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92" r:id="rId2"/>
    <p:sldId id="298" r:id="rId3"/>
    <p:sldId id="299" r:id="rId4"/>
    <p:sldId id="294" r:id="rId5"/>
    <p:sldId id="295" r:id="rId6"/>
    <p:sldId id="296" r:id="rId7"/>
    <p:sldId id="297" r:id="rId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54F"/>
    <a:srgbClr val="7596A7"/>
    <a:srgbClr val="BBA58E"/>
    <a:srgbClr val="EDEDED"/>
    <a:srgbClr val="20B2AA"/>
    <a:srgbClr val="000000"/>
    <a:srgbClr val="556973"/>
    <a:srgbClr val="2F454F"/>
    <a:srgbClr val="5E6F77"/>
    <a:srgbClr val="A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8F3B4E-F2B3-44B5-9D6D-7410B8474190}" v="26" dt="2018-11-02T11:00:19.4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69" autoAdjust="0"/>
    <p:restoredTop sz="96433" autoAdjust="0"/>
  </p:normalViewPr>
  <p:slideViewPr>
    <p:cSldViewPr snapToGrid="0">
      <p:cViewPr>
        <p:scale>
          <a:sx n="57" d="100"/>
          <a:sy n="57" d="100"/>
        </p:scale>
        <p:origin x="-762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289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23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6D0AC8-AAF3-4160-8B48-C482893A4BC0}" type="doc">
      <dgm:prSet loTypeId="urn:microsoft.com/office/officeart/2008/layout/CircleAccentTimeline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2B0B7D2-29C1-4851-A317-8C1363A3C846}">
      <dgm:prSet phldrT="[Текст]"/>
      <dgm:spPr/>
      <dgm:t>
        <a:bodyPr/>
        <a:lstStyle/>
        <a:p>
          <a:r>
            <a:rPr lang="ru-RU" altLang="ru-RU" smtClean="0">
              <a:latin typeface="Tahoma" panose="020B0604030504040204" pitchFamily="34" charset="0"/>
              <a:cs typeface="Tahoma" panose="020B0604030504040204" pitchFamily="34" charset="0"/>
            </a:rPr>
            <a:t>Предоставление Фондом письма о предварительном соответствии проекта предъявляемым требованиям </a:t>
          </a:r>
          <a:endParaRPr lang="ru-RU" dirty="0"/>
        </a:p>
      </dgm:t>
    </dgm:pt>
    <dgm:pt modelId="{287E01A5-D870-4FF5-91E4-B60519ADF69D}" type="parTrans" cxnId="{D6CD61E6-5B22-4F95-99E4-E39ECCC9D015}">
      <dgm:prSet/>
      <dgm:spPr/>
      <dgm:t>
        <a:bodyPr/>
        <a:lstStyle/>
        <a:p>
          <a:endParaRPr lang="ru-RU"/>
        </a:p>
      </dgm:t>
    </dgm:pt>
    <dgm:pt modelId="{4D5011B4-6B4D-489E-945A-76008A18E763}" type="sibTrans" cxnId="{D6CD61E6-5B22-4F95-99E4-E39ECCC9D015}">
      <dgm:prSet/>
      <dgm:spPr/>
      <dgm:t>
        <a:bodyPr/>
        <a:lstStyle/>
        <a:p>
          <a:endParaRPr lang="ru-RU"/>
        </a:p>
      </dgm:t>
    </dgm:pt>
    <dgm:pt modelId="{9972A742-5BD0-491B-A852-5892C7B85EED}">
      <dgm:prSet phldrT="[Текст]"/>
      <dgm:spPr/>
      <dgm:t>
        <a:bodyPr/>
        <a:lstStyle/>
        <a:p>
          <a:r>
            <a:rPr lang="ru-RU" altLang="ru-RU" b="1" dirty="0" smtClean="0">
              <a:latin typeface="Tahoma" panose="020B0604030504040204" pitchFamily="34" charset="0"/>
              <a:cs typeface="Tahoma" panose="020B0604030504040204" pitchFamily="34" charset="0"/>
            </a:rPr>
            <a:t>Подготовка комплекта документов и обращение в Фонд</a:t>
          </a:r>
          <a:endParaRPr lang="ru-RU" baseline="30000" dirty="0"/>
        </a:p>
      </dgm:t>
    </dgm:pt>
    <dgm:pt modelId="{D3D20400-D44A-4122-A78C-98C025D28303}" type="parTrans" cxnId="{7530FC16-F920-47A0-8031-F510192CF305}">
      <dgm:prSet/>
      <dgm:spPr/>
      <dgm:t>
        <a:bodyPr/>
        <a:lstStyle/>
        <a:p>
          <a:endParaRPr lang="ru-RU"/>
        </a:p>
      </dgm:t>
    </dgm:pt>
    <dgm:pt modelId="{90C898DD-4906-4F21-93B8-FB28C13FDF17}" type="sibTrans" cxnId="{7530FC16-F920-47A0-8031-F510192CF305}">
      <dgm:prSet/>
      <dgm:spPr/>
      <dgm:t>
        <a:bodyPr/>
        <a:lstStyle/>
        <a:p>
          <a:endParaRPr lang="ru-RU"/>
        </a:p>
      </dgm:t>
    </dgm:pt>
    <dgm:pt modelId="{1ADB4DD1-E5CC-4D4C-B721-1BEC7A7FC6F6}">
      <dgm:prSet phldrT="[Текст]"/>
      <dgm:spPr/>
      <dgm:t>
        <a:bodyPr/>
        <a:lstStyle/>
        <a:p>
          <a:r>
            <a:rPr lang="ru-RU" altLang="ru-RU" b="1" dirty="0" smtClean="0">
              <a:latin typeface="Tahoma" panose="020B0604030504040204" pitchFamily="34" charset="0"/>
              <a:cs typeface="Tahoma" panose="020B0604030504040204" pitchFamily="34" charset="0"/>
            </a:rPr>
            <a:t>Обращение в банк-гарант</a:t>
          </a:r>
          <a:endParaRPr lang="ru-RU" dirty="0"/>
        </a:p>
      </dgm:t>
    </dgm:pt>
    <dgm:pt modelId="{AFA2AC2D-3782-401F-B882-9924B8DE42E9}" type="parTrans" cxnId="{96E1901A-837C-4280-A49F-48235B27602D}">
      <dgm:prSet/>
      <dgm:spPr/>
      <dgm:t>
        <a:bodyPr/>
        <a:lstStyle/>
        <a:p>
          <a:endParaRPr lang="ru-RU"/>
        </a:p>
      </dgm:t>
    </dgm:pt>
    <dgm:pt modelId="{4C5A9105-8AE7-48B8-9D9B-7D0AC4880290}" type="sibTrans" cxnId="{96E1901A-837C-4280-A49F-48235B27602D}">
      <dgm:prSet/>
      <dgm:spPr/>
      <dgm:t>
        <a:bodyPr/>
        <a:lstStyle/>
        <a:p>
          <a:endParaRPr lang="ru-RU"/>
        </a:p>
      </dgm:t>
    </dgm:pt>
    <dgm:pt modelId="{9CB18D48-74A7-4D99-B3F6-92EAB48FE3EC}">
      <dgm:prSet phldrT="[Текст]"/>
      <dgm:spPr/>
      <dgm:t>
        <a:bodyPr/>
        <a:lstStyle/>
        <a:p>
          <a:r>
            <a:rPr lang="ru-RU" altLang="ru-RU" dirty="0" smtClean="0">
              <a:latin typeface="Tahoma" panose="020B0604030504040204" pitchFamily="34" charset="0"/>
              <a:cs typeface="Tahoma" panose="020B0604030504040204" pitchFamily="34" charset="0"/>
            </a:rPr>
            <a:t>Получение оферты банка-гаранта о предоставлении гарантии</a:t>
          </a:r>
          <a:endParaRPr lang="ru-RU" dirty="0"/>
        </a:p>
      </dgm:t>
    </dgm:pt>
    <dgm:pt modelId="{FB7750EC-7298-4B4D-B833-47F995C21630}" type="parTrans" cxnId="{D88E6EA5-0C0A-4EF0-9593-6E7C6EF1565C}">
      <dgm:prSet/>
      <dgm:spPr/>
      <dgm:t>
        <a:bodyPr/>
        <a:lstStyle/>
        <a:p>
          <a:endParaRPr lang="ru-RU"/>
        </a:p>
      </dgm:t>
    </dgm:pt>
    <dgm:pt modelId="{57636520-2438-46B7-9D57-5993673DB7DB}" type="sibTrans" cxnId="{D88E6EA5-0C0A-4EF0-9593-6E7C6EF1565C}">
      <dgm:prSet/>
      <dgm:spPr/>
      <dgm:t>
        <a:bodyPr/>
        <a:lstStyle/>
        <a:p>
          <a:endParaRPr lang="ru-RU"/>
        </a:p>
      </dgm:t>
    </dgm:pt>
    <dgm:pt modelId="{4B51EBBC-E5C4-4495-A137-0DD647E1E43C}">
      <dgm:prSet phldrT="[Текст]"/>
      <dgm:spPr/>
      <dgm:t>
        <a:bodyPr/>
        <a:lstStyle/>
        <a:p>
          <a:r>
            <a:rPr lang="ru-RU" altLang="ru-RU" b="1" dirty="0" smtClean="0">
              <a:latin typeface="Tahoma" panose="020B0604030504040204" pitchFamily="34" charset="0"/>
              <a:cs typeface="Tahoma" panose="020B0604030504040204" pitchFamily="34" charset="0"/>
            </a:rPr>
            <a:t>Подача заявки в Фонд с офертой банка-гаранта </a:t>
          </a:r>
          <a:endParaRPr lang="ru-RU" dirty="0"/>
        </a:p>
      </dgm:t>
    </dgm:pt>
    <dgm:pt modelId="{0E3BAB11-84C7-42D5-A6BB-521E469191BD}" type="parTrans" cxnId="{F5DE57F1-E93A-459F-AA38-AD26426093D3}">
      <dgm:prSet/>
      <dgm:spPr/>
      <dgm:t>
        <a:bodyPr/>
        <a:lstStyle/>
        <a:p>
          <a:endParaRPr lang="ru-RU"/>
        </a:p>
      </dgm:t>
    </dgm:pt>
    <dgm:pt modelId="{D9F04608-1FB9-4F97-9662-6D7531A77EC1}" type="sibTrans" cxnId="{F5DE57F1-E93A-459F-AA38-AD26426093D3}">
      <dgm:prSet/>
      <dgm:spPr/>
      <dgm:t>
        <a:bodyPr/>
        <a:lstStyle/>
        <a:p>
          <a:endParaRPr lang="ru-RU"/>
        </a:p>
      </dgm:t>
    </dgm:pt>
    <dgm:pt modelId="{289C5D3C-843E-4D9C-B711-D1054840CE2D}">
      <dgm:prSet phldrT="[Текст]"/>
      <dgm:spPr/>
      <dgm:t>
        <a:bodyPr/>
        <a:lstStyle/>
        <a:p>
          <a:r>
            <a:rPr lang="ru-RU" altLang="ru-RU" dirty="0" smtClean="0">
              <a:latin typeface="Tahoma" panose="020B0604030504040204" pitchFamily="34" charset="0"/>
              <a:cs typeface="Tahoma" panose="020B0604030504040204" pitchFamily="34" charset="0"/>
            </a:rPr>
            <a:t>Предварительная и комплексная экспертизы</a:t>
          </a:r>
        </a:p>
      </dgm:t>
    </dgm:pt>
    <dgm:pt modelId="{5299AB32-E526-4ECD-91B1-C7B9EE8C76A7}" type="parTrans" cxnId="{6C1EB4DE-1094-43CD-8047-BDE91EEB1461}">
      <dgm:prSet/>
      <dgm:spPr/>
      <dgm:t>
        <a:bodyPr/>
        <a:lstStyle/>
        <a:p>
          <a:endParaRPr lang="ru-RU"/>
        </a:p>
      </dgm:t>
    </dgm:pt>
    <dgm:pt modelId="{E56B6F5F-E084-4DD1-A42D-F752C46AB2B3}" type="sibTrans" cxnId="{6C1EB4DE-1094-43CD-8047-BDE91EEB1461}">
      <dgm:prSet/>
      <dgm:spPr/>
      <dgm:t>
        <a:bodyPr/>
        <a:lstStyle/>
        <a:p>
          <a:endParaRPr lang="ru-RU"/>
        </a:p>
      </dgm:t>
    </dgm:pt>
    <dgm:pt modelId="{DE5D811E-AE45-40DF-9E28-E741592EB089}">
      <dgm:prSet phldrT="[Текст]"/>
      <dgm:spPr/>
      <dgm:t>
        <a:bodyPr/>
        <a:lstStyle/>
        <a:p>
          <a:r>
            <a:rPr lang="ru-RU" altLang="ru-RU" b="1" smtClean="0">
              <a:latin typeface="Tahoma" panose="020B0604030504040204" pitchFamily="34" charset="0"/>
              <a:cs typeface="Tahoma" panose="020B0604030504040204" pitchFamily="34" charset="0"/>
            </a:rPr>
            <a:t>Решение Фонда о предоставлении займа</a:t>
          </a:r>
          <a:endParaRPr lang="ru-RU" altLang="ru-RU" dirty="0" smtClean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EB2A47A4-B3AC-48FD-B15F-00ABBBA7BD80}" type="parTrans" cxnId="{88DAB4F3-3E32-4406-BF7E-D746D1F3D074}">
      <dgm:prSet/>
      <dgm:spPr/>
      <dgm:t>
        <a:bodyPr/>
        <a:lstStyle/>
        <a:p>
          <a:endParaRPr lang="ru-RU"/>
        </a:p>
      </dgm:t>
    </dgm:pt>
    <dgm:pt modelId="{5ACAD6F9-49F6-4034-881D-7974027CAD1C}" type="sibTrans" cxnId="{88DAB4F3-3E32-4406-BF7E-D746D1F3D074}">
      <dgm:prSet/>
      <dgm:spPr/>
      <dgm:t>
        <a:bodyPr/>
        <a:lstStyle/>
        <a:p>
          <a:endParaRPr lang="ru-RU"/>
        </a:p>
      </dgm:t>
    </dgm:pt>
    <dgm:pt modelId="{5C526923-1C7E-4212-A195-918A4CFE1087}" type="pres">
      <dgm:prSet presAssocID="{EE6D0AC8-AAF3-4160-8B48-C482893A4BC0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1B9F2D55-5003-4F1C-A71A-11E57F962B84}" type="pres">
      <dgm:prSet presAssocID="{9972A742-5BD0-491B-A852-5892C7B85EED}" presName="parComposite" presStyleCnt="0"/>
      <dgm:spPr/>
    </dgm:pt>
    <dgm:pt modelId="{68D9847D-7940-471F-A026-D926A508B39F}" type="pres">
      <dgm:prSet presAssocID="{9972A742-5BD0-491B-A852-5892C7B85EED}" presName="parBigCircle" presStyleLbl="node0" presStyleIdx="0" presStyleCnt="4"/>
      <dgm:spPr/>
    </dgm:pt>
    <dgm:pt modelId="{F137D341-EAC5-4957-9C14-5BDDAC6C5726}" type="pres">
      <dgm:prSet presAssocID="{9972A742-5BD0-491B-A852-5892C7B85EED}" presName="parTx" presStyleLbl="revTx" presStyleIdx="0" presStyleCnt="10"/>
      <dgm:spPr/>
      <dgm:t>
        <a:bodyPr/>
        <a:lstStyle/>
        <a:p>
          <a:endParaRPr lang="ru-RU"/>
        </a:p>
      </dgm:t>
    </dgm:pt>
    <dgm:pt modelId="{37FD1F93-6187-44CF-810C-7081B184B415}" type="pres">
      <dgm:prSet presAssocID="{9972A742-5BD0-491B-A852-5892C7B85EED}" presName="bSpace" presStyleCnt="0"/>
      <dgm:spPr/>
    </dgm:pt>
    <dgm:pt modelId="{3F7D810C-391A-47D8-86B5-51171E0D372E}" type="pres">
      <dgm:prSet presAssocID="{9972A742-5BD0-491B-A852-5892C7B85EED}" presName="parBackupNorm" presStyleCnt="0"/>
      <dgm:spPr/>
    </dgm:pt>
    <dgm:pt modelId="{11D58503-1F58-4AEF-8C42-1B1F41A091B7}" type="pres">
      <dgm:prSet presAssocID="{90C898DD-4906-4F21-93B8-FB28C13FDF17}" presName="parSpace" presStyleCnt="0"/>
      <dgm:spPr/>
    </dgm:pt>
    <dgm:pt modelId="{2022502D-559C-4854-BF87-273BFCE7F71C}" type="pres">
      <dgm:prSet presAssocID="{52B0B7D2-29C1-4851-A317-8C1363A3C846}" presName="desBackupLeftNorm" presStyleCnt="0"/>
      <dgm:spPr/>
    </dgm:pt>
    <dgm:pt modelId="{EE4BFA60-EC38-46D1-B104-C00FFDC2BFC1}" type="pres">
      <dgm:prSet presAssocID="{52B0B7D2-29C1-4851-A317-8C1363A3C846}" presName="desComposite" presStyleCnt="0"/>
      <dgm:spPr/>
    </dgm:pt>
    <dgm:pt modelId="{541645EE-0DD8-420D-9CEC-EA6FF3FB6FF5}" type="pres">
      <dgm:prSet presAssocID="{52B0B7D2-29C1-4851-A317-8C1363A3C846}" presName="desCircle" presStyleLbl="node1" presStyleIdx="0" presStyleCnt="3"/>
      <dgm:spPr>
        <a:solidFill>
          <a:schemeClr val="tx1"/>
        </a:solidFill>
      </dgm:spPr>
    </dgm:pt>
    <dgm:pt modelId="{331824C1-A586-4EFE-8D37-5E10088C3451}" type="pres">
      <dgm:prSet presAssocID="{52B0B7D2-29C1-4851-A317-8C1363A3C846}" presName="chTx" presStyleLbl="revTx" presStyleIdx="1" presStyleCnt="10"/>
      <dgm:spPr/>
      <dgm:t>
        <a:bodyPr/>
        <a:lstStyle/>
        <a:p>
          <a:endParaRPr lang="ru-RU"/>
        </a:p>
      </dgm:t>
    </dgm:pt>
    <dgm:pt modelId="{080FFAFF-6D88-4F0E-B174-6FA64F909700}" type="pres">
      <dgm:prSet presAssocID="{52B0B7D2-29C1-4851-A317-8C1363A3C846}" presName="desTx" presStyleLbl="revTx" presStyleIdx="2" presStyleCnt="10">
        <dgm:presLayoutVars>
          <dgm:bulletEnabled val="1"/>
        </dgm:presLayoutVars>
      </dgm:prSet>
      <dgm:spPr/>
    </dgm:pt>
    <dgm:pt modelId="{600FC985-DF79-4DEB-A16B-9A15D597B58C}" type="pres">
      <dgm:prSet presAssocID="{52B0B7D2-29C1-4851-A317-8C1363A3C846}" presName="desBackupRightNorm" presStyleCnt="0"/>
      <dgm:spPr/>
    </dgm:pt>
    <dgm:pt modelId="{F411D9A8-F9EB-47BF-A44E-59941025CEE4}" type="pres">
      <dgm:prSet presAssocID="{4D5011B4-6B4D-489E-945A-76008A18E763}" presName="desSpace" presStyleCnt="0"/>
      <dgm:spPr/>
    </dgm:pt>
    <dgm:pt modelId="{C0F22ACF-0410-4C3E-9E42-0629D7E7E823}" type="pres">
      <dgm:prSet presAssocID="{1ADB4DD1-E5CC-4D4C-B721-1BEC7A7FC6F6}" presName="parComposite" presStyleCnt="0"/>
      <dgm:spPr/>
    </dgm:pt>
    <dgm:pt modelId="{29E80BD1-E39B-41FE-BA91-E82C49FF855D}" type="pres">
      <dgm:prSet presAssocID="{1ADB4DD1-E5CC-4D4C-B721-1BEC7A7FC6F6}" presName="parBigCircle" presStyleLbl="node0" presStyleIdx="1" presStyleCnt="4"/>
      <dgm:spPr/>
    </dgm:pt>
    <dgm:pt modelId="{59B42847-A512-44BC-8F54-37D22550201F}" type="pres">
      <dgm:prSet presAssocID="{1ADB4DD1-E5CC-4D4C-B721-1BEC7A7FC6F6}" presName="parTx" presStyleLbl="revTx" presStyleIdx="3" presStyleCnt="10"/>
      <dgm:spPr/>
      <dgm:t>
        <a:bodyPr/>
        <a:lstStyle/>
        <a:p>
          <a:endParaRPr lang="ru-RU"/>
        </a:p>
      </dgm:t>
    </dgm:pt>
    <dgm:pt modelId="{CCB27A9A-5337-4E08-96FB-51B97BF609F1}" type="pres">
      <dgm:prSet presAssocID="{1ADB4DD1-E5CC-4D4C-B721-1BEC7A7FC6F6}" presName="bSpace" presStyleCnt="0"/>
      <dgm:spPr/>
    </dgm:pt>
    <dgm:pt modelId="{2CA8054F-5DF0-4CD1-95B5-D24E6F48651B}" type="pres">
      <dgm:prSet presAssocID="{1ADB4DD1-E5CC-4D4C-B721-1BEC7A7FC6F6}" presName="parBackupNorm" presStyleCnt="0"/>
      <dgm:spPr/>
    </dgm:pt>
    <dgm:pt modelId="{722A08D6-E56C-4A41-9F2E-F864DD97DA91}" type="pres">
      <dgm:prSet presAssocID="{4C5A9105-8AE7-48B8-9D9B-7D0AC4880290}" presName="parSpace" presStyleCnt="0"/>
      <dgm:spPr/>
    </dgm:pt>
    <dgm:pt modelId="{ACEEA33A-5866-4E55-8869-BD5ECD21DAEF}" type="pres">
      <dgm:prSet presAssocID="{9CB18D48-74A7-4D99-B3F6-92EAB48FE3EC}" presName="desBackupLeftNorm" presStyleCnt="0"/>
      <dgm:spPr/>
    </dgm:pt>
    <dgm:pt modelId="{FB6F219B-6350-4B2B-8D63-FF73569DAF66}" type="pres">
      <dgm:prSet presAssocID="{9CB18D48-74A7-4D99-B3F6-92EAB48FE3EC}" presName="desComposite" presStyleCnt="0"/>
      <dgm:spPr/>
    </dgm:pt>
    <dgm:pt modelId="{E2B0AE7F-74F4-4404-9B28-B328E7AB3A25}" type="pres">
      <dgm:prSet presAssocID="{9CB18D48-74A7-4D99-B3F6-92EAB48FE3EC}" presName="desCircle" presStyleLbl="node1" presStyleIdx="1" presStyleCnt="3"/>
      <dgm:spPr>
        <a:solidFill>
          <a:schemeClr val="tx1">
            <a:lumMod val="50000"/>
            <a:lumOff val="50000"/>
          </a:schemeClr>
        </a:solidFill>
      </dgm:spPr>
    </dgm:pt>
    <dgm:pt modelId="{201C4075-9393-4233-9DBA-4A99215F531A}" type="pres">
      <dgm:prSet presAssocID="{9CB18D48-74A7-4D99-B3F6-92EAB48FE3EC}" presName="chTx" presStyleLbl="revTx" presStyleIdx="4" presStyleCnt="10"/>
      <dgm:spPr/>
      <dgm:t>
        <a:bodyPr/>
        <a:lstStyle/>
        <a:p>
          <a:endParaRPr lang="ru-RU"/>
        </a:p>
      </dgm:t>
    </dgm:pt>
    <dgm:pt modelId="{4200C0C1-2EE6-4A63-B69C-801DB1CDF9CE}" type="pres">
      <dgm:prSet presAssocID="{9CB18D48-74A7-4D99-B3F6-92EAB48FE3EC}" presName="desTx" presStyleLbl="revTx" presStyleIdx="5" presStyleCnt="10">
        <dgm:presLayoutVars>
          <dgm:bulletEnabled val="1"/>
        </dgm:presLayoutVars>
      </dgm:prSet>
      <dgm:spPr/>
    </dgm:pt>
    <dgm:pt modelId="{4CBAAC52-B364-4A6F-9085-F7966C2ADF35}" type="pres">
      <dgm:prSet presAssocID="{9CB18D48-74A7-4D99-B3F6-92EAB48FE3EC}" presName="desBackupRightNorm" presStyleCnt="0"/>
      <dgm:spPr/>
    </dgm:pt>
    <dgm:pt modelId="{1E0EA9B7-02A5-498B-AE6C-BC753AF91925}" type="pres">
      <dgm:prSet presAssocID="{57636520-2438-46B7-9D57-5993673DB7DB}" presName="desSpace" presStyleCnt="0"/>
      <dgm:spPr/>
    </dgm:pt>
    <dgm:pt modelId="{00E98009-44E6-4CEB-96D9-3E39BB580FAC}" type="pres">
      <dgm:prSet presAssocID="{4B51EBBC-E5C4-4495-A137-0DD647E1E43C}" presName="parComposite" presStyleCnt="0"/>
      <dgm:spPr/>
    </dgm:pt>
    <dgm:pt modelId="{360EF26C-3B54-414D-8BAA-058FC0535565}" type="pres">
      <dgm:prSet presAssocID="{4B51EBBC-E5C4-4495-A137-0DD647E1E43C}" presName="parBigCircle" presStyleLbl="node0" presStyleIdx="2" presStyleCnt="4"/>
      <dgm:spPr/>
    </dgm:pt>
    <dgm:pt modelId="{9B990473-FE2E-4DE7-99C7-6027C3BBBCC1}" type="pres">
      <dgm:prSet presAssocID="{4B51EBBC-E5C4-4495-A137-0DD647E1E43C}" presName="parTx" presStyleLbl="revTx" presStyleIdx="6" presStyleCnt="10"/>
      <dgm:spPr/>
      <dgm:t>
        <a:bodyPr/>
        <a:lstStyle/>
        <a:p>
          <a:endParaRPr lang="ru-RU"/>
        </a:p>
      </dgm:t>
    </dgm:pt>
    <dgm:pt modelId="{D28AF40B-9C2A-4ACF-918E-68A13AEC4A72}" type="pres">
      <dgm:prSet presAssocID="{4B51EBBC-E5C4-4495-A137-0DD647E1E43C}" presName="bSpace" presStyleCnt="0"/>
      <dgm:spPr/>
    </dgm:pt>
    <dgm:pt modelId="{4C0DDC52-66CE-47BA-9ACF-B79778A873B8}" type="pres">
      <dgm:prSet presAssocID="{4B51EBBC-E5C4-4495-A137-0DD647E1E43C}" presName="parBackupNorm" presStyleCnt="0"/>
      <dgm:spPr/>
    </dgm:pt>
    <dgm:pt modelId="{05E358F1-9ABA-42A9-97B1-CCF43F348EE8}" type="pres">
      <dgm:prSet presAssocID="{D9F04608-1FB9-4F97-9662-6D7531A77EC1}" presName="parSpace" presStyleCnt="0"/>
      <dgm:spPr/>
    </dgm:pt>
    <dgm:pt modelId="{4441E0D6-B8F6-4884-A303-8AA1CA5C78AA}" type="pres">
      <dgm:prSet presAssocID="{289C5D3C-843E-4D9C-B711-D1054840CE2D}" presName="desBackupLeftNorm" presStyleCnt="0"/>
      <dgm:spPr/>
    </dgm:pt>
    <dgm:pt modelId="{70161F97-A265-4C75-A055-40F2047890D9}" type="pres">
      <dgm:prSet presAssocID="{289C5D3C-843E-4D9C-B711-D1054840CE2D}" presName="desComposite" presStyleCnt="0"/>
      <dgm:spPr/>
    </dgm:pt>
    <dgm:pt modelId="{51C35409-91AE-458B-8FBC-FAFF91317AAE}" type="pres">
      <dgm:prSet presAssocID="{289C5D3C-843E-4D9C-B711-D1054840CE2D}" presName="desCircle" presStyleLbl="node1" presStyleIdx="2" presStyleCnt="3"/>
      <dgm:spPr>
        <a:solidFill>
          <a:srgbClr val="20B3AB"/>
        </a:solidFill>
      </dgm:spPr>
    </dgm:pt>
    <dgm:pt modelId="{A0870B6B-B13D-4CD7-88FA-FDF438855E4B}" type="pres">
      <dgm:prSet presAssocID="{289C5D3C-843E-4D9C-B711-D1054840CE2D}" presName="chTx" presStyleLbl="revTx" presStyleIdx="7" presStyleCnt="10"/>
      <dgm:spPr/>
      <dgm:t>
        <a:bodyPr/>
        <a:lstStyle/>
        <a:p>
          <a:endParaRPr lang="ru-RU"/>
        </a:p>
      </dgm:t>
    </dgm:pt>
    <dgm:pt modelId="{294F5B2C-6B3D-4BF2-BA2F-1DD537C35671}" type="pres">
      <dgm:prSet presAssocID="{289C5D3C-843E-4D9C-B711-D1054840CE2D}" presName="desTx" presStyleLbl="revTx" presStyleIdx="8" presStyleCnt="10">
        <dgm:presLayoutVars>
          <dgm:bulletEnabled val="1"/>
        </dgm:presLayoutVars>
      </dgm:prSet>
      <dgm:spPr/>
    </dgm:pt>
    <dgm:pt modelId="{7EB2D374-4B02-4354-9EFD-9F870BC2550E}" type="pres">
      <dgm:prSet presAssocID="{289C5D3C-843E-4D9C-B711-D1054840CE2D}" presName="desBackupRightNorm" presStyleCnt="0"/>
      <dgm:spPr/>
    </dgm:pt>
    <dgm:pt modelId="{F3FF186F-4F44-42F8-880D-D5DD3921C949}" type="pres">
      <dgm:prSet presAssocID="{E56B6F5F-E084-4DD1-A42D-F752C46AB2B3}" presName="desSpace" presStyleCnt="0"/>
      <dgm:spPr/>
    </dgm:pt>
    <dgm:pt modelId="{BB19BACE-31E8-4162-BF8E-82F633DA7E0B}" type="pres">
      <dgm:prSet presAssocID="{DE5D811E-AE45-40DF-9E28-E741592EB089}" presName="parComposite" presStyleCnt="0"/>
      <dgm:spPr/>
    </dgm:pt>
    <dgm:pt modelId="{B736DBF8-C9D2-4341-B63E-4F36962A7718}" type="pres">
      <dgm:prSet presAssocID="{DE5D811E-AE45-40DF-9E28-E741592EB089}" presName="parBigCircle" presStyleLbl="node0" presStyleIdx="3" presStyleCnt="4"/>
      <dgm:spPr/>
    </dgm:pt>
    <dgm:pt modelId="{750AB7A7-69FB-4EC9-9F3C-A9E7B29C7402}" type="pres">
      <dgm:prSet presAssocID="{DE5D811E-AE45-40DF-9E28-E741592EB089}" presName="parTx" presStyleLbl="revTx" presStyleIdx="9" presStyleCnt="10"/>
      <dgm:spPr/>
      <dgm:t>
        <a:bodyPr/>
        <a:lstStyle/>
        <a:p>
          <a:endParaRPr lang="ru-RU"/>
        </a:p>
      </dgm:t>
    </dgm:pt>
    <dgm:pt modelId="{1C239E9D-9285-4AD2-99BC-35C7305BEF93}" type="pres">
      <dgm:prSet presAssocID="{DE5D811E-AE45-40DF-9E28-E741592EB089}" presName="bSpace" presStyleCnt="0"/>
      <dgm:spPr/>
    </dgm:pt>
    <dgm:pt modelId="{6F22F17E-2189-4176-B614-C5D16378CEAB}" type="pres">
      <dgm:prSet presAssocID="{DE5D811E-AE45-40DF-9E28-E741592EB089}" presName="parBackupNorm" presStyleCnt="0"/>
      <dgm:spPr/>
    </dgm:pt>
    <dgm:pt modelId="{AC6778D2-84DE-4D24-A80A-60D670AACA18}" type="pres">
      <dgm:prSet presAssocID="{5ACAD6F9-49F6-4034-881D-7974027CAD1C}" presName="parSpace" presStyleCnt="0"/>
      <dgm:spPr/>
    </dgm:pt>
  </dgm:ptLst>
  <dgm:cxnLst>
    <dgm:cxn modelId="{F5DE57F1-E93A-459F-AA38-AD26426093D3}" srcId="{EE6D0AC8-AAF3-4160-8B48-C482893A4BC0}" destId="{4B51EBBC-E5C4-4495-A137-0DD647E1E43C}" srcOrd="2" destOrd="0" parTransId="{0E3BAB11-84C7-42D5-A6BB-521E469191BD}" sibTransId="{D9F04608-1FB9-4F97-9662-6D7531A77EC1}"/>
    <dgm:cxn modelId="{7B0EEE89-8233-4E9B-B007-E2EB42734D3A}" type="presOf" srcId="{4B51EBBC-E5C4-4495-A137-0DD647E1E43C}" destId="{9B990473-FE2E-4DE7-99C7-6027C3BBBCC1}" srcOrd="0" destOrd="0" presId="urn:microsoft.com/office/officeart/2008/layout/CircleAccentTimeline"/>
    <dgm:cxn modelId="{E59D4261-CA2A-4743-84CA-2CBFA2EFA28C}" type="presOf" srcId="{52B0B7D2-29C1-4851-A317-8C1363A3C846}" destId="{331824C1-A586-4EFE-8D37-5E10088C3451}" srcOrd="0" destOrd="0" presId="urn:microsoft.com/office/officeart/2008/layout/CircleAccentTimeline"/>
    <dgm:cxn modelId="{B183FD52-1C10-4E92-9DC6-96C63F809AA3}" type="presOf" srcId="{9972A742-5BD0-491B-A852-5892C7B85EED}" destId="{F137D341-EAC5-4957-9C14-5BDDAC6C5726}" srcOrd="0" destOrd="0" presId="urn:microsoft.com/office/officeart/2008/layout/CircleAccentTimeline"/>
    <dgm:cxn modelId="{BD2973BA-073C-4252-93C2-079C9EB02101}" type="presOf" srcId="{DE5D811E-AE45-40DF-9E28-E741592EB089}" destId="{750AB7A7-69FB-4EC9-9F3C-A9E7B29C7402}" srcOrd="0" destOrd="0" presId="urn:microsoft.com/office/officeart/2008/layout/CircleAccentTimeline"/>
    <dgm:cxn modelId="{D88E6EA5-0C0A-4EF0-9593-6E7C6EF1565C}" srcId="{1ADB4DD1-E5CC-4D4C-B721-1BEC7A7FC6F6}" destId="{9CB18D48-74A7-4D99-B3F6-92EAB48FE3EC}" srcOrd="0" destOrd="0" parTransId="{FB7750EC-7298-4B4D-B833-47F995C21630}" sibTransId="{57636520-2438-46B7-9D57-5993673DB7DB}"/>
    <dgm:cxn modelId="{7530FC16-F920-47A0-8031-F510192CF305}" srcId="{EE6D0AC8-AAF3-4160-8B48-C482893A4BC0}" destId="{9972A742-5BD0-491B-A852-5892C7B85EED}" srcOrd="0" destOrd="0" parTransId="{D3D20400-D44A-4122-A78C-98C025D28303}" sibTransId="{90C898DD-4906-4F21-93B8-FB28C13FDF17}"/>
    <dgm:cxn modelId="{94E0CCC2-F44D-4FE1-AF56-245AF0C482F7}" type="presOf" srcId="{1ADB4DD1-E5CC-4D4C-B721-1BEC7A7FC6F6}" destId="{59B42847-A512-44BC-8F54-37D22550201F}" srcOrd="0" destOrd="0" presId="urn:microsoft.com/office/officeart/2008/layout/CircleAccentTimeline"/>
    <dgm:cxn modelId="{6C1EB4DE-1094-43CD-8047-BDE91EEB1461}" srcId="{4B51EBBC-E5C4-4495-A137-0DD647E1E43C}" destId="{289C5D3C-843E-4D9C-B711-D1054840CE2D}" srcOrd="0" destOrd="0" parTransId="{5299AB32-E526-4ECD-91B1-C7B9EE8C76A7}" sibTransId="{E56B6F5F-E084-4DD1-A42D-F752C46AB2B3}"/>
    <dgm:cxn modelId="{96E1901A-837C-4280-A49F-48235B27602D}" srcId="{EE6D0AC8-AAF3-4160-8B48-C482893A4BC0}" destId="{1ADB4DD1-E5CC-4D4C-B721-1BEC7A7FC6F6}" srcOrd="1" destOrd="0" parTransId="{AFA2AC2D-3782-401F-B882-9924B8DE42E9}" sibTransId="{4C5A9105-8AE7-48B8-9D9B-7D0AC4880290}"/>
    <dgm:cxn modelId="{88DAB4F3-3E32-4406-BF7E-D746D1F3D074}" srcId="{EE6D0AC8-AAF3-4160-8B48-C482893A4BC0}" destId="{DE5D811E-AE45-40DF-9E28-E741592EB089}" srcOrd="3" destOrd="0" parTransId="{EB2A47A4-B3AC-48FD-B15F-00ABBBA7BD80}" sibTransId="{5ACAD6F9-49F6-4034-881D-7974027CAD1C}"/>
    <dgm:cxn modelId="{72128F08-9B2A-4F82-A7FD-6AE206B6381C}" type="presOf" srcId="{9CB18D48-74A7-4D99-B3F6-92EAB48FE3EC}" destId="{201C4075-9393-4233-9DBA-4A99215F531A}" srcOrd="0" destOrd="0" presId="urn:microsoft.com/office/officeart/2008/layout/CircleAccentTimeline"/>
    <dgm:cxn modelId="{D6CD61E6-5B22-4F95-99E4-E39ECCC9D015}" srcId="{9972A742-5BD0-491B-A852-5892C7B85EED}" destId="{52B0B7D2-29C1-4851-A317-8C1363A3C846}" srcOrd="0" destOrd="0" parTransId="{287E01A5-D870-4FF5-91E4-B60519ADF69D}" sibTransId="{4D5011B4-6B4D-489E-945A-76008A18E763}"/>
    <dgm:cxn modelId="{BC26631A-3069-4688-B90F-93F5C6894F06}" type="presOf" srcId="{EE6D0AC8-AAF3-4160-8B48-C482893A4BC0}" destId="{5C526923-1C7E-4212-A195-918A4CFE1087}" srcOrd="0" destOrd="0" presId="urn:microsoft.com/office/officeart/2008/layout/CircleAccentTimeline"/>
    <dgm:cxn modelId="{5D342D4E-2696-468A-A627-7974787FC78F}" type="presOf" srcId="{289C5D3C-843E-4D9C-B711-D1054840CE2D}" destId="{A0870B6B-B13D-4CD7-88FA-FDF438855E4B}" srcOrd="0" destOrd="0" presId="urn:microsoft.com/office/officeart/2008/layout/CircleAccentTimeline"/>
    <dgm:cxn modelId="{11CB8A96-B7C4-4FA0-AC23-97576E379C48}" type="presParOf" srcId="{5C526923-1C7E-4212-A195-918A4CFE1087}" destId="{1B9F2D55-5003-4F1C-A71A-11E57F962B84}" srcOrd="0" destOrd="0" presId="urn:microsoft.com/office/officeart/2008/layout/CircleAccentTimeline"/>
    <dgm:cxn modelId="{24D6057A-DCCE-406E-95BE-01C4E73156AA}" type="presParOf" srcId="{1B9F2D55-5003-4F1C-A71A-11E57F962B84}" destId="{68D9847D-7940-471F-A026-D926A508B39F}" srcOrd="0" destOrd="0" presId="urn:microsoft.com/office/officeart/2008/layout/CircleAccentTimeline"/>
    <dgm:cxn modelId="{2B5FC34F-6729-4A3C-9933-7BB3B86972ED}" type="presParOf" srcId="{1B9F2D55-5003-4F1C-A71A-11E57F962B84}" destId="{F137D341-EAC5-4957-9C14-5BDDAC6C5726}" srcOrd="1" destOrd="0" presId="urn:microsoft.com/office/officeart/2008/layout/CircleAccentTimeline"/>
    <dgm:cxn modelId="{DC259E44-5BBA-4F48-9041-14D63F90BB49}" type="presParOf" srcId="{1B9F2D55-5003-4F1C-A71A-11E57F962B84}" destId="{37FD1F93-6187-44CF-810C-7081B184B415}" srcOrd="2" destOrd="0" presId="urn:microsoft.com/office/officeart/2008/layout/CircleAccentTimeline"/>
    <dgm:cxn modelId="{CBE9C0F9-B945-4381-85AD-BD08CD1AFCFA}" type="presParOf" srcId="{5C526923-1C7E-4212-A195-918A4CFE1087}" destId="{3F7D810C-391A-47D8-86B5-51171E0D372E}" srcOrd="1" destOrd="0" presId="urn:microsoft.com/office/officeart/2008/layout/CircleAccentTimeline"/>
    <dgm:cxn modelId="{2AEF4974-A451-408B-BEB1-A422A5918814}" type="presParOf" srcId="{5C526923-1C7E-4212-A195-918A4CFE1087}" destId="{11D58503-1F58-4AEF-8C42-1B1F41A091B7}" srcOrd="2" destOrd="0" presId="urn:microsoft.com/office/officeart/2008/layout/CircleAccentTimeline"/>
    <dgm:cxn modelId="{600BD96B-A220-45CB-B214-A398D16DC543}" type="presParOf" srcId="{5C526923-1C7E-4212-A195-918A4CFE1087}" destId="{2022502D-559C-4854-BF87-273BFCE7F71C}" srcOrd="3" destOrd="0" presId="urn:microsoft.com/office/officeart/2008/layout/CircleAccentTimeline"/>
    <dgm:cxn modelId="{C512E86C-41D3-46E3-9ACB-C931D041E988}" type="presParOf" srcId="{5C526923-1C7E-4212-A195-918A4CFE1087}" destId="{EE4BFA60-EC38-46D1-B104-C00FFDC2BFC1}" srcOrd="4" destOrd="0" presId="urn:microsoft.com/office/officeart/2008/layout/CircleAccentTimeline"/>
    <dgm:cxn modelId="{597DA175-6CE7-4E83-8B5A-7244F0912D7C}" type="presParOf" srcId="{EE4BFA60-EC38-46D1-B104-C00FFDC2BFC1}" destId="{541645EE-0DD8-420D-9CEC-EA6FF3FB6FF5}" srcOrd="0" destOrd="0" presId="urn:microsoft.com/office/officeart/2008/layout/CircleAccentTimeline"/>
    <dgm:cxn modelId="{D0A5F26D-CA9D-4ADB-AE17-2E80850E412C}" type="presParOf" srcId="{EE4BFA60-EC38-46D1-B104-C00FFDC2BFC1}" destId="{331824C1-A586-4EFE-8D37-5E10088C3451}" srcOrd="1" destOrd="0" presId="urn:microsoft.com/office/officeart/2008/layout/CircleAccentTimeline"/>
    <dgm:cxn modelId="{C2F389A1-E5DE-4133-B4D8-D0F21A58AAC0}" type="presParOf" srcId="{EE4BFA60-EC38-46D1-B104-C00FFDC2BFC1}" destId="{080FFAFF-6D88-4F0E-B174-6FA64F909700}" srcOrd="2" destOrd="0" presId="urn:microsoft.com/office/officeart/2008/layout/CircleAccentTimeline"/>
    <dgm:cxn modelId="{CFF62B8F-0736-4640-BA89-E5685A7F7988}" type="presParOf" srcId="{5C526923-1C7E-4212-A195-918A4CFE1087}" destId="{600FC985-DF79-4DEB-A16B-9A15D597B58C}" srcOrd="5" destOrd="0" presId="urn:microsoft.com/office/officeart/2008/layout/CircleAccentTimeline"/>
    <dgm:cxn modelId="{54C67600-49E1-4867-BA03-6FAED0FD7EFF}" type="presParOf" srcId="{5C526923-1C7E-4212-A195-918A4CFE1087}" destId="{F411D9A8-F9EB-47BF-A44E-59941025CEE4}" srcOrd="6" destOrd="0" presId="urn:microsoft.com/office/officeart/2008/layout/CircleAccentTimeline"/>
    <dgm:cxn modelId="{465099D5-A004-40B4-B54A-EB4C02DB6049}" type="presParOf" srcId="{5C526923-1C7E-4212-A195-918A4CFE1087}" destId="{C0F22ACF-0410-4C3E-9E42-0629D7E7E823}" srcOrd="7" destOrd="0" presId="urn:microsoft.com/office/officeart/2008/layout/CircleAccentTimeline"/>
    <dgm:cxn modelId="{43A58614-AD00-4780-A7FD-B9FDFBDD7AFB}" type="presParOf" srcId="{C0F22ACF-0410-4C3E-9E42-0629D7E7E823}" destId="{29E80BD1-E39B-41FE-BA91-E82C49FF855D}" srcOrd="0" destOrd="0" presId="urn:microsoft.com/office/officeart/2008/layout/CircleAccentTimeline"/>
    <dgm:cxn modelId="{84034BFB-3DAF-4265-A135-961612B1A1C8}" type="presParOf" srcId="{C0F22ACF-0410-4C3E-9E42-0629D7E7E823}" destId="{59B42847-A512-44BC-8F54-37D22550201F}" srcOrd="1" destOrd="0" presId="urn:microsoft.com/office/officeart/2008/layout/CircleAccentTimeline"/>
    <dgm:cxn modelId="{65F65544-9AD8-441A-B537-EA02F3245C52}" type="presParOf" srcId="{C0F22ACF-0410-4C3E-9E42-0629D7E7E823}" destId="{CCB27A9A-5337-4E08-96FB-51B97BF609F1}" srcOrd="2" destOrd="0" presId="urn:microsoft.com/office/officeart/2008/layout/CircleAccentTimeline"/>
    <dgm:cxn modelId="{01CE58AE-9406-47D3-BD7D-0AEDD5EC8245}" type="presParOf" srcId="{5C526923-1C7E-4212-A195-918A4CFE1087}" destId="{2CA8054F-5DF0-4CD1-95B5-D24E6F48651B}" srcOrd="8" destOrd="0" presId="urn:microsoft.com/office/officeart/2008/layout/CircleAccentTimeline"/>
    <dgm:cxn modelId="{ED65F82E-1429-42DE-BF1C-2F17F69907C9}" type="presParOf" srcId="{5C526923-1C7E-4212-A195-918A4CFE1087}" destId="{722A08D6-E56C-4A41-9F2E-F864DD97DA91}" srcOrd="9" destOrd="0" presId="urn:microsoft.com/office/officeart/2008/layout/CircleAccentTimeline"/>
    <dgm:cxn modelId="{4783572C-D186-443E-8E01-A5354B1A6A0B}" type="presParOf" srcId="{5C526923-1C7E-4212-A195-918A4CFE1087}" destId="{ACEEA33A-5866-4E55-8869-BD5ECD21DAEF}" srcOrd="10" destOrd="0" presId="urn:microsoft.com/office/officeart/2008/layout/CircleAccentTimeline"/>
    <dgm:cxn modelId="{D4226857-3387-4BAB-AD2A-287963077D44}" type="presParOf" srcId="{5C526923-1C7E-4212-A195-918A4CFE1087}" destId="{FB6F219B-6350-4B2B-8D63-FF73569DAF66}" srcOrd="11" destOrd="0" presId="urn:microsoft.com/office/officeart/2008/layout/CircleAccentTimeline"/>
    <dgm:cxn modelId="{D1A22D1D-34DF-41E3-B0F6-047EA942384C}" type="presParOf" srcId="{FB6F219B-6350-4B2B-8D63-FF73569DAF66}" destId="{E2B0AE7F-74F4-4404-9B28-B328E7AB3A25}" srcOrd="0" destOrd="0" presId="urn:microsoft.com/office/officeart/2008/layout/CircleAccentTimeline"/>
    <dgm:cxn modelId="{5E33376A-4CD5-4E57-B9F9-51F6E65D9955}" type="presParOf" srcId="{FB6F219B-6350-4B2B-8D63-FF73569DAF66}" destId="{201C4075-9393-4233-9DBA-4A99215F531A}" srcOrd="1" destOrd="0" presId="urn:microsoft.com/office/officeart/2008/layout/CircleAccentTimeline"/>
    <dgm:cxn modelId="{343ECCAD-6EC8-4B43-87DF-651D33068F9E}" type="presParOf" srcId="{FB6F219B-6350-4B2B-8D63-FF73569DAF66}" destId="{4200C0C1-2EE6-4A63-B69C-801DB1CDF9CE}" srcOrd="2" destOrd="0" presId="urn:microsoft.com/office/officeart/2008/layout/CircleAccentTimeline"/>
    <dgm:cxn modelId="{331426AE-234A-4540-A5D9-21DF39D29056}" type="presParOf" srcId="{5C526923-1C7E-4212-A195-918A4CFE1087}" destId="{4CBAAC52-B364-4A6F-9085-F7966C2ADF35}" srcOrd="12" destOrd="0" presId="urn:microsoft.com/office/officeart/2008/layout/CircleAccentTimeline"/>
    <dgm:cxn modelId="{032727FF-D48A-4AF9-B455-98B1260F3B8F}" type="presParOf" srcId="{5C526923-1C7E-4212-A195-918A4CFE1087}" destId="{1E0EA9B7-02A5-498B-AE6C-BC753AF91925}" srcOrd="13" destOrd="0" presId="urn:microsoft.com/office/officeart/2008/layout/CircleAccentTimeline"/>
    <dgm:cxn modelId="{E7D64E35-38B6-471B-ADD0-150E2850CD5A}" type="presParOf" srcId="{5C526923-1C7E-4212-A195-918A4CFE1087}" destId="{00E98009-44E6-4CEB-96D9-3E39BB580FAC}" srcOrd="14" destOrd="0" presId="urn:microsoft.com/office/officeart/2008/layout/CircleAccentTimeline"/>
    <dgm:cxn modelId="{3408CB3D-A5E5-4BFD-ACF4-B1D9D0736089}" type="presParOf" srcId="{00E98009-44E6-4CEB-96D9-3E39BB580FAC}" destId="{360EF26C-3B54-414D-8BAA-058FC0535565}" srcOrd="0" destOrd="0" presId="urn:microsoft.com/office/officeart/2008/layout/CircleAccentTimeline"/>
    <dgm:cxn modelId="{72BCFF21-B6B3-410C-816D-5E340736CACA}" type="presParOf" srcId="{00E98009-44E6-4CEB-96D9-3E39BB580FAC}" destId="{9B990473-FE2E-4DE7-99C7-6027C3BBBCC1}" srcOrd="1" destOrd="0" presId="urn:microsoft.com/office/officeart/2008/layout/CircleAccentTimeline"/>
    <dgm:cxn modelId="{A76F2B96-339D-49D9-891C-AB6FD1D8A08F}" type="presParOf" srcId="{00E98009-44E6-4CEB-96D9-3E39BB580FAC}" destId="{D28AF40B-9C2A-4ACF-918E-68A13AEC4A72}" srcOrd="2" destOrd="0" presId="urn:microsoft.com/office/officeart/2008/layout/CircleAccentTimeline"/>
    <dgm:cxn modelId="{88B88CE4-53E0-4ED2-ABFB-5B7B2A4DAF52}" type="presParOf" srcId="{5C526923-1C7E-4212-A195-918A4CFE1087}" destId="{4C0DDC52-66CE-47BA-9ACF-B79778A873B8}" srcOrd="15" destOrd="0" presId="urn:microsoft.com/office/officeart/2008/layout/CircleAccentTimeline"/>
    <dgm:cxn modelId="{076D6A49-1ADE-4204-97A4-8B017BE292A8}" type="presParOf" srcId="{5C526923-1C7E-4212-A195-918A4CFE1087}" destId="{05E358F1-9ABA-42A9-97B1-CCF43F348EE8}" srcOrd="16" destOrd="0" presId="urn:microsoft.com/office/officeart/2008/layout/CircleAccentTimeline"/>
    <dgm:cxn modelId="{C41DA0F1-AEFB-41BD-84D2-CCA2EDDE1247}" type="presParOf" srcId="{5C526923-1C7E-4212-A195-918A4CFE1087}" destId="{4441E0D6-B8F6-4884-A303-8AA1CA5C78AA}" srcOrd="17" destOrd="0" presId="urn:microsoft.com/office/officeart/2008/layout/CircleAccentTimeline"/>
    <dgm:cxn modelId="{FF4F3D52-F75C-42AD-ACCE-AF9101C38BAF}" type="presParOf" srcId="{5C526923-1C7E-4212-A195-918A4CFE1087}" destId="{70161F97-A265-4C75-A055-40F2047890D9}" srcOrd="18" destOrd="0" presId="urn:microsoft.com/office/officeart/2008/layout/CircleAccentTimeline"/>
    <dgm:cxn modelId="{3A499F8C-93AE-48D6-8CB3-6479233373F7}" type="presParOf" srcId="{70161F97-A265-4C75-A055-40F2047890D9}" destId="{51C35409-91AE-458B-8FBC-FAFF91317AAE}" srcOrd="0" destOrd="0" presId="urn:microsoft.com/office/officeart/2008/layout/CircleAccentTimeline"/>
    <dgm:cxn modelId="{444BF6DD-9A3E-486D-BD84-D6B7C72F32CC}" type="presParOf" srcId="{70161F97-A265-4C75-A055-40F2047890D9}" destId="{A0870B6B-B13D-4CD7-88FA-FDF438855E4B}" srcOrd="1" destOrd="0" presId="urn:microsoft.com/office/officeart/2008/layout/CircleAccentTimeline"/>
    <dgm:cxn modelId="{46C4E45F-FC8D-4219-A20F-EA6F67746D55}" type="presParOf" srcId="{70161F97-A265-4C75-A055-40F2047890D9}" destId="{294F5B2C-6B3D-4BF2-BA2F-1DD537C35671}" srcOrd="2" destOrd="0" presId="urn:microsoft.com/office/officeart/2008/layout/CircleAccentTimeline"/>
    <dgm:cxn modelId="{4589D6C0-5D53-409C-9558-4D9862A6F4A7}" type="presParOf" srcId="{5C526923-1C7E-4212-A195-918A4CFE1087}" destId="{7EB2D374-4B02-4354-9EFD-9F870BC2550E}" srcOrd="19" destOrd="0" presId="urn:microsoft.com/office/officeart/2008/layout/CircleAccentTimeline"/>
    <dgm:cxn modelId="{F799A546-09C1-4410-91F1-573D51AE6B36}" type="presParOf" srcId="{5C526923-1C7E-4212-A195-918A4CFE1087}" destId="{F3FF186F-4F44-42F8-880D-D5DD3921C949}" srcOrd="20" destOrd="0" presId="urn:microsoft.com/office/officeart/2008/layout/CircleAccentTimeline"/>
    <dgm:cxn modelId="{92217A95-5EF7-4360-BCE2-2D6E3011F539}" type="presParOf" srcId="{5C526923-1C7E-4212-A195-918A4CFE1087}" destId="{BB19BACE-31E8-4162-BF8E-82F633DA7E0B}" srcOrd="21" destOrd="0" presId="urn:microsoft.com/office/officeart/2008/layout/CircleAccentTimeline"/>
    <dgm:cxn modelId="{60B7F0BB-23B1-4F4C-8FF6-4B999D6A5626}" type="presParOf" srcId="{BB19BACE-31E8-4162-BF8E-82F633DA7E0B}" destId="{B736DBF8-C9D2-4341-B63E-4F36962A7718}" srcOrd="0" destOrd="0" presId="urn:microsoft.com/office/officeart/2008/layout/CircleAccentTimeline"/>
    <dgm:cxn modelId="{0C9A6EC7-7552-470F-8410-CDF96BB64707}" type="presParOf" srcId="{BB19BACE-31E8-4162-BF8E-82F633DA7E0B}" destId="{750AB7A7-69FB-4EC9-9F3C-A9E7B29C7402}" srcOrd="1" destOrd="0" presId="urn:microsoft.com/office/officeart/2008/layout/CircleAccentTimeline"/>
    <dgm:cxn modelId="{A9A18A01-D307-45AC-95A4-E350EADE4187}" type="presParOf" srcId="{BB19BACE-31E8-4162-BF8E-82F633DA7E0B}" destId="{1C239E9D-9285-4AD2-99BC-35C7305BEF93}" srcOrd="2" destOrd="0" presId="urn:microsoft.com/office/officeart/2008/layout/CircleAccentTimeline"/>
    <dgm:cxn modelId="{77306660-EDD5-4837-8721-5D5D60FDC401}" type="presParOf" srcId="{5C526923-1C7E-4212-A195-918A4CFE1087}" destId="{6F22F17E-2189-4176-B614-C5D16378CEAB}" srcOrd="22" destOrd="0" presId="urn:microsoft.com/office/officeart/2008/layout/CircleAccentTimeline"/>
    <dgm:cxn modelId="{1B1078DB-2375-416D-BAEA-496F4391005E}" type="presParOf" srcId="{5C526923-1C7E-4212-A195-918A4CFE1087}" destId="{AC6778D2-84DE-4D24-A80A-60D670AACA18}" srcOrd="23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9847D-7940-471F-A026-D926A508B39F}">
      <dsp:nvSpPr>
        <dsp:cNvPr id="0" name=""/>
        <dsp:cNvSpPr/>
      </dsp:nvSpPr>
      <dsp:spPr>
        <a:xfrm>
          <a:off x="1899" y="2125805"/>
          <a:ext cx="1211064" cy="1211064"/>
        </a:xfrm>
        <a:prstGeom prst="donut">
          <a:avLst>
            <a:gd name="adj" fmla="val 2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7D341-EAC5-4957-9C14-5BDDAC6C5726}">
      <dsp:nvSpPr>
        <dsp:cNvPr id="0" name=""/>
        <dsp:cNvSpPr/>
      </dsp:nvSpPr>
      <dsp:spPr>
        <a:xfrm rot="17700000">
          <a:off x="428623" y="1138540"/>
          <a:ext cx="1505487" cy="725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0" rIns="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100" b="1" kern="1200" dirty="0" smtClean="0">
              <a:latin typeface="Tahoma" panose="020B0604030504040204" pitchFamily="34" charset="0"/>
              <a:cs typeface="Tahoma" panose="020B0604030504040204" pitchFamily="34" charset="0"/>
            </a:rPr>
            <a:t>Подготовка комплекта документов и обращение в Фонд</a:t>
          </a:r>
          <a:endParaRPr lang="ru-RU" sz="1100" kern="1200" baseline="30000" dirty="0"/>
        </a:p>
      </dsp:txBody>
      <dsp:txXfrm>
        <a:off x="428623" y="1138540"/>
        <a:ext cx="1505487" cy="725528"/>
      </dsp:txXfrm>
    </dsp:sp>
    <dsp:sp modelId="{541645EE-0DD8-420D-9CEC-EA6FF3FB6FF5}">
      <dsp:nvSpPr>
        <dsp:cNvPr id="0" name=""/>
        <dsp:cNvSpPr/>
      </dsp:nvSpPr>
      <dsp:spPr>
        <a:xfrm>
          <a:off x="1304185" y="2417028"/>
          <a:ext cx="628619" cy="628619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1824C1-A586-4EFE-8D37-5E10088C3451}">
      <dsp:nvSpPr>
        <dsp:cNvPr id="0" name=""/>
        <dsp:cNvSpPr/>
      </dsp:nvSpPr>
      <dsp:spPr>
        <a:xfrm rot="17700000">
          <a:off x="559671" y="3291966"/>
          <a:ext cx="1302317" cy="627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320" bIns="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800" kern="1200" smtClean="0">
              <a:latin typeface="Tahoma" panose="020B0604030504040204" pitchFamily="34" charset="0"/>
              <a:cs typeface="Tahoma" panose="020B0604030504040204" pitchFamily="34" charset="0"/>
            </a:rPr>
            <a:t>Предоставление Фондом письма о предварительном соответствии проекта предъявляемым требованиям </a:t>
          </a:r>
          <a:endParaRPr lang="ru-RU" sz="800" kern="1200" dirty="0"/>
        </a:p>
      </dsp:txBody>
      <dsp:txXfrm>
        <a:off x="559671" y="3291966"/>
        <a:ext cx="1302317" cy="627928"/>
      </dsp:txXfrm>
    </dsp:sp>
    <dsp:sp modelId="{080FFAFF-6D88-4F0E-B174-6FA64F909700}">
      <dsp:nvSpPr>
        <dsp:cNvPr id="0" name=""/>
        <dsp:cNvSpPr/>
      </dsp:nvSpPr>
      <dsp:spPr>
        <a:xfrm rot="17700000">
          <a:off x="1374999" y="1542780"/>
          <a:ext cx="1302317" cy="627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E80BD1-E39B-41FE-BA91-E82C49FF855D}">
      <dsp:nvSpPr>
        <dsp:cNvPr id="0" name=""/>
        <dsp:cNvSpPr/>
      </dsp:nvSpPr>
      <dsp:spPr>
        <a:xfrm>
          <a:off x="2024025" y="2125805"/>
          <a:ext cx="1211064" cy="1211064"/>
        </a:xfrm>
        <a:prstGeom prst="donut">
          <a:avLst>
            <a:gd name="adj" fmla="val 2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42847-A512-44BC-8F54-37D22550201F}">
      <dsp:nvSpPr>
        <dsp:cNvPr id="0" name=""/>
        <dsp:cNvSpPr/>
      </dsp:nvSpPr>
      <dsp:spPr>
        <a:xfrm rot="17700000">
          <a:off x="2450750" y="1138540"/>
          <a:ext cx="1505487" cy="725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0" rIns="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100" b="1" kern="1200" dirty="0" smtClean="0">
              <a:latin typeface="Tahoma" panose="020B0604030504040204" pitchFamily="34" charset="0"/>
              <a:cs typeface="Tahoma" panose="020B0604030504040204" pitchFamily="34" charset="0"/>
            </a:rPr>
            <a:t>Обращение в банк-гарант</a:t>
          </a:r>
          <a:endParaRPr lang="ru-RU" sz="1100" kern="1200" dirty="0"/>
        </a:p>
      </dsp:txBody>
      <dsp:txXfrm>
        <a:off x="2450750" y="1138540"/>
        <a:ext cx="1505487" cy="725528"/>
      </dsp:txXfrm>
    </dsp:sp>
    <dsp:sp modelId="{E2B0AE7F-74F4-4404-9B28-B328E7AB3A25}">
      <dsp:nvSpPr>
        <dsp:cNvPr id="0" name=""/>
        <dsp:cNvSpPr/>
      </dsp:nvSpPr>
      <dsp:spPr>
        <a:xfrm>
          <a:off x="3326311" y="2417028"/>
          <a:ext cx="628619" cy="628619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C4075-9393-4233-9DBA-4A99215F531A}">
      <dsp:nvSpPr>
        <dsp:cNvPr id="0" name=""/>
        <dsp:cNvSpPr/>
      </dsp:nvSpPr>
      <dsp:spPr>
        <a:xfrm rot="17700000">
          <a:off x="2581798" y="3291966"/>
          <a:ext cx="1302317" cy="627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320" bIns="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800" kern="1200" dirty="0" smtClean="0">
              <a:latin typeface="Tahoma" panose="020B0604030504040204" pitchFamily="34" charset="0"/>
              <a:cs typeface="Tahoma" panose="020B0604030504040204" pitchFamily="34" charset="0"/>
            </a:rPr>
            <a:t>Получение оферты банка-гаранта о предоставлении гарантии</a:t>
          </a:r>
          <a:endParaRPr lang="ru-RU" sz="800" kern="1200" dirty="0"/>
        </a:p>
      </dsp:txBody>
      <dsp:txXfrm>
        <a:off x="2581798" y="3291966"/>
        <a:ext cx="1302317" cy="627928"/>
      </dsp:txXfrm>
    </dsp:sp>
    <dsp:sp modelId="{4200C0C1-2EE6-4A63-B69C-801DB1CDF9CE}">
      <dsp:nvSpPr>
        <dsp:cNvPr id="0" name=""/>
        <dsp:cNvSpPr/>
      </dsp:nvSpPr>
      <dsp:spPr>
        <a:xfrm rot="17700000">
          <a:off x="3397126" y="1542780"/>
          <a:ext cx="1302317" cy="627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0EF26C-3B54-414D-8BAA-058FC0535565}">
      <dsp:nvSpPr>
        <dsp:cNvPr id="0" name=""/>
        <dsp:cNvSpPr/>
      </dsp:nvSpPr>
      <dsp:spPr>
        <a:xfrm>
          <a:off x="4046152" y="2125805"/>
          <a:ext cx="1211064" cy="1211064"/>
        </a:xfrm>
        <a:prstGeom prst="donut">
          <a:avLst>
            <a:gd name="adj" fmla="val 2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90473-FE2E-4DE7-99C7-6027C3BBBCC1}">
      <dsp:nvSpPr>
        <dsp:cNvPr id="0" name=""/>
        <dsp:cNvSpPr/>
      </dsp:nvSpPr>
      <dsp:spPr>
        <a:xfrm rot="17700000">
          <a:off x="4472876" y="1138540"/>
          <a:ext cx="1505487" cy="725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0" rIns="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100" b="1" kern="1200" dirty="0" smtClean="0">
              <a:latin typeface="Tahoma" panose="020B0604030504040204" pitchFamily="34" charset="0"/>
              <a:cs typeface="Tahoma" panose="020B0604030504040204" pitchFamily="34" charset="0"/>
            </a:rPr>
            <a:t>Подача заявки в Фонд с офертой банка-гаранта </a:t>
          </a:r>
          <a:endParaRPr lang="ru-RU" sz="1100" kern="1200" dirty="0"/>
        </a:p>
      </dsp:txBody>
      <dsp:txXfrm>
        <a:off x="4472876" y="1138540"/>
        <a:ext cx="1505487" cy="725528"/>
      </dsp:txXfrm>
    </dsp:sp>
    <dsp:sp modelId="{51C35409-91AE-458B-8FBC-FAFF91317AAE}">
      <dsp:nvSpPr>
        <dsp:cNvPr id="0" name=""/>
        <dsp:cNvSpPr/>
      </dsp:nvSpPr>
      <dsp:spPr>
        <a:xfrm>
          <a:off x="5348438" y="2417028"/>
          <a:ext cx="628619" cy="628619"/>
        </a:xfrm>
        <a:prstGeom prst="ellipse">
          <a:avLst/>
        </a:prstGeom>
        <a:solidFill>
          <a:srgbClr val="20B3A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70B6B-B13D-4CD7-88FA-FDF438855E4B}">
      <dsp:nvSpPr>
        <dsp:cNvPr id="0" name=""/>
        <dsp:cNvSpPr/>
      </dsp:nvSpPr>
      <dsp:spPr>
        <a:xfrm rot="17700000">
          <a:off x="4603925" y="3291966"/>
          <a:ext cx="1302317" cy="627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320" bIns="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800" kern="1200" dirty="0" smtClean="0">
              <a:latin typeface="Tahoma" panose="020B0604030504040204" pitchFamily="34" charset="0"/>
              <a:cs typeface="Tahoma" panose="020B0604030504040204" pitchFamily="34" charset="0"/>
            </a:rPr>
            <a:t>Предварительная и комплексная экспертизы</a:t>
          </a:r>
        </a:p>
      </dsp:txBody>
      <dsp:txXfrm>
        <a:off x="4603925" y="3291966"/>
        <a:ext cx="1302317" cy="627928"/>
      </dsp:txXfrm>
    </dsp:sp>
    <dsp:sp modelId="{294F5B2C-6B3D-4BF2-BA2F-1DD537C35671}">
      <dsp:nvSpPr>
        <dsp:cNvPr id="0" name=""/>
        <dsp:cNvSpPr/>
      </dsp:nvSpPr>
      <dsp:spPr>
        <a:xfrm rot="17700000">
          <a:off x="5419253" y="1542780"/>
          <a:ext cx="1302317" cy="627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36DBF8-C9D2-4341-B63E-4F36962A7718}">
      <dsp:nvSpPr>
        <dsp:cNvPr id="0" name=""/>
        <dsp:cNvSpPr/>
      </dsp:nvSpPr>
      <dsp:spPr>
        <a:xfrm>
          <a:off x="6068279" y="2125805"/>
          <a:ext cx="1211064" cy="1211064"/>
        </a:xfrm>
        <a:prstGeom prst="donut">
          <a:avLst>
            <a:gd name="adj" fmla="val 2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0AB7A7-69FB-4EC9-9F3C-A9E7B29C7402}">
      <dsp:nvSpPr>
        <dsp:cNvPr id="0" name=""/>
        <dsp:cNvSpPr/>
      </dsp:nvSpPr>
      <dsp:spPr>
        <a:xfrm rot="17700000">
          <a:off x="6495003" y="1138540"/>
          <a:ext cx="1505487" cy="725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0" rIns="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100" b="1" kern="1200" smtClean="0">
              <a:latin typeface="Tahoma" panose="020B0604030504040204" pitchFamily="34" charset="0"/>
              <a:cs typeface="Tahoma" panose="020B0604030504040204" pitchFamily="34" charset="0"/>
            </a:rPr>
            <a:t>Решение Фонда о предоставлении займа</a:t>
          </a:r>
          <a:endParaRPr lang="ru-RU" altLang="ru-RU" sz="1100" kern="1200" dirty="0" smtClean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6495003" y="1138540"/>
        <a:ext cx="1505487" cy="725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8FC99CA1-0469-47E9-B6AC-745C73A205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9226E0C-D880-405E-B904-65E602C2D6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86771-0243-4CB6-9A21-362932B32D92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86A5251-72A2-498B-87AE-8B4E281256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5F9DD0D-8353-48A5-BC06-D7624FEB5C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9AADA-0AC0-47D4-805B-2964FA241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8236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63CAC-C20D-4825-B968-9ED472476F5F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D42C6-FA2C-4F34-865E-C71F3CF58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6035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41425"/>
            <a:ext cx="4467225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061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741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3552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8613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958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5429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32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" t="28727" r="164" b="10412"/>
          <a:stretch/>
        </p:blipFill>
        <p:spPr>
          <a:xfrm>
            <a:off x="132736" y="0"/>
            <a:ext cx="9003890" cy="410988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9F6F56-A98D-49DE-9881-B56A05F5CB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7458" y="4476523"/>
            <a:ext cx="4942115" cy="621620"/>
          </a:xfrm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FBEC40A-639A-48C2-B097-429533D886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7457" y="5416441"/>
            <a:ext cx="1045029" cy="51990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ru-RU" dirty="0"/>
              <a:t>Дата</a:t>
            </a:r>
          </a:p>
        </p:txBody>
      </p:sp>
    </p:spTree>
    <p:extLst>
      <p:ext uri="{BB962C8B-B14F-4D97-AF65-F5344CB8AC3E}">
        <p14:creationId xmlns:p14="http://schemas.microsoft.com/office/powerpoint/2010/main" val="74429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13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E383AD-0056-4611-87CC-DFCC34D946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164" y="522515"/>
            <a:ext cx="7886700" cy="587602"/>
          </a:xfrm>
        </p:spPr>
        <p:txBody>
          <a:bodyPr>
            <a:normAutofit/>
          </a:bodyPr>
          <a:lstStyle>
            <a:lvl1pPr>
              <a:defRPr sz="2250"/>
            </a:lvl1pPr>
          </a:lstStyle>
          <a:p>
            <a:r>
              <a:rPr lang="ru-RU" dirty="0"/>
              <a:t>НАЗВАНИЕ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E1DFE41-C2AE-47BC-8C88-3947DD6E3D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0164" y="1110117"/>
            <a:ext cx="7886700" cy="4747986"/>
          </a:xfrm>
        </p:spPr>
        <p:txBody>
          <a:bodyPr/>
          <a:lstStyle>
            <a:lvl1pPr>
              <a:defRPr>
                <a:solidFill>
                  <a:srgbClr val="7596A7"/>
                </a:solidFill>
              </a:defRPr>
            </a:lvl1pPr>
            <a:lvl2pPr>
              <a:defRPr>
                <a:solidFill>
                  <a:srgbClr val="7596A7"/>
                </a:solidFill>
              </a:defRPr>
            </a:lvl2pPr>
            <a:lvl3pPr>
              <a:defRPr>
                <a:solidFill>
                  <a:srgbClr val="7596A7"/>
                </a:solidFill>
              </a:defRPr>
            </a:lvl3pPr>
            <a:lvl4pPr>
              <a:defRPr>
                <a:solidFill>
                  <a:srgbClr val="7596A7"/>
                </a:solidFill>
              </a:defRPr>
            </a:lvl4pPr>
            <a:lvl5pPr>
              <a:defRPr>
                <a:solidFill>
                  <a:srgbClr val="7596A7"/>
                </a:solidFill>
              </a:defRPr>
            </a:lvl5pPr>
          </a:lstStyle>
          <a:p>
            <a:pPr lvl="0"/>
            <a:r>
              <a:rPr lang="ru-RU" dirty="0" smtClean="0"/>
              <a:t>Подзаголовок</a:t>
            </a:r>
          </a:p>
          <a:p>
            <a:pPr lvl="1"/>
            <a:r>
              <a:rPr lang="ru-RU" dirty="0" smtClean="0"/>
              <a:t>Второй </a:t>
            </a:r>
            <a:r>
              <a:rPr lang="ru-RU" dirty="0"/>
              <a:t>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F68A430-B56D-4BD5-BC65-A15082D5A3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164" y="6095963"/>
            <a:ext cx="2057400" cy="365125"/>
          </a:xfrm>
        </p:spPr>
        <p:txBody>
          <a:bodyPr/>
          <a:lstStyle/>
          <a:p>
            <a:fld id="{737D4DAB-56B2-47BD-BE8B-630DE3CA536B}" type="datetime1">
              <a:rPr lang="ru-RU" smtClean="0"/>
              <a:t>18.03.2019</a:t>
            </a:fld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7DFB1DC-197F-4A13-B055-37259286E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9464" y="6106668"/>
            <a:ext cx="2057400" cy="365125"/>
          </a:xfrm>
        </p:spPr>
        <p:txBody>
          <a:bodyPr/>
          <a:lstStyle/>
          <a:p>
            <a:fld id="{62E21156-095B-496A-BAB7-1B65ABED1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35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6CA693-2AA1-473B-B39D-118E239849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59138" y="636365"/>
            <a:ext cx="3935185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7598998-5FAD-4250-9B85-DED6D1D9342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59138" y="2144940"/>
            <a:ext cx="3935185" cy="170134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Текст, текст, текст, текст, текст, текст, текст, текст, текст, текст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A1C9BED-8397-448D-9372-C8EE54B7AA29}"/>
              </a:ext>
            </a:extLst>
          </p:cNvPr>
          <p:cNvSpPr txBox="1"/>
          <p:nvPr userDrawn="1"/>
        </p:nvSpPr>
        <p:spPr>
          <a:xfrm>
            <a:off x="1556658" y="3244336"/>
            <a:ext cx="12083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ФОТО/ГРАФИК</a:t>
            </a:r>
          </a:p>
        </p:txBody>
      </p:sp>
    </p:spTree>
    <p:extLst>
      <p:ext uri="{BB962C8B-B14F-4D97-AF65-F5344CB8AC3E}">
        <p14:creationId xmlns:p14="http://schemas.microsoft.com/office/powerpoint/2010/main" val="94156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CF09CD-9234-4035-9A06-D40E6B50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70E3584-C2B7-4CC2-8290-DF746E350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C41DADB-A366-45CA-865E-4248505E8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2547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9EAF4-AD6E-46C4-B4A6-34B85CF83C83}" type="datetime1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25567E1-FB14-421F-84E7-04ACBE52A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2547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D00DEC1-EB69-45C1-BB7F-884A76F68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2547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21156-095B-496A-BAB7-1B65ABED13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91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4;&#1086;&#1085;&#1086;&#1075;&#1086;&#1088;&#1086;&#1076;&#1072;.&#1088;&#1092;/upload/manual-upload/%D0%9C%D0%B5%D1%82%D0%BE%D0%B4.%D1%83%D0%BA%D0%B0%D0%B7%D0%B0%D0%BD%D0%B8%D1%8F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336551" y="5398060"/>
            <a:ext cx="4610100" cy="63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36551" y="4771927"/>
            <a:ext cx="4942115" cy="466215"/>
          </a:xfrm>
        </p:spPr>
        <p:txBody>
          <a:bodyPr/>
          <a:lstStyle/>
          <a:p>
            <a:r>
              <a:rPr lang="ru-RU" sz="2100" dirty="0"/>
              <a:t>Оценка предварительных заявок по продукту 10-250: на что обратить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36659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71131" y="2215430"/>
            <a:ext cx="153655" cy="2772573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6" name="Прямоугольник 2"/>
          <p:cNvSpPr>
            <a:spLocks noChangeArrowheads="1"/>
          </p:cNvSpPr>
          <p:nvPr/>
        </p:nvSpPr>
        <p:spPr bwMode="auto">
          <a:xfrm>
            <a:off x="1761705" y="3839464"/>
            <a:ext cx="31198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14313" lvl="1">
              <a:spcBef>
                <a:spcPct val="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ru-RU" alt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A4425B11-8136-4278-95D3-D96154548428}"/>
              </a:ext>
            </a:extLst>
          </p:cNvPr>
          <p:cNvCxnSpPr>
            <a:cxnSpLocks/>
          </p:cNvCxnSpPr>
          <p:nvPr/>
        </p:nvCxnSpPr>
        <p:spPr>
          <a:xfrm flipV="1">
            <a:off x="4718596" y="1403035"/>
            <a:ext cx="0" cy="3219791"/>
          </a:xfrm>
          <a:prstGeom prst="line">
            <a:avLst/>
          </a:prstGeom>
          <a:ln w="19050">
            <a:solidFill>
              <a:srgbClr val="AFABA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809895" y="1200597"/>
            <a:ext cx="3904980" cy="762000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ru-RU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% годовых</a:t>
            </a:r>
            <a:endParaRPr lang="ru-RU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/>
          <a:srcRect l="23261" t="17708" r="23507" b="17412"/>
          <a:stretch/>
        </p:blipFill>
        <p:spPr>
          <a:xfrm>
            <a:off x="809895" y="2109060"/>
            <a:ext cx="261757" cy="3190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9401" y="2114000"/>
            <a:ext cx="28488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10 млн до 250 млн рублей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biLevel thresh="25000"/>
          </a:blip>
          <a:srcRect l="3906" t="51173" r="77344" b="26832"/>
          <a:stretch/>
        </p:blipFill>
        <p:spPr>
          <a:xfrm>
            <a:off x="791347" y="2899445"/>
            <a:ext cx="304442" cy="3571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30853" y="2818477"/>
            <a:ext cx="330622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8588">
              <a:spcBef>
                <a:spcPts val="375"/>
              </a:spcBef>
              <a:spcAft>
                <a:spcPts val="225"/>
              </a:spcAft>
              <a:buSzPct val="100000"/>
              <a:defRPr/>
            </a:pPr>
            <a:r>
              <a:rPr lang="ru-RU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Участие собственными средствами инициатора в проекте не менее </a:t>
            </a:r>
            <a:r>
              <a:rPr lang="ru-RU" sz="13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20%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/>
          <a:srcRect l="8280" t="7377" r="11835" b="12000"/>
          <a:stretch/>
        </p:blipFill>
        <p:spPr>
          <a:xfrm>
            <a:off x="747728" y="3922554"/>
            <a:ext cx="313984" cy="3168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97832" y="3830003"/>
            <a:ext cx="338791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8588">
              <a:spcBef>
                <a:spcPts val="375"/>
              </a:spcBef>
              <a:spcAft>
                <a:spcPts val="225"/>
              </a:spcAft>
              <a:buSzPct val="100000"/>
              <a:defRPr/>
            </a:pPr>
            <a:r>
              <a:rPr lang="ru-RU" sz="13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Отсрочка</a:t>
            </a:r>
            <a:r>
              <a:rPr lang="ru-RU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выплате займа (</a:t>
            </a:r>
            <a:r>
              <a:rPr lang="ru-RU" sz="13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</a:t>
            </a: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долга) – </a:t>
            </a:r>
            <a:r>
              <a:rPr lang="ru-RU" sz="13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более 3 лет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6313" y="4541923"/>
            <a:ext cx="137088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ru-RU" sz="13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82506" y="4349514"/>
            <a:ext cx="253625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банковская гарантия</a:t>
            </a:r>
            <a:r>
              <a:rPr lang="ru-RU" sz="135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гарантия АО «Корпорация МСП», ВЭБ.РФ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37375" y="3398594"/>
            <a:ext cx="386824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8588">
              <a:spcBef>
                <a:spcPts val="375"/>
              </a:spcBef>
              <a:spcAft>
                <a:spcPts val="375"/>
              </a:spcAft>
              <a:buSzPct val="100000"/>
              <a:defRPr/>
            </a:pPr>
            <a:r>
              <a:rPr lang="ru-RU" sz="13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80 % </a:t>
            </a:r>
            <a:r>
              <a:rPr lang="ru-RU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максимальная доля участия Фонда</a:t>
            </a:r>
          </a:p>
        </p:txBody>
      </p:sp>
      <p:pic>
        <p:nvPicPr>
          <p:cNvPr id="21" name="Рисунок 20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797491" y="2496992"/>
            <a:ext cx="270000" cy="270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49400" y="2489993"/>
            <a:ext cx="157607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128588">
              <a:spcAft>
                <a:spcPts val="225"/>
              </a:spcAft>
              <a:buSzPct val="100000"/>
              <a:defRPr/>
            </a:pPr>
            <a:r>
              <a:rPr lang="ru-RU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 </a:t>
            </a:r>
            <a:r>
              <a:rPr lang="ru-RU" sz="13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15 лет</a:t>
            </a:r>
            <a:r>
              <a:rPr lang="ru-RU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9738" y="5271981"/>
            <a:ext cx="3985137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25" baseline="30000" dirty="0"/>
              <a:t>1 </a:t>
            </a:r>
            <a:r>
              <a:rPr lang="ru-RU" sz="825" dirty="0"/>
              <a:t>– Банки-партнеры согласно Положению о содействии в подготовке и (или) участии некоммерческой организации «Фонд развития </a:t>
            </a:r>
            <a:r>
              <a:rPr lang="ru-RU" sz="825" dirty="0" smtClean="0"/>
              <a:t>моногородов» в </a:t>
            </a:r>
            <a:r>
              <a:rPr lang="ru-RU" sz="825" dirty="0"/>
              <a:t>финансировании инвестиционных проектов в монопрофильных муниципальных образованиях Российской Федерации (моногородах)</a:t>
            </a:r>
          </a:p>
          <a:p>
            <a:endParaRPr lang="ru-RU" sz="825" dirty="0"/>
          </a:p>
        </p:txBody>
      </p:sp>
      <p:pic>
        <p:nvPicPr>
          <p:cNvPr id="3074" name="Picture 2" descr="http://lytkarino-info.ru/upload/uploaded_image/2016-07-26/2_12d79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" r="42551"/>
          <a:stretch/>
        </p:blipFill>
        <p:spPr bwMode="auto">
          <a:xfrm>
            <a:off x="6969412" y="857250"/>
            <a:ext cx="2174588" cy="296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xn--b1altabgdr.org/wp-content/uploads/2017/11/biznes-ideya-otkrytiya-parikmaherskoj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2" t="16313" r="15276" b="11479"/>
          <a:stretch/>
        </p:blipFill>
        <p:spPr bwMode="auto">
          <a:xfrm>
            <a:off x="4714875" y="850656"/>
            <a:ext cx="2281604" cy="283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/>
          <a:srcRect l="19090" r="27646" b="-685"/>
          <a:stretch/>
        </p:blipFill>
        <p:spPr>
          <a:xfrm>
            <a:off x="7306276" y="3826501"/>
            <a:ext cx="1839923" cy="2042643"/>
          </a:xfrm>
          <a:prstGeom prst="rect">
            <a:avLst/>
          </a:prstGeom>
        </p:spPr>
      </p:pic>
      <p:pic>
        <p:nvPicPr>
          <p:cNvPr id="2056" name="Picture 8" descr="http://ideagram.ru/sites/default/files/touchpro/4_1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6"/>
          <a:stretch/>
        </p:blipFill>
        <p:spPr bwMode="auto">
          <a:xfrm>
            <a:off x="4714875" y="3680466"/>
            <a:ext cx="2888273" cy="217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>
            <a:cxnSpLocks/>
          </p:cNvCxnSpPr>
          <p:nvPr/>
        </p:nvCxnSpPr>
        <p:spPr>
          <a:xfrm>
            <a:off x="891163" y="784576"/>
            <a:ext cx="8129333" cy="0"/>
          </a:xfrm>
          <a:prstGeom prst="line">
            <a:avLst/>
          </a:prstGeom>
          <a:ln w="19050">
            <a:solidFill>
              <a:srgbClr val="AFABA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Заголовок 10">
            <a:extLst>
              <a:ext uri="{FF2B5EF4-FFF2-40B4-BE49-F238E27FC236}">
                <a16:creationId xmlns="" xmlns:a16="http://schemas.microsoft.com/office/drawing/2014/main" id="{07F58282-5249-42E1-8DB8-9D2B15C842F2}"/>
              </a:ext>
            </a:extLst>
          </p:cNvPr>
          <p:cNvSpPr txBox="1">
            <a:spLocks/>
          </p:cNvSpPr>
          <p:nvPr/>
        </p:nvSpPr>
        <p:spPr>
          <a:xfrm>
            <a:off x="390784" y="100276"/>
            <a:ext cx="8086465" cy="587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5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2800" b="1" dirty="0"/>
              <a:t>ЛЬГОТНЫЕ ЗАЙМЫ </a:t>
            </a:r>
            <a:endParaRPr lang="ru-RU" sz="25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71132" y="1209675"/>
            <a:ext cx="173857" cy="4791075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9" name="TextBox 38">
            <a:extLst/>
          </p:cNvPr>
          <p:cNvSpPr txBox="1">
            <a:spLocks/>
          </p:cNvSpPr>
          <p:nvPr/>
        </p:nvSpPr>
        <p:spPr bwMode="auto">
          <a:xfrm>
            <a:off x="271132" y="6267205"/>
            <a:ext cx="8725625" cy="323171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en-US" sz="2100" b="1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ru-RU" sz="2100" b="1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ПОДДЕРЖКАМОНО								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484946" y="6196131"/>
            <a:ext cx="8511811" cy="4383"/>
          </a:xfrm>
          <a:prstGeom prst="line">
            <a:avLst/>
          </a:prstGeom>
          <a:ln w="38100">
            <a:solidFill>
              <a:srgbClr val="3045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70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71131" y="2215430"/>
            <a:ext cx="153655" cy="2772573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5" name="Группа 4"/>
          <p:cNvGrpSpPr/>
          <p:nvPr/>
        </p:nvGrpSpPr>
        <p:grpSpPr>
          <a:xfrm>
            <a:off x="819150" y="881275"/>
            <a:ext cx="7896546" cy="4994545"/>
            <a:chOff x="1773162" y="372003"/>
            <a:chExt cx="9401705" cy="5418667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773162" y="372003"/>
              <a:ext cx="9401705" cy="5418667"/>
              <a:chOff x="1773162" y="398379"/>
              <a:chExt cx="9401705" cy="5418667"/>
            </a:xfrm>
          </p:grpSpPr>
          <p:graphicFrame>
            <p:nvGraphicFramePr>
              <p:cNvPr id="23" name="Схема 22"/>
              <p:cNvGraphicFramePr/>
              <p:nvPr>
                <p:extLst>
                  <p:ext uri="{D42A27DB-BD31-4B8C-83A1-F6EECF244321}">
                    <p14:modId xmlns:p14="http://schemas.microsoft.com/office/powerpoint/2010/main" val="1145486938"/>
                  </p:ext>
                </p:extLst>
              </p:nvPr>
            </p:nvGraphicFramePr>
            <p:xfrm>
              <a:off x="1773162" y="398379"/>
              <a:ext cx="9401705" cy="54186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grpSp>
            <p:nvGrpSpPr>
              <p:cNvPr id="24" name="Группа 23"/>
              <p:cNvGrpSpPr/>
              <p:nvPr/>
            </p:nvGrpSpPr>
            <p:grpSpPr>
              <a:xfrm>
                <a:off x="7303313" y="5102389"/>
                <a:ext cx="3169344" cy="581557"/>
                <a:chOff x="7190051" y="4909428"/>
                <a:chExt cx="2739974" cy="581557"/>
              </a:xfrm>
            </p:grpSpPr>
            <p:sp>
              <p:nvSpPr>
                <p:cNvPr id="25" name="Правая фигурная скобка 24"/>
                <p:cNvSpPr/>
                <p:nvPr/>
              </p:nvSpPr>
              <p:spPr>
                <a:xfrm rot="5400000">
                  <a:off x="8484504" y="3614975"/>
                  <a:ext cx="151067" cy="2739974"/>
                </a:xfrm>
                <a:prstGeom prst="rightBrace">
                  <a:avLst>
                    <a:gd name="adj1" fmla="val 31648"/>
                    <a:gd name="adj2" fmla="val 49604"/>
                  </a:avLst>
                </a:prstGeom>
                <a:ln w="28575">
                  <a:solidFill>
                    <a:srgbClr val="20B3A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 sz="1350"/>
                </a:p>
              </p:txBody>
            </p:sp>
            <p:sp>
              <p:nvSpPr>
                <p:cNvPr id="26" name="TextBox 94"/>
                <p:cNvSpPr txBox="1">
                  <a:spLocks noChangeArrowheads="1"/>
                </p:cNvSpPr>
                <p:nvPr/>
              </p:nvSpPr>
              <p:spPr bwMode="auto">
                <a:xfrm>
                  <a:off x="7893644" y="5152431"/>
                  <a:ext cx="140653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050" dirty="0">
                      <a:solidFill>
                        <a:srgbClr val="20B3AB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13 рабочих дней</a:t>
                  </a:r>
                </a:p>
              </p:txBody>
            </p:sp>
          </p:grpSp>
        </p:grpSp>
        <p:sp>
          <p:nvSpPr>
            <p:cNvPr id="3" name="TextBox 2"/>
            <p:cNvSpPr txBox="1"/>
            <p:nvPr/>
          </p:nvSpPr>
          <p:spPr>
            <a:xfrm>
              <a:off x="2283925" y="3039332"/>
              <a:ext cx="54117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94949" y="3056916"/>
              <a:ext cx="54117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105972" y="3056916"/>
              <a:ext cx="54117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473518" y="3056916"/>
              <a:ext cx="54117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</p:grpSp>
      <p:sp>
        <p:nvSpPr>
          <p:cNvPr id="18" name="Правая фигурная скобка 17"/>
          <p:cNvSpPr/>
          <p:nvPr/>
        </p:nvSpPr>
        <p:spPr>
          <a:xfrm rot="5400000">
            <a:off x="1750904" y="4498530"/>
            <a:ext cx="136919" cy="1683839"/>
          </a:xfrm>
          <a:prstGeom prst="rightBrace">
            <a:avLst>
              <a:gd name="adj1" fmla="val 31648"/>
              <a:gd name="adj2" fmla="val 49604"/>
            </a:avLst>
          </a:prstGeom>
          <a:ln w="28575">
            <a:solidFill>
              <a:srgbClr val="20B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9" name="TextBox 94"/>
          <p:cNvSpPr txBox="1">
            <a:spLocks noChangeArrowheads="1"/>
          </p:cNvSpPr>
          <p:nvPr/>
        </p:nvSpPr>
        <p:spPr bwMode="auto">
          <a:xfrm>
            <a:off x="1283801" y="5481177"/>
            <a:ext cx="107112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50" dirty="0">
                <a:solidFill>
                  <a:srgbClr val="20B3A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 рабочих дня</a:t>
            </a:r>
          </a:p>
        </p:txBody>
      </p: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>
            <a:off x="891163" y="784576"/>
            <a:ext cx="8129333" cy="0"/>
          </a:xfrm>
          <a:prstGeom prst="line">
            <a:avLst/>
          </a:prstGeom>
          <a:ln w="19050">
            <a:solidFill>
              <a:srgbClr val="AFABA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0">
            <a:extLst>
              <a:ext uri="{FF2B5EF4-FFF2-40B4-BE49-F238E27FC236}">
                <a16:creationId xmlns="" xmlns:a16="http://schemas.microsoft.com/office/drawing/2014/main" id="{07F58282-5249-42E1-8DB8-9D2B15C842F2}"/>
              </a:ext>
            </a:extLst>
          </p:cNvPr>
          <p:cNvSpPr txBox="1">
            <a:spLocks/>
          </p:cNvSpPr>
          <p:nvPr/>
        </p:nvSpPr>
        <p:spPr>
          <a:xfrm>
            <a:off x="390784" y="100276"/>
            <a:ext cx="8086465" cy="587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5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2800" b="1" dirty="0"/>
              <a:t>ЧЕТЫРЕ ПРОСТЫХ ШАГА</a:t>
            </a:r>
            <a:endParaRPr lang="ru-RU" sz="25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71132" y="1209675"/>
            <a:ext cx="173857" cy="4791075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7" name="TextBox 26">
            <a:extLst/>
          </p:cNvPr>
          <p:cNvSpPr txBox="1">
            <a:spLocks/>
          </p:cNvSpPr>
          <p:nvPr/>
        </p:nvSpPr>
        <p:spPr bwMode="auto">
          <a:xfrm>
            <a:off x="271132" y="6267205"/>
            <a:ext cx="8725625" cy="323171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en-US" sz="2100" b="1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ru-RU" sz="2100" b="1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ПОДДЕРЖКАМОНО								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84946" y="6196131"/>
            <a:ext cx="8511811" cy="4383"/>
          </a:xfrm>
          <a:prstGeom prst="line">
            <a:avLst/>
          </a:prstGeom>
          <a:ln w="38100">
            <a:solidFill>
              <a:srgbClr val="3045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58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21"/>
          <p:cNvSpPr/>
          <p:nvPr/>
        </p:nvSpPr>
        <p:spPr>
          <a:xfrm>
            <a:off x="7373366" y="4192455"/>
            <a:ext cx="307506" cy="288138"/>
          </a:xfrm>
          <a:prstGeom prst="ellipse">
            <a:avLst/>
          </a:prstGeom>
          <a:ln w="57150">
            <a:solidFill>
              <a:srgbClr val="BBA58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ru-RU" sz="2400" dirty="0">
              <a:solidFill>
                <a:srgbClr val="007DC5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1132" y="1209675"/>
            <a:ext cx="173857" cy="4791075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7" name="TextBox 76">
            <a:extLst/>
          </p:cNvPr>
          <p:cNvSpPr txBox="1">
            <a:spLocks/>
          </p:cNvSpPr>
          <p:nvPr/>
        </p:nvSpPr>
        <p:spPr bwMode="auto">
          <a:xfrm>
            <a:off x="271132" y="6267205"/>
            <a:ext cx="8725625" cy="323171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en-US" sz="2100" b="1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ru-RU" sz="2100" b="1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ПОДДЕРЖКАМОНО								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484946" y="6196131"/>
            <a:ext cx="8511811" cy="4383"/>
          </a:xfrm>
          <a:prstGeom prst="line">
            <a:avLst/>
          </a:prstGeom>
          <a:ln w="38100">
            <a:solidFill>
              <a:srgbClr val="3045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1146512" y="3699253"/>
            <a:ext cx="1019858" cy="951797"/>
            <a:chOff x="3851199" y="4421272"/>
            <a:chExt cx="2064387" cy="1820048"/>
          </a:xfrm>
        </p:grpSpPr>
        <p:sp>
          <p:nvSpPr>
            <p:cNvPr id="9" name="Овал 8"/>
            <p:cNvSpPr/>
            <p:nvPr/>
          </p:nvSpPr>
          <p:spPr>
            <a:xfrm>
              <a:off x="3851199" y="4421272"/>
              <a:ext cx="2064387" cy="1820048"/>
            </a:xfrm>
            <a:prstGeom prst="ellipse">
              <a:avLst/>
            </a:prstGeom>
            <a:ln w="57150">
              <a:solidFill>
                <a:srgbClr val="20B2A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400" dirty="0"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4066217" y="5414844"/>
              <a:ext cx="622449" cy="550984"/>
            </a:xfrm>
            <a:prstGeom prst="ellipse">
              <a:avLst/>
            </a:prstGeom>
            <a:ln w="57150">
              <a:solidFill>
                <a:srgbClr val="BBA58E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4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25169" y="4747749"/>
            <a:ext cx="1771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600" b="1" dirty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границах моногорода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3819320" y="3699253"/>
            <a:ext cx="1265133" cy="976600"/>
            <a:chOff x="3354716" y="4421272"/>
            <a:chExt cx="2560870" cy="1867477"/>
          </a:xfrm>
        </p:grpSpPr>
        <p:sp>
          <p:nvSpPr>
            <p:cNvPr id="14" name="Овал 13"/>
            <p:cNvSpPr/>
            <p:nvPr/>
          </p:nvSpPr>
          <p:spPr>
            <a:xfrm>
              <a:off x="3851199" y="4421272"/>
              <a:ext cx="2064387" cy="1820048"/>
            </a:xfrm>
            <a:prstGeom prst="ellipse">
              <a:avLst/>
            </a:prstGeom>
            <a:ln w="57150">
              <a:solidFill>
                <a:srgbClr val="20B2A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400" dirty="0"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3354716" y="5737764"/>
              <a:ext cx="622450" cy="550985"/>
            </a:xfrm>
            <a:prstGeom prst="ellipse">
              <a:avLst/>
            </a:prstGeom>
            <a:ln w="57150">
              <a:solidFill>
                <a:srgbClr val="BBA58E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4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787796" y="4763984"/>
            <a:ext cx="32924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на прилегающих к границам моногорода участках</a:t>
            </a:r>
            <a:br>
              <a:rPr lang="ru-RU" dirty="0"/>
            </a:br>
            <a:endParaRPr lang="ru-RU" dirty="0" smtClean="0"/>
          </a:p>
          <a:p>
            <a:r>
              <a:rPr lang="ru-RU" sz="1400" dirty="0" smtClean="0"/>
              <a:t>(</a:t>
            </a:r>
            <a:r>
              <a:rPr lang="ru-RU" sz="1400" dirty="0" err="1"/>
              <a:t>пром</a:t>
            </a:r>
            <a:r>
              <a:rPr lang="ru-RU" sz="1400" dirty="0"/>
              <a:t>-, техно-, </a:t>
            </a:r>
            <a:r>
              <a:rPr lang="ru-RU" sz="1400" dirty="0" err="1"/>
              <a:t>агро</a:t>
            </a:r>
            <a:r>
              <a:rPr lang="ru-RU" sz="1400" dirty="0"/>
              <a:t>- или </a:t>
            </a:r>
            <a:endParaRPr lang="en-US" sz="1400" dirty="0" smtClean="0"/>
          </a:p>
          <a:p>
            <a:r>
              <a:rPr lang="ru-RU" sz="1400" dirty="0" smtClean="0"/>
              <a:t>индустриальный </a:t>
            </a:r>
            <a:r>
              <a:rPr lang="ru-RU" sz="1400" dirty="0"/>
              <a:t>парк)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6815331" y="3699253"/>
            <a:ext cx="1384341" cy="1041609"/>
            <a:chOff x="3113418" y="4421272"/>
            <a:chExt cx="2802168" cy="1991789"/>
          </a:xfrm>
        </p:grpSpPr>
        <p:sp>
          <p:nvSpPr>
            <p:cNvPr id="18" name="Овал 17"/>
            <p:cNvSpPr/>
            <p:nvPr/>
          </p:nvSpPr>
          <p:spPr>
            <a:xfrm>
              <a:off x="3851199" y="4421272"/>
              <a:ext cx="2064387" cy="1820048"/>
            </a:xfrm>
            <a:prstGeom prst="ellipse">
              <a:avLst/>
            </a:prstGeom>
            <a:noFill/>
            <a:ln w="57150">
              <a:solidFill>
                <a:srgbClr val="20B2A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400" dirty="0"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3113418" y="5862075"/>
              <a:ext cx="622450" cy="550986"/>
            </a:xfrm>
            <a:prstGeom prst="ellipse">
              <a:avLst/>
            </a:prstGeom>
            <a:ln w="57150">
              <a:solidFill>
                <a:srgbClr val="BBA58E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4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</p:grpSp>
      <p:cxnSp>
        <p:nvCxnSpPr>
          <p:cNvPr id="4" name="Прямая со стрелкой 3"/>
          <p:cNvCxnSpPr/>
          <p:nvPr/>
        </p:nvCxnSpPr>
        <p:spPr>
          <a:xfrm flipV="1">
            <a:off x="6899633" y="4330801"/>
            <a:ext cx="645153" cy="304799"/>
          </a:xfrm>
          <a:prstGeom prst="straightConnector1">
            <a:avLst/>
          </a:prstGeom>
          <a:ln w="28575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80236" y="4763984"/>
            <a:ext cx="28150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 smtClean="0"/>
              <a:t>часть </a:t>
            </a:r>
            <a:r>
              <a:rPr lang="ru-RU" dirty="0"/>
              <a:t>производства за пределами моногорода, </a:t>
            </a:r>
            <a:endParaRPr lang="ru-RU" dirty="0" smtClean="0"/>
          </a:p>
          <a:p>
            <a:endParaRPr lang="ru-RU" sz="1400" dirty="0"/>
          </a:p>
          <a:p>
            <a:r>
              <a:rPr lang="ru-RU" sz="1400" dirty="0" smtClean="0"/>
              <a:t>(</a:t>
            </a:r>
            <a:r>
              <a:rPr lang="ru-RU" sz="1400" dirty="0"/>
              <a:t>единый </a:t>
            </a:r>
            <a:r>
              <a:rPr lang="ru-RU" sz="1400" dirty="0" smtClean="0"/>
              <a:t>производственный </a:t>
            </a:r>
            <a:r>
              <a:rPr lang="ru-RU" sz="1400" dirty="0"/>
              <a:t>процесс)</a:t>
            </a:r>
          </a:p>
        </p:txBody>
      </p:sp>
      <p:cxnSp>
        <p:nvCxnSpPr>
          <p:cNvPr id="23" name="Прямая соединительная линия 22"/>
          <p:cNvCxnSpPr>
            <a:cxnSpLocks/>
          </p:cNvCxnSpPr>
          <p:nvPr/>
        </p:nvCxnSpPr>
        <p:spPr>
          <a:xfrm>
            <a:off x="891163" y="784576"/>
            <a:ext cx="8129333" cy="0"/>
          </a:xfrm>
          <a:prstGeom prst="line">
            <a:avLst/>
          </a:prstGeom>
          <a:ln w="19050">
            <a:solidFill>
              <a:srgbClr val="AFABA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Заголовок 10">
            <a:extLst>
              <a:ext uri="{FF2B5EF4-FFF2-40B4-BE49-F238E27FC236}">
                <a16:creationId xmlns="" xmlns:a16="http://schemas.microsoft.com/office/drawing/2014/main" id="{07F58282-5249-42E1-8DB8-9D2B15C842F2}"/>
              </a:ext>
            </a:extLst>
          </p:cNvPr>
          <p:cNvSpPr txBox="1">
            <a:spLocks/>
          </p:cNvSpPr>
          <p:nvPr/>
        </p:nvSpPr>
        <p:spPr>
          <a:xfrm>
            <a:off x="390784" y="100276"/>
            <a:ext cx="8086465" cy="587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5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2800" b="1" dirty="0" smtClean="0"/>
              <a:t>ГДЕ МОЖНО РЕАЛИЗОВАТЬ ИНВЕСТПРОЕКТ?</a:t>
            </a:r>
            <a:endParaRPr lang="ru-RU" sz="25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218496" y="1293834"/>
            <a:ext cx="65049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монопрофильных муниципальных образований, утвержденный распоряжением Правительства РФ </a:t>
            </a:r>
            <a:r>
              <a:rPr lang="ru-RU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</a:t>
            </a:r>
            <a:br>
              <a:rPr lang="ru-RU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 </a:t>
            </a:r>
            <a:r>
              <a:rPr lang="ru-RU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июля 2014 г. </a:t>
            </a:r>
            <a:r>
              <a:rPr lang="ru-RU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№1398-р. </a:t>
            </a:r>
            <a:endParaRPr lang="en-US" b="1" dirty="0" smtClean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813161" y="1236552"/>
            <a:ext cx="1380272" cy="1305068"/>
            <a:chOff x="722902" y="1078672"/>
            <a:chExt cx="1267823" cy="1267823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902" y="1078672"/>
              <a:ext cx="1267823" cy="1267823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921157" y="1527435"/>
              <a:ext cx="975923" cy="3151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b="1" dirty="0">
                  <a:solidFill>
                    <a:srgbClr val="20B2AA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№1398-р</a:t>
              </a: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891163" y="2980128"/>
            <a:ext cx="7832274" cy="369332"/>
          </a:xfrm>
          <a:prstGeom prst="rect">
            <a:avLst/>
          </a:prstGeom>
          <a:solidFill>
            <a:srgbClr val="BBA58E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Варианты размещения производства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56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71132" y="1209675"/>
            <a:ext cx="173857" cy="4791075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7" name="TextBox 76">
            <a:extLst/>
          </p:cNvPr>
          <p:cNvSpPr txBox="1">
            <a:spLocks/>
          </p:cNvSpPr>
          <p:nvPr/>
        </p:nvSpPr>
        <p:spPr bwMode="auto">
          <a:xfrm>
            <a:off x="271132" y="6267205"/>
            <a:ext cx="8725625" cy="323171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en-US" sz="2100" b="1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ru-RU" sz="2100" b="1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ПОДДЕРЖКАМОНО								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484946" y="6196131"/>
            <a:ext cx="8511811" cy="4383"/>
          </a:xfrm>
          <a:prstGeom prst="line">
            <a:avLst/>
          </a:prstGeom>
          <a:ln w="38100">
            <a:solidFill>
              <a:srgbClr val="3045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cxnSpLocks/>
          </p:cNvCxnSpPr>
          <p:nvPr/>
        </p:nvCxnSpPr>
        <p:spPr>
          <a:xfrm>
            <a:off x="891163" y="784576"/>
            <a:ext cx="8129333" cy="0"/>
          </a:xfrm>
          <a:prstGeom prst="line">
            <a:avLst/>
          </a:prstGeom>
          <a:ln w="19050">
            <a:solidFill>
              <a:srgbClr val="AFABA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Заголовок 10">
            <a:extLst>
              <a:ext uri="{FF2B5EF4-FFF2-40B4-BE49-F238E27FC236}">
                <a16:creationId xmlns="" xmlns:a16="http://schemas.microsoft.com/office/drawing/2014/main" id="{07F58282-5249-42E1-8DB8-9D2B15C842F2}"/>
              </a:ext>
            </a:extLst>
          </p:cNvPr>
          <p:cNvSpPr txBox="1">
            <a:spLocks/>
          </p:cNvSpPr>
          <p:nvPr/>
        </p:nvSpPr>
        <p:spPr>
          <a:xfrm>
            <a:off x="390784" y="100276"/>
            <a:ext cx="8086465" cy="587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5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2800" b="1" dirty="0" smtClean="0"/>
              <a:t>КТО МОЖЕТ ОБРАТИТЬСЯ?</a:t>
            </a:r>
            <a:endParaRPr lang="ru-RU" sz="25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891163" y="3358742"/>
            <a:ext cx="7832274" cy="2554545"/>
          </a:xfrm>
          <a:prstGeom prst="rect">
            <a:avLst/>
          </a:prstGeom>
          <a:solidFill>
            <a:srgbClr val="30454F"/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регистрация 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территории РФ;</a:t>
            </a:r>
          </a:p>
          <a:p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доля участия в уставном капитале иностранных юридических лиц, зарегистрированных в </a:t>
            </a:r>
            <a:r>
              <a:rPr lang="ru-RU" sz="1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оффшорах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превышает 50%;</a:t>
            </a:r>
          </a:p>
          <a:p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отсутствие просроченной (неурегулированной) задолженности по налогам и сборам, во внебюджетные фонды;</a:t>
            </a:r>
          </a:p>
          <a:p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отсутствие решения о ликвидации, о признании банкротом и об открытии конкурсного производства, о приостановлении деятельности (КоАП), решения о реорганизации;</a:t>
            </a:r>
          </a:p>
          <a:p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отсутствие обязательств по принятым судебным решениям или незаконченных судебным разбирательствам, в которых Инициатор/ГСК выступает ответчиком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91163" y="2837493"/>
            <a:ext cx="7832274" cy="369332"/>
          </a:xfrm>
          <a:prstGeom prst="rect">
            <a:avLst/>
          </a:prstGeom>
          <a:solidFill>
            <a:srgbClr val="BBA58E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Обязательные условия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13" y="1114194"/>
            <a:ext cx="881398" cy="9633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784" y="1070375"/>
            <a:ext cx="712849" cy="9853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897707" y="2055906"/>
            <a:ext cx="3301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>
                <a:solidFill>
                  <a:srgbClr val="20B2AA"/>
                </a:solidFill>
              </a:rPr>
              <a:t>и</a:t>
            </a:r>
            <a:r>
              <a:rPr lang="ru-RU" dirty="0" smtClean="0">
                <a:solidFill>
                  <a:srgbClr val="20B2AA"/>
                </a:solidFill>
              </a:rPr>
              <a:t>ндивидуальный предприниматель</a:t>
            </a:r>
            <a:endParaRPr lang="ru-RU" sz="1400" dirty="0">
              <a:solidFill>
                <a:srgbClr val="20B2AA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77060" y="2065736"/>
            <a:ext cx="3301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>
                <a:solidFill>
                  <a:srgbClr val="20B2AA"/>
                </a:solidFill>
              </a:rPr>
              <a:t>ю</a:t>
            </a:r>
            <a:r>
              <a:rPr lang="ru-RU" dirty="0" smtClean="0">
                <a:solidFill>
                  <a:srgbClr val="20B2AA"/>
                </a:solidFill>
              </a:rPr>
              <a:t>ридическое </a:t>
            </a:r>
          </a:p>
          <a:p>
            <a:r>
              <a:rPr lang="ru-RU" dirty="0" smtClean="0">
                <a:solidFill>
                  <a:srgbClr val="20B2AA"/>
                </a:solidFill>
              </a:rPr>
              <a:t>лицо</a:t>
            </a:r>
            <a:endParaRPr lang="ru-RU" sz="1400" dirty="0">
              <a:solidFill>
                <a:srgbClr val="20B2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85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71132" y="1209675"/>
            <a:ext cx="173857" cy="4791075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7" name="TextBox 76">
            <a:extLst/>
          </p:cNvPr>
          <p:cNvSpPr txBox="1">
            <a:spLocks/>
          </p:cNvSpPr>
          <p:nvPr/>
        </p:nvSpPr>
        <p:spPr bwMode="auto">
          <a:xfrm>
            <a:off x="271132" y="6267205"/>
            <a:ext cx="8725625" cy="323171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en-US" sz="2100" b="1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ru-RU" sz="2100" b="1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ПОДДЕРЖКАМОНО								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484946" y="6196131"/>
            <a:ext cx="8511811" cy="4383"/>
          </a:xfrm>
          <a:prstGeom prst="line">
            <a:avLst/>
          </a:prstGeom>
          <a:ln w="38100">
            <a:solidFill>
              <a:srgbClr val="3045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cxnSpLocks/>
          </p:cNvCxnSpPr>
          <p:nvPr/>
        </p:nvCxnSpPr>
        <p:spPr>
          <a:xfrm>
            <a:off x="891163" y="784576"/>
            <a:ext cx="8129333" cy="0"/>
          </a:xfrm>
          <a:prstGeom prst="line">
            <a:avLst/>
          </a:prstGeom>
          <a:ln w="19050">
            <a:solidFill>
              <a:srgbClr val="AFABA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Заголовок 10">
            <a:extLst>
              <a:ext uri="{FF2B5EF4-FFF2-40B4-BE49-F238E27FC236}">
                <a16:creationId xmlns="" xmlns:a16="http://schemas.microsoft.com/office/drawing/2014/main" id="{07F58282-5249-42E1-8DB8-9D2B15C842F2}"/>
              </a:ext>
            </a:extLst>
          </p:cNvPr>
          <p:cNvSpPr txBox="1">
            <a:spLocks/>
          </p:cNvSpPr>
          <p:nvPr/>
        </p:nvSpPr>
        <p:spPr>
          <a:xfrm>
            <a:off x="390784" y="100276"/>
            <a:ext cx="8605973" cy="587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5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800" b="1" dirty="0"/>
              <a:t>КОМПЛЕКТ ДОКУМЕНТОВ ПРЕДВАРИТЕЛЬНОГО ОБРАЩЕНИЯ</a:t>
            </a:r>
            <a:endParaRPr lang="ru-RU" sz="2500" b="1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15778"/>
              </p:ext>
            </p:extLst>
          </p:nvPr>
        </p:nvGraphicFramePr>
        <p:xfrm>
          <a:off x="604620" y="2026534"/>
          <a:ext cx="8392136" cy="4076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837">
                  <a:extLst>
                    <a:ext uri="{9D8B030D-6E8A-4147-A177-3AD203B41FA5}">
                      <a16:colId xmlns="" xmlns:a16="http://schemas.microsoft.com/office/drawing/2014/main" val="2707670768"/>
                    </a:ext>
                  </a:extLst>
                </a:gridCol>
                <a:gridCol w="4062462">
                  <a:extLst>
                    <a:ext uri="{9D8B030D-6E8A-4147-A177-3AD203B41FA5}">
                      <a16:colId xmlns="" xmlns:a16="http://schemas.microsoft.com/office/drawing/2014/main" val="281900063"/>
                    </a:ext>
                  </a:extLst>
                </a:gridCol>
                <a:gridCol w="3923837">
                  <a:extLst>
                    <a:ext uri="{9D8B030D-6E8A-4147-A177-3AD203B41FA5}">
                      <a16:colId xmlns="" xmlns:a16="http://schemas.microsoft.com/office/drawing/2014/main" val="2402289837"/>
                    </a:ext>
                  </a:extLst>
                </a:gridCol>
              </a:tblGrid>
              <a:tr h="49529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 </a:t>
                      </a: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п/п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348" marR="18348" marT="0" marB="0" anchor="ctr">
                    <a:solidFill>
                      <a:srgbClr val="3045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 </a:t>
                      </a: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материала/документа </a:t>
                      </a:r>
                    </a:p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(согласно Методическим указаниям)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348" marR="18348" marT="0" marB="0" anchor="ctr">
                    <a:solidFill>
                      <a:srgbClr val="3045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Форма</a:t>
                      </a:r>
                      <a:r>
                        <a:rPr lang="ru-RU" sz="10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документа/требования к документу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348" marR="18348" marT="0" marB="0" anchor="ctr">
                    <a:solidFill>
                      <a:srgbClr val="30454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3143360"/>
                  </a:ext>
                </a:extLst>
              </a:tr>
              <a:tr h="344721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3.1.1</a:t>
                      </a:r>
                    </a:p>
                  </a:txBody>
                  <a:tcPr marL="18348" marR="18348" marT="0" marB="0" anchor="ctr">
                    <a:solidFill>
                      <a:srgbClr val="3045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Письмо Инициатора Проекта о возможности участия Фонда в финансировании Инвестиционного проекта</a:t>
                      </a:r>
                    </a:p>
                  </a:txBody>
                  <a:tcPr marL="18348" marR="18348" marT="0" marB="0" anchor="ctr">
                    <a:solidFill>
                      <a:srgbClr val="BBA58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Приложение №1 к Методическим указаниям</a:t>
                      </a:r>
                    </a:p>
                  </a:txBody>
                  <a:tcPr marL="18348" marR="18348" marT="0" marB="0" anchor="ctr">
                    <a:solidFill>
                      <a:srgbClr val="BBA58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3495885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3.1.2</a:t>
                      </a:r>
                    </a:p>
                  </a:txBody>
                  <a:tcPr marL="18348" marR="18348" marT="0" marB="0" anchor="ctr">
                    <a:solidFill>
                      <a:srgbClr val="3045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Паспорт Инвестиционного проект</a:t>
                      </a:r>
                    </a:p>
                  </a:txBody>
                  <a:tcPr marL="18348" marR="18348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Приложение №2 к Методическим указаниям</a:t>
                      </a:r>
                    </a:p>
                  </a:txBody>
                  <a:tcPr marL="18348" marR="18348" marT="0" marB="0" anchor="ctr"/>
                </a:tc>
                <a:extLst>
                  <a:ext uri="{0D108BD9-81ED-4DB2-BD59-A6C34878D82A}">
                    <a16:rowId xmlns="" xmlns:a16="http://schemas.microsoft.com/office/drawing/2014/main" val="2413127318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3.1.3</a:t>
                      </a:r>
                    </a:p>
                  </a:txBody>
                  <a:tcPr marL="18348" marR="18348" marT="0" marB="0" anchor="ctr">
                    <a:solidFill>
                      <a:srgbClr val="3045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Бизнес-план Инвестиционного проекта</a:t>
                      </a:r>
                    </a:p>
                  </a:txBody>
                  <a:tcPr marL="18348" marR="18348" marT="0" marB="0" anchor="ctr">
                    <a:solidFill>
                      <a:srgbClr val="BBA58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Требования определены п. 6.2. Методическим указаниям. В формате </a:t>
                      </a:r>
                      <a:r>
                        <a:rPr lang="en-US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Word.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348" marR="18348" marT="0" marB="0" anchor="ctr">
                    <a:solidFill>
                      <a:srgbClr val="BBA58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7969752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3.1.4</a:t>
                      </a:r>
                    </a:p>
                  </a:txBody>
                  <a:tcPr marL="18348" marR="18348" marT="0" marB="0" anchor="ctr">
                    <a:solidFill>
                      <a:srgbClr val="3045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Финансовое обоснование Инвестиционного проекта</a:t>
                      </a:r>
                    </a:p>
                  </a:txBody>
                  <a:tcPr marL="18348" marR="18348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Требования определены п. 6.</a:t>
                      </a:r>
                      <a:r>
                        <a:rPr lang="en-US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Методическим указаниям. В формате </a:t>
                      </a:r>
                      <a:r>
                        <a:rPr lang="en-US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ru-RU" sz="10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348" marR="18348" marT="0" marB="0" anchor="ctr"/>
                </a:tc>
                <a:extLst>
                  <a:ext uri="{0D108BD9-81ED-4DB2-BD59-A6C34878D82A}">
                    <a16:rowId xmlns="" xmlns:a16="http://schemas.microsoft.com/office/drawing/2014/main" val="2316258844"/>
                  </a:ext>
                </a:extLst>
              </a:tr>
              <a:tr h="293561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3.1.5.</a:t>
                      </a:r>
                    </a:p>
                  </a:txBody>
                  <a:tcPr marL="18348" marR="18348" marT="0" marB="0" anchor="ctr">
                    <a:solidFill>
                      <a:srgbClr val="3045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Копии паспортов учредителей, единоличного исполнительного органа Инициатора Проекта</a:t>
                      </a:r>
                    </a:p>
                  </a:txBody>
                  <a:tcPr marL="18348" marR="18348" marT="0" marB="0" anchor="ctr">
                    <a:solidFill>
                      <a:srgbClr val="BBA58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Должны</a:t>
                      </a:r>
                      <a:r>
                        <a:rPr lang="ru-RU" sz="10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быть отсканированы все страницы паспортов всех учредителей и </a:t>
                      </a: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единоличного исполнительного органа 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348" marR="18348" marT="0" marB="0" anchor="ctr">
                    <a:solidFill>
                      <a:srgbClr val="BBA58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3947656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3.1.6</a:t>
                      </a:r>
                    </a:p>
                  </a:txBody>
                  <a:tcPr marL="18348" marR="18348" marT="0" marB="0" anchor="ctr">
                    <a:solidFill>
                      <a:srgbClr val="3045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Копии документов, характеризующих финансово-хозяйственную деятельность</a:t>
                      </a:r>
                    </a:p>
                  </a:txBody>
                  <a:tcPr marL="18348" marR="18348" marT="0" marB="0" anchor="ctr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Детальные требования</a:t>
                      </a:r>
                      <a:r>
                        <a:rPr lang="ru-RU" sz="10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в зависимости от Инициатора и налогового режима представлены в п. 3.1.6 </a:t>
                      </a: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Методических указаний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348" marR="18348" marT="0" marB="0" anchor="ctr"/>
                </a:tc>
                <a:extLst>
                  <a:ext uri="{0D108BD9-81ED-4DB2-BD59-A6C34878D82A}">
                    <a16:rowId xmlns="" xmlns:a16="http://schemas.microsoft.com/office/drawing/2014/main" val="1816436649"/>
                  </a:ext>
                </a:extLst>
              </a:tr>
              <a:tr h="440341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3.1.7.</a:t>
                      </a:r>
                    </a:p>
                  </a:txBody>
                  <a:tcPr marL="18348" marR="18348" marT="0" marB="0" anchor="ctr">
                    <a:solidFill>
                      <a:srgbClr val="3045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Документ, подтверждающий реализацию Инвестиционного проекта на территории Моногорода</a:t>
                      </a:r>
                    </a:p>
                  </a:txBody>
                  <a:tcPr marL="18348" marR="18348" marT="0" marB="0" anchor="ctr">
                    <a:solidFill>
                      <a:srgbClr val="BBA58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Свидетельство о праве собственности земельного участка, подтверждающий статус резидента ТОСЭР документ, разрешение на строительство, договор аренды и иные.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348" marR="18348" marT="0" marB="0" anchor="ctr">
                    <a:solidFill>
                      <a:srgbClr val="BBA58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7078671"/>
                  </a:ext>
                </a:extLst>
              </a:tr>
              <a:tr h="587121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3.1.8.</a:t>
                      </a:r>
                    </a:p>
                  </a:txBody>
                  <a:tcPr marL="18348" marR="18348" marT="0" marB="0" anchor="ctr">
                    <a:solidFill>
                      <a:srgbClr val="3045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Документ, подтверждающий наличие источника финансирования Инвестиционного проекта (представляется в случае отсутствия собственных средств на основании бухгалтерской (финансовой) отчетности за последний год в необходимом объеме)</a:t>
                      </a:r>
                    </a:p>
                  </a:txBody>
                  <a:tcPr marL="18348" marR="18348" marT="0" marB="0" anchor="ctr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Бухгалтерская отчетность, выписка из депозитных счетов, платежные поручения по затратам в рамках инвестиционного проекта, договор займа от учредителя</a:t>
                      </a:r>
                      <a:r>
                        <a:rPr lang="ru-RU" sz="10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и/или ГСК</a:t>
                      </a: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 </a:t>
                      </a:r>
                      <a:r>
                        <a:rPr lang="ru-RU" sz="100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т.д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348" marR="18348" marT="0" marB="0" anchor="ctr"/>
                </a:tc>
                <a:extLst>
                  <a:ext uri="{0D108BD9-81ED-4DB2-BD59-A6C34878D82A}">
                    <a16:rowId xmlns="" xmlns:a16="http://schemas.microsoft.com/office/drawing/2014/main" val="102798017"/>
                  </a:ext>
                </a:extLst>
              </a:tr>
              <a:tr h="464524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3.1.9.</a:t>
                      </a:r>
                    </a:p>
                  </a:txBody>
                  <a:tcPr marL="18348" marR="18348" marT="0" marB="0" anchor="ctr">
                    <a:solidFill>
                      <a:srgbClr val="3045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Согласие на обработку персональных данных каждого физического лица, предоставляющего персональные данные</a:t>
                      </a:r>
                    </a:p>
                  </a:txBody>
                  <a:tcPr marL="18348" marR="18348" marT="0" marB="0" anchor="ctr">
                    <a:solidFill>
                      <a:srgbClr val="BBA5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78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Должны быть представлены от </a:t>
                      </a:r>
                      <a:r>
                        <a:rPr lang="ru-RU" sz="10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всех учредителей и </a:t>
                      </a: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единоличного исполнительного органа</a:t>
                      </a: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18348" marR="18348" marT="0" marB="0" anchor="ctr">
                    <a:solidFill>
                      <a:srgbClr val="BBA58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1977012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929829" y="815465"/>
            <a:ext cx="6900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Детальные требования к Комплекту документов представлены в Методических указаниях (</a:t>
            </a:r>
            <a:r>
              <a:rPr lang="ru-RU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на сайте Фонда</a:t>
            </a:r>
            <a:r>
              <a:rPr lang="ru-RU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566886" y="964622"/>
            <a:ext cx="1241045" cy="998188"/>
            <a:chOff x="585553" y="531822"/>
            <a:chExt cx="1441079" cy="140347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52" y="531822"/>
              <a:ext cx="1006482" cy="933811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>
              <a:off x="585553" y="1342556"/>
              <a:ext cx="1441079" cy="5927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b="1" dirty="0" smtClean="0">
                  <a:solidFill>
                    <a:srgbClr val="20B2AA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Методические</a:t>
              </a:r>
            </a:p>
            <a:p>
              <a:pPr algn="ctr"/>
              <a:r>
                <a:rPr lang="ru-RU" sz="1100" b="1" dirty="0" smtClean="0">
                  <a:solidFill>
                    <a:srgbClr val="20B2AA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указания</a:t>
              </a:r>
              <a:endParaRPr lang="ru-RU" sz="1100" b="1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2671342" y="1492684"/>
            <a:ext cx="2091158" cy="480131"/>
          </a:xfrm>
          <a:prstGeom prst="rect">
            <a:avLst/>
          </a:prstGeom>
          <a:solidFill>
            <a:srgbClr val="7596A7"/>
          </a:solidFill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бумажный носитель </a:t>
            </a:r>
          </a:p>
          <a:p>
            <a:pPr algn="ctr">
              <a:lnSpc>
                <a:spcPct val="70000"/>
              </a:lnSpc>
            </a:pPr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</a:p>
          <a:p>
            <a:pPr algn="ctr">
              <a:lnSpc>
                <a:spcPct val="70000"/>
              </a:lnSpc>
            </a:pPr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электронные копии</a:t>
            </a:r>
            <a:endParaRPr lang="ru-RU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607707" y="1492684"/>
            <a:ext cx="2091158" cy="480131"/>
          </a:xfrm>
          <a:prstGeom prst="rect">
            <a:avLst/>
          </a:prstGeom>
          <a:solidFill>
            <a:srgbClr val="7596A7"/>
          </a:solidFill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электронные копии</a:t>
            </a:r>
          </a:p>
          <a:p>
            <a:pPr algn="ctr">
              <a:lnSpc>
                <a:spcPct val="70000"/>
              </a:lnSpc>
            </a:pPr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</a:p>
          <a:p>
            <a:pPr algn="ctr">
              <a:lnSpc>
                <a:spcPct val="70000"/>
              </a:lnSpc>
            </a:pPr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ЭЦП</a:t>
            </a:r>
            <a:endParaRPr lang="ru-RU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20832" y="1554129"/>
            <a:ext cx="728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</a:t>
            </a:r>
            <a:endParaRPr lang="ru-RU" b="1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87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71132" y="1209675"/>
            <a:ext cx="173857" cy="4791075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7" name="TextBox 76">
            <a:extLst/>
          </p:cNvPr>
          <p:cNvSpPr txBox="1">
            <a:spLocks/>
          </p:cNvSpPr>
          <p:nvPr/>
        </p:nvSpPr>
        <p:spPr bwMode="auto">
          <a:xfrm>
            <a:off x="271132" y="6267205"/>
            <a:ext cx="8725625" cy="323171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en-US" sz="2100" b="1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ru-RU" sz="2100" b="1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ПОДДЕРЖКАМОНО								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508685" y="6170506"/>
            <a:ext cx="8511811" cy="4383"/>
          </a:xfrm>
          <a:prstGeom prst="line">
            <a:avLst/>
          </a:prstGeom>
          <a:ln w="38100">
            <a:solidFill>
              <a:srgbClr val="3045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cxnSpLocks/>
          </p:cNvCxnSpPr>
          <p:nvPr/>
        </p:nvCxnSpPr>
        <p:spPr>
          <a:xfrm>
            <a:off x="891163" y="784576"/>
            <a:ext cx="8129333" cy="0"/>
          </a:xfrm>
          <a:prstGeom prst="line">
            <a:avLst/>
          </a:prstGeom>
          <a:ln w="19050">
            <a:solidFill>
              <a:srgbClr val="AFABA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Заголовок 10">
            <a:extLst>
              <a:ext uri="{FF2B5EF4-FFF2-40B4-BE49-F238E27FC236}">
                <a16:creationId xmlns="" xmlns:a16="http://schemas.microsoft.com/office/drawing/2014/main" id="{07F58282-5249-42E1-8DB8-9D2B15C842F2}"/>
              </a:ext>
            </a:extLst>
          </p:cNvPr>
          <p:cNvSpPr txBox="1">
            <a:spLocks/>
          </p:cNvSpPr>
          <p:nvPr/>
        </p:nvSpPr>
        <p:spPr>
          <a:xfrm>
            <a:off x="390784" y="100276"/>
            <a:ext cx="8605973" cy="587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5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800" b="1" dirty="0" smtClean="0"/>
              <a:t>ОСНОВНЫЕ РЕКОМЕНДАЦИИ</a:t>
            </a:r>
            <a:endParaRPr lang="ru-RU" sz="25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290764" y="1091708"/>
            <a:ext cx="7567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Руководствуйтесь, в первую очередь, Положением и Методическими указаниями при подготовке документов.</a:t>
            </a:r>
            <a:endParaRPr lang="ru-RU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48384" y="1209675"/>
            <a:ext cx="495300" cy="369332"/>
          </a:xfrm>
          <a:prstGeom prst="rect">
            <a:avLst/>
          </a:prstGeom>
          <a:solidFill>
            <a:srgbClr val="30454F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290764" y="1839735"/>
            <a:ext cx="7567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Бизнес-план + </a:t>
            </a:r>
            <a:r>
              <a:rPr lang="ru-RU" dirty="0" err="1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Финобоснование</a:t>
            </a:r>
            <a:r>
              <a:rPr lang="ru-RU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являются основой для заполнения Паспорта проекта, а не наоборот.</a:t>
            </a:r>
            <a:endParaRPr lang="ru-RU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48384" y="1978235"/>
            <a:ext cx="495300" cy="369332"/>
          </a:xfrm>
          <a:prstGeom prst="rect">
            <a:avLst/>
          </a:prstGeom>
          <a:solidFill>
            <a:srgbClr val="30454F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290764" y="2654171"/>
            <a:ext cx="7567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Данные в Бизнес-плане, </a:t>
            </a:r>
            <a:r>
              <a:rPr lang="ru-RU" dirty="0" err="1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Финобосновании</a:t>
            </a:r>
            <a:r>
              <a:rPr lang="ru-RU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Паспорте должны полностью совпадать.</a:t>
            </a:r>
            <a:endParaRPr lang="ru-RU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48384" y="2792671"/>
            <a:ext cx="495300" cy="369332"/>
          </a:xfrm>
          <a:prstGeom prst="rect">
            <a:avLst/>
          </a:prstGeom>
          <a:solidFill>
            <a:srgbClr val="30454F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90764" y="3498769"/>
            <a:ext cx="7567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Данные в Бизнес-плане, </a:t>
            </a:r>
            <a:r>
              <a:rPr lang="ru-RU" dirty="0" err="1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Финобосновании</a:t>
            </a:r>
            <a:r>
              <a:rPr lang="ru-RU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Паспорте должны быть актуальными на дату подачи документов.</a:t>
            </a:r>
            <a:endParaRPr lang="ru-RU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48384" y="3637269"/>
            <a:ext cx="495300" cy="369332"/>
          </a:xfrm>
          <a:prstGeom prst="rect">
            <a:avLst/>
          </a:prstGeom>
          <a:solidFill>
            <a:srgbClr val="30454F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290764" y="4353353"/>
            <a:ext cx="75674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 данные в файле </a:t>
            </a:r>
            <a:r>
              <a:rPr lang="ru-RU" dirty="0" err="1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Финобоснования</a:t>
            </a:r>
            <a:r>
              <a:rPr lang="ru-RU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должны быть открыты и доступны для редактирования (нет скрытых листов, закрытых формул и т.д.)</a:t>
            </a:r>
            <a:endParaRPr lang="ru-RU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48384" y="4491853"/>
            <a:ext cx="495300" cy="369332"/>
          </a:xfrm>
          <a:prstGeom prst="rect">
            <a:avLst/>
          </a:prstGeom>
          <a:solidFill>
            <a:srgbClr val="30454F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290764" y="5396219"/>
            <a:ext cx="7567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Рекомендуется предварительная </a:t>
            </a:r>
            <a:r>
              <a:rPr lang="ru-RU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отработка документов с ЛМ перед официальной подачей Предварительного обращения</a:t>
            </a:r>
            <a:endParaRPr lang="ru-RU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48384" y="5534719"/>
            <a:ext cx="495300" cy="369332"/>
          </a:xfrm>
          <a:prstGeom prst="rect">
            <a:avLst/>
          </a:prstGeom>
          <a:solidFill>
            <a:srgbClr val="30454F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147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 презентации_ВЭБ" id="{08C37103-00CE-44BD-BB5B-F48318B0397F}" vid="{B053C0A2-C968-4CD8-8FC2-9C875AEF07A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презентации_ВЭБ</Template>
  <TotalTime>12521</TotalTime>
  <Words>661</Words>
  <Application>Microsoft Office PowerPoint</Application>
  <PresentationFormat>Экран (4:3)</PresentationFormat>
  <Paragraphs>107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Оценка предварительных заявок по продукту 10-250: на что обратить внимание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Фонд развития моногородов</dc:title>
  <dc:creator>Подшивалов Евгений Николаевич</dc:creator>
  <cp:lastModifiedBy>Волхонская</cp:lastModifiedBy>
  <cp:revision>100</cp:revision>
  <cp:lastPrinted>2019-01-24T05:29:26Z</cp:lastPrinted>
  <dcterms:created xsi:type="dcterms:W3CDTF">2019-01-15T05:14:52Z</dcterms:created>
  <dcterms:modified xsi:type="dcterms:W3CDTF">2019-03-18T06:39:23Z</dcterms:modified>
</cp:coreProperties>
</file>