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11"/>
  </p:notesMasterIdLst>
  <p:sldIdLst>
    <p:sldId id="318" r:id="rId3"/>
    <p:sldId id="272" r:id="rId4"/>
    <p:sldId id="332" r:id="rId5"/>
    <p:sldId id="301" r:id="rId6"/>
    <p:sldId id="338" r:id="rId7"/>
    <p:sldId id="309" r:id="rId8"/>
    <p:sldId id="340" r:id="rId9"/>
    <p:sldId id="339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E"/>
    <a:srgbClr val="007DC5"/>
    <a:srgbClr val="467E9F"/>
    <a:srgbClr val="7EC24A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77" d="100"/>
          <a:sy n="77" d="100"/>
        </p:scale>
        <p:origin x="-39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4807FFA0-974A-432D-8ECE-6B0A0C86B823}" type="datetimeFigureOut">
              <a:rPr lang="ru-RU" smtClean="0"/>
              <a:pPr/>
              <a:t>15.11.2018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38A657EA-7E7A-4019-82CA-3D322AC59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 Sans" panose="020B0503020203020204" pitchFamily="34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8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0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5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9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2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9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1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007DC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EC2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1" y="49212"/>
            <a:ext cx="3395131" cy="786568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-5" y="91824"/>
            <a:ext cx="12192005" cy="743957"/>
            <a:chOff x="-4" y="91823"/>
            <a:chExt cx="9144004" cy="743957"/>
          </a:xfrm>
        </p:grpSpPr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2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144993"/>
            <a:ext cx="10235935" cy="540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DC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5" y="6027265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736600"/>
            <a:ext cx="11040000" cy="0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5" y="144993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1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178" y="323017"/>
            <a:ext cx="10235935" cy="540000"/>
          </a:xfrm>
          <a:ln w="38100">
            <a:noFill/>
          </a:ln>
          <a:effectLst/>
        </p:spPr>
        <p:txBody>
          <a:bodyPr>
            <a:noAutofit/>
          </a:bodyPr>
          <a:lstStyle>
            <a:lvl1pPr>
              <a:defRPr sz="2200" b="1">
                <a:solidFill>
                  <a:srgbClr val="007DC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три</a:t>
            </a:r>
            <a:br>
              <a:rPr lang="ru-RU" dirty="0"/>
            </a:br>
            <a:r>
              <a:rPr lang="ru-RU" dirty="0"/>
              <a:t>строки</a:t>
            </a:r>
            <a:endParaRPr lang="en-US" dirty="0"/>
          </a:p>
        </p:txBody>
      </p:sp>
      <p:grpSp>
        <p:nvGrpSpPr>
          <p:cNvPr id="3" name="Группа 5"/>
          <p:cNvGrpSpPr/>
          <p:nvPr userDrawn="1"/>
        </p:nvGrpSpPr>
        <p:grpSpPr>
          <a:xfrm>
            <a:off x="-5" y="6027265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1076464"/>
            <a:ext cx="11040000" cy="0"/>
          </a:xfrm>
          <a:prstGeom prst="line">
            <a:avLst/>
          </a:prstGeom>
          <a:ln w="2222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5" y="161177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43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007DC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EC2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1" y="49212"/>
            <a:ext cx="3395131" cy="786568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-5" y="91824"/>
            <a:ext cx="12192005" cy="743957"/>
            <a:chOff x="-4" y="91823"/>
            <a:chExt cx="9144004" cy="743957"/>
          </a:xfrm>
        </p:grpSpPr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92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144993"/>
            <a:ext cx="10235935" cy="540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DC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5" y="6027265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736600"/>
            <a:ext cx="11040000" cy="0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5" y="144993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8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D1B0-2493-497D-8BF3-C68038C4BD62}" type="datetime1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D94-34D1-49AA-A2F2-917272C37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D1B0-2493-497D-8BF3-C68038C4BD62}" type="datetime1">
              <a:rPr lang="ru-RU" smtClean="0">
                <a:solidFill>
                  <a:srgbClr val="7F7F7F">
                    <a:tint val="75000"/>
                  </a:srgbClr>
                </a:solidFill>
              </a:rPr>
              <a:pPr/>
              <a:t>15.11.2018</a:t>
            </a:fld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D94-34D1-49AA-A2F2-917272C3741B}" type="slidenum">
              <a:rPr lang="ru-RU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8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6167" y="1060185"/>
            <a:ext cx="7506788" cy="215053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400" b="1" dirty="0">
                <a:ln>
                  <a:solidFill>
                    <a:srgbClr val="007DC5"/>
                  </a:solidFill>
                </a:ln>
                <a:latin typeface="PT Sans" panose="020B0503020203020204" pitchFamily="34" charset="-52"/>
                <a:ea typeface="PT Sans" panose="020B0503020203020204" pitchFamily="34" charset="-52"/>
              </a:rPr>
              <a:t>Фонд развития моногородов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793" y="3489597"/>
            <a:ext cx="9492343" cy="1655762"/>
          </a:xfrm>
        </p:spPr>
        <p:txBody>
          <a:bodyPr>
            <a:normAutofit/>
          </a:bodyPr>
          <a:lstStyle/>
          <a:p>
            <a:endParaRPr lang="ru-RU" sz="4400" b="1" dirty="0" smtClean="0">
              <a:ln>
                <a:solidFill>
                  <a:srgbClr val="7EC24A"/>
                </a:solidFill>
              </a:ln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4400" b="1" dirty="0" smtClean="0">
                <a:ln>
                  <a:solidFill>
                    <a:srgbClr val="7EC24A"/>
                  </a:solidFill>
                </a:ln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Истории успехов наших партнеров</a:t>
            </a:r>
            <a:endParaRPr lang="ru-RU" sz="4400" b="1" dirty="0">
              <a:ln>
                <a:solidFill>
                  <a:srgbClr val="7EC24A"/>
                </a:solidFill>
              </a:ln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en-US" sz="4400" b="1" dirty="0" smtClean="0">
              <a:ln>
                <a:solidFill>
                  <a:srgbClr val="7EC24A"/>
                </a:solidFill>
              </a:ln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en-US" sz="4400" b="1" dirty="0">
              <a:ln>
                <a:solidFill>
                  <a:srgbClr val="7EC24A"/>
                </a:solidFill>
              </a:ln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4400" b="1" dirty="0">
              <a:ln>
                <a:solidFill>
                  <a:srgbClr val="7EC24A"/>
                </a:solidFill>
              </a:ln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1277" y="45538"/>
            <a:ext cx="3529781" cy="735769"/>
            <a:chOff x="511277" y="45538"/>
            <a:chExt cx="3529781" cy="73576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11277" y="45538"/>
              <a:ext cx="3529781" cy="660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32" y="86577"/>
              <a:ext cx="2556000" cy="694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91" y="181116"/>
            <a:ext cx="10235935" cy="540000"/>
          </a:xfrm>
        </p:spPr>
        <p:txBody>
          <a:bodyPr>
            <a:norm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Основные финансовые меры поддержки Фонда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239229" y="181116"/>
            <a:ext cx="778933" cy="540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</a:rPr>
              <a:t>02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88" y="813589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606" y="2253771"/>
            <a:ext cx="61156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Софинансирование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расходов 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строительство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/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реконструкцию объектов инфраструктуры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для инвестиционных проектов</a:t>
            </a:r>
          </a:p>
          <a:p>
            <a:pPr algn="ctr"/>
            <a:r>
              <a:rPr lang="ru-RU" sz="2000" b="1" dirty="0"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Соглашение </a:t>
            </a:r>
            <a:r>
              <a:rPr lang="ru-RU" sz="2000" b="1" dirty="0" smtClean="0"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с Субъектом </a:t>
            </a:r>
            <a:r>
              <a:rPr lang="ru-RU" sz="2000" b="1" dirty="0"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РФ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  <a:cs typeface="Arial"/>
            </a:endParaRPr>
          </a:p>
          <a:p>
            <a:pPr algn="r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9961" y="2263050"/>
            <a:ext cx="54800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Содействие в подготовке и участие </a:t>
            </a:r>
          </a:p>
          <a:p>
            <a:pPr algn="ctr"/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реализации инвестиционных проектов</a:t>
            </a:r>
          </a:p>
          <a:p>
            <a:pPr algn="ctr"/>
            <a:endParaRPr lang="ru-RU" sz="2000" b="1" dirty="0" smtClean="0">
              <a:latin typeface="PT Sans" panose="020B0503020203020204" pitchFamily="34" charset="-52"/>
              <a:ea typeface="PT Sans" panose="020B0503020203020204" pitchFamily="34" charset="-52"/>
              <a:cs typeface="Arial"/>
            </a:endParaRPr>
          </a:p>
          <a:p>
            <a:pPr algn="ctr"/>
            <a:r>
              <a:rPr lang="ru-RU" sz="2000" b="1" dirty="0" smtClean="0"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Соглашение с Инициатором проекта</a:t>
            </a:r>
            <a:endParaRPr lang="ru-RU" sz="2000" b="1" dirty="0">
              <a:latin typeface="PT Sans" panose="020B0503020203020204" pitchFamily="34" charset="-52"/>
              <a:ea typeface="PT Sans" panose="020B0503020203020204" pitchFamily="34" charset="-52"/>
              <a:cs typeface="Arial"/>
            </a:endParaRPr>
          </a:p>
          <a:p>
            <a:pPr algn="ctr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98134" y="4044692"/>
            <a:ext cx="8768188" cy="2069283"/>
            <a:chOff x="1652304" y="4047727"/>
            <a:chExt cx="8324640" cy="1590366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865909" y="1546440"/>
              <a:ext cx="878048" cy="730525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714550" y="4047727"/>
              <a:ext cx="7262394" cy="1544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342900" lvl="1" indent="-34290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Реализация </a:t>
              </a:r>
              <a:r>
                <a:rPr lang="ru-RU" sz="20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проекта </a:t>
              </a:r>
              <a:r>
                <a:rPr lang="ru-RU" sz="2000" b="1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в границах моногорода</a:t>
              </a:r>
            </a:p>
            <a:p>
              <a:pPr marL="342900" lvl="1" indent="-34290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Создание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новых рабочих мест</a:t>
              </a:r>
            </a:p>
            <a:p>
              <a:pPr marL="342900" lvl="1" indent="-342900" defTabSz="62230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Отсутствие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зависимости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20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от градообразующего предприятия</a:t>
              </a:r>
            </a:p>
          </p:txBody>
        </p:sp>
      </p:grpSp>
      <p:sp>
        <p:nvSpPr>
          <p:cNvPr id="16" name="Shape 606"/>
          <p:cNvSpPr txBox="1"/>
          <p:nvPr/>
        </p:nvSpPr>
        <p:spPr>
          <a:xfrm>
            <a:off x="2246679" y="3879982"/>
            <a:ext cx="8111184" cy="47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dirty="0">
                <a:solidFill>
                  <a:srgbClr val="007DC5"/>
                </a:solidFill>
                <a:latin typeface="PT Sans"/>
                <a:ea typeface="PT Sans"/>
                <a:cs typeface="PT Sans"/>
                <a:sym typeface="PT Sans"/>
              </a:rPr>
              <a:t>Обязательные условия:</a:t>
            </a:r>
            <a:endParaRPr sz="2000" dirty="0">
              <a:solidFill>
                <a:srgbClr val="007DC5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70142" y="883251"/>
            <a:ext cx="11947" cy="29802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96" y="81358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51" y="153764"/>
            <a:ext cx="10235935" cy="540000"/>
          </a:xfrm>
        </p:spPr>
        <p:txBody>
          <a:bodyPr>
            <a:norm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Основные финансовые меры поддержки Фонда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282773" y="145409"/>
            <a:ext cx="778933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03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88" y="813589"/>
            <a:ext cx="1080000" cy="1080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6370142" y="883251"/>
            <a:ext cx="1" cy="536352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96" y="813589"/>
            <a:ext cx="1080000" cy="1080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76897" y="2365203"/>
            <a:ext cx="6032793" cy="12111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Безвозмездно до </a:t>
            </a:r>
            <a:r>
              <a:rPr lang="ru-RU" sz="2400" b="1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95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% от стоимости объектов инфраструктуры</a:t>
            </a:r>
            <a:r>
              <a:rPr lang="en-US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бюджету субъекта Российской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Федерации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246" y="5745401"/>
            <a:ext cx="2819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21</a:t>
            </a:r>
            <a:r>
              <a:rPr lang="ru-RU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 руб. </a:t>
            </a:r>
          </a:p>
          <a:p>
            <a:pPr algn="ctr"/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Котовск</a:t>
            </a:r>
          </a:p>
          <a:p>
            <a:endParaRPr lang="ru-RU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67038" y="3564810"/>
            <a:ext cx="5712523" cy="872458"/>
            <a:chOff x="390199" y="3771479"/>
            <a:chExt cx="5712523" cy="87245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99" y="3820331"/>
              <a:ext cx="900000" cy="724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7" descr="C:\Users\evtitova\Desktop\1\i (1)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758" y="3771479"/>
              <a:ext cx="900000" cy="81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8" descr="C:\Users\evtitova\Desktop\1\1-burenie-skvazhin-Ruz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302" y="3863488"/>
              <a:ext cx="739566" cy="78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evtitova\Desktop\1\highwa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406" y="3893209"/>
              <a:ext cx="788905" cy="64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639" y="3831121"/>
              <a:ext cx="714083" cy="7140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863" y="3893209"/>
              <a:ext cx="721005" cy="721005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120245" y="4523661"/>
            <a:ext cx="6206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целях реализации </a:t>
            </a:r>
            <a:r>
              <a:rPr lang="ru-RU" sz="2000" b="1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инвестиционных проектов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18394" y="5032685"/>
            <a:ext cx="25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1 593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 руб. </a:t>
            </a:r>
            <a:endParaRPr lang="ru-RU" dirty="0" smtClean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Усть-Катав </a:t>
            </a:r>
            <a:endParaRPr lang="ru-RU" sz="20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71" y="5338996"/>
            <a:ext cx="1150259" cy="1150259"/>
          </a:xfrm>
          <a:prstGeom prst="rect">
            <a:avLst/>
          </a:prstGeom>
        </p:spPr>
      </p:pic>
      <p:sp>
        <p:nvSpPr>
          <p:cNvPr id="36" name="Скругленный прямоугольник 4"/>
          <p:cNvSpPr txBox="1"/>
          <p:nvPr/>
        </p:nvSpPr>
        <p:spPr>
          <a:xfrm>
            <a:off x="7021628" y="1848916"/>
            <a:ext cx="4515394" cy="603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sz="2400" b="1" kern="12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7</a:t>
            </a:r>
            <a:r>
              <a:rPr lang="ru-RU" sz="1800" b="1" kern="12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kern="1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договоров займа</a:t>
            </a:r>
            <a:endParaRPr lang="ru-RU" sz="1800" kern="12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84588" y="2420956"/>
            <a:ext cx="5592579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Срок до</a:t>
            </a:r>
            <a:r>
              <a:rPr lang="ru-RU" sz="20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8</a:t>
            </a:r>
            <a:r>
              <a:rPr lang="ru-RU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лет</a:t>
            </a:r>
          </a:p>
          <a:p>
            <a:pPr algn="ctr">
              <a:spcAft>
                <a:spcPts val="500"/>
              </a:spcAft>
            </a:pP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Ставка</a:t>
            </a:r>
            <a:r>
              <a:rPr lang="ru-RU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% годовых </a:t>
            </a:r>
          </a:p>
          <a:p>
            <a:pPr lvl="0" algn="ctr">
              <a:lnSpc>
                <a:spcPct val="100000"/>
              </a:lnSpc>
              <a:spcAft>
                <a:spcPts val="500"/>
              </a:spcAft>
            </a:pP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Сумма 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- от</a:t>
            </a:r>
            <a:r>
              <a:rPr lang="ru-RU" sz="20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100</a:t>
            </a:r>
            <a:r>
              <a:rPr lang="ru-RU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до</a:t>
            </a:r>
            <a:r>
              <a:rPr lang="ru-RU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1000</a:t>
            </a:r>
            <a:r>
              <a:rPr lang="ru-RU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млн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руб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500"/>
              </a:spcAft>
            </a:pP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Собственные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средства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- не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менее </a:t>
            </a:r>
            <a:r>
              <a:rPr lang="ru-RU" sz="20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15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%</a:t>
            </a:r>
            <a:r>
              <a:rPr lang="ru-RU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 </a:t>
            </a:r>
          </a:p>
          <a:p>
            <a:pPr lvl="0" algn="ctr">
              <a:lnSpc>
                <a:spcPct val="100000"/>
              </a:lnSpc>
              <a:spcAft>
                <a:spcPts val="500"/>
              </a:spcAft>
            </a:pP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Участие Фонда в проекте - не более </a:t>
            </a:r>
            <a:r>
              <a:rPr lang="ru-RU" sz="20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40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%</a:t>
            </a:r>
          </a:p>
          <a:p>
            <a:pPr algn="ctr">
              <a:spcAft>
                <a:spcPts val="500"/>
              </a:spcAft>
            </a:pP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Вхождение</a:t>
            </a:r>
            <a:r>
              <a:rPr lang="en-US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капитал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- не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более </a:t>
            </a:r>
            <a:r>
              <a:rPr lang="ru-RU" sz="2000" b="1" dirty="0" smtClean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49 </a:t>
            </a:r>
            <a:r>
              <a:rPr lang="ru-RU" sz="20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%</a:t>
            </a:r>
          </a:p>
          <a:p>
            <a:pPr marL="0" lvl="1" algn="ctr">
              <a:spcAft>
                <a:spcPts val="500"/>
              </a:spcAft>
            </a:pP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Наличие обеспечения </a:t>
            </a:r>
          </a:p>
          <a:p>
            <a:pPr algn="ctr">
              <a:spcAft>
                <a:spcPts val="500"/>
              </a:spcAft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ru-RU" dirty="0" smtClean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19312" y="1900939"/>
            <a:ext cx="1983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29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соглашений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136161" y="4894346"/>
            <a:ext cx="8475094" cy="1076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средства Фонда могут быть направлены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только на капитальные вложения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2957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8" y="168754"/>
            <a:ext cx="7700562" cy="540000"/>
          </a:xfrm>
        </p:spPr>
        <p:txBody>
          <a:bodyPr>
            <a:norm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Возможности для инвестора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239229" y="168754"/>
            <a:ext cx="778933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04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9301" y="780280"/>
            <a:ext cx="3615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Стоимость </a:t>
            </a:r>
          </a:p>
          <a:p>
            <a:pPr algn="ctr"/>
            <a:r>
              <a:rPr lang="ru-RU" sz="22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инвестиционного проекта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5789412" y="2285937"/>
            <a:ext cx="599779" cy="541866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рямоугольник 17"/>
          <p:cNvSpPr/>
          <p:nvPr/>
        </p:nvSpPr>
        <p:spPr>
          <a:xfrm>
            <a:off x="1320800" y="2002872"/>
            <a:ext cx="4340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/ реконструкция объектов инфраструктуры 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 счет Фонда и субъекта РФ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58240" y="3539562"/>
            <a:ext cx="4503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инвестиционного проекта 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22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7262" y="2285937"/>
            <a:ext cx="3301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Удешевление проекта</a:t>
            </a:r>
          </a:p>
          <a:p>
            <a:pPr algn="ctr"/>
            <a:r>
              <a:rPr lang="ru-RU" sz="22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10-20 %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12206" y="3473096"/>
            <a:ext cx="3300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 40 %  </a:t>
            </a:r>
          </a:p>
          <a:p>
            <a:pPr algn="ctr"/>
            <a:r>
              <a:rPr lang="ru-RU" sz="22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льготных условиях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58" y="1492356"/>
            <a:ext cx="806278" cy="728550"/>
          </a:xfrm>
          <a:prstGeom prst="rect">
            <a:avLst/>
          </a:prstGeom>
        </p:spPr>
      </p:pic>
      <p:sp>
        <p:nvSpPr>
          <p:cNvPr id="23" name="Стрелка вправо с вырезом 22"/>
          <p:cNvSpPr/>
          <p:nvPr/>
        </p:nvSpPr>
        <p:spPr>
          <a:xfrm>
            <a:off x="5789412" y="3700671"/>
            <a:ext cx="599779" cy="541866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рямоугольник 27"/>
          <p:cNvSpPr/>
          <p:nvPr/>
        </p:nvSpPr>
        <p:spPr>
          <a:xfrm>
            <a:off x="1721394" y="4812052"/>
            <a:ext cx="3539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Использование иных инструментов поддержки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17262" y="4647558"/>
            <a:ext cx="4933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</a:t>
            </a:r>
            <a:r>
              <a:rPr lang="ru-RU" sz="20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источники льготного финансирования</a:t>
            </a:r>
          </a:p>
          <a:p>
            <a:r>
              <a:rPr lang="ru-RU" sz="20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</a:t>
            </a:r>
            <a:r>
              <a:rPr lang="ru-RU" sz="20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субсидирование затрат</a:t>
            </a:r>
          </a:p>
          <a:p>
            <a:r>
              <a:rPr lang="ru-RU" sz="20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</a:t>
            </a:r>
            <a:r>
              <a:rPr lang="ru-RU" sz="20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содействие в продвижении</a:t>
            </a:r>
          </a:p>
          <a:p>
            <a:r>
              <a:rPr lang="ru-RU" sz="2000" b="1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</a:t>
            </a:r>
            <a:r>
              <a:rPr lang="ru-RU" sz="20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льготы по налогам и взносам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5789412" y="4998244"/>
            <a:ext cx="599779" cy="541866"/>
          </a:xfrm>
          <a:prstGeom prst="notchedRightArrow">
            <a:avLst/>
          </a:prstGeom>
          <a:solidFill>
            <a:srgbClr val="7E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8686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2178" y="323017"/>
            <a:ext cx="10235935" cy="337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Наволоки. Ивановская область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374120" y="237096"/>
            <a:ext cx="5842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D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05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178" y="957124"/>
            <a:ext cx="672785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Производство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перевязочных материалов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536536" y="1473372"/>
            <a:ext cx="5421784" cy="2497925"/>
            <a:chOff x="3824112" y="1524750"/>
            <a:chExt cx="8124054" cy="140584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24112" y="1524750"/>
              <a:ext cx="8124054" cy="1039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2200" b="1" dirty="0" smtClean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Инфраструктура: </a:t>
              </a:r>
              <a:r>
                <a:rPr lang="ru-RU" sz="2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очистные сооружения, </a:t>
              </a:r>
            </a:p>
            <a:p>
              <a:pPr>
                <a:buClr>
                  <a:srgbClr val="0078BF"/>
                </a:buClr>
              </a:pP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sz="2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  внутриплощадочные автодороги</a:t>
              </a:r>
            </a:p>
            <a:p>
              <a:pPr marL="252000" algn="just">
                <a:buClr>
                  <a:srgbClr val="0078BF"/>
                </a:buClr>
              </a:pPr>
              <a:endPara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endParaRPr>
            </a:p>
            <a:p>
              <a:pPr marL="252000" algn="just">
                <a:buClr>
                  <a:srgbClr val="0078BF"/>
                </a:buClr>
              </a:pPr>
              <a:r>
                <a:rPr lang="ru-RU" sz="2400" b="1" dirty="0" smtClean="0">
                  <a:latin typeface="PT Sans" panose="020B0503020203020204" pitchFamily="34" charset="-52"/>
                  <a:ea typeface="PT Sans" panose="020B0503020203020204" pitchFamily="34" charset="-52"/>
                </a:rPr>
                <a:t>252</a:t>
              </a:r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sz="2200" dirty="0" smtClean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млн</a:t>
              </a:r>
              <a:r>
                <a:rPr lang="ru-RU" sz="2200" b="1" dirty="0" smtClean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sz="22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руб. </a:t>
              </a:r>
            </a:p>
            <a:p>
              <a:pPr marL="252000" algn="just">
                <a:buClr>
                  <a:srgbClr val="0078BF"/>
                </a:buClr>
              </a:pPr>
              <a:endParaRPr lang="ru-RU" sz="2200" u="sng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36236" y="2670771"/>
              <a:ext cx="4218591" cy="259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2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Займ </a:t>
              </a:r>
              <a:r>
                <a:rPr lang="ru-RU" sz="2400" b="1" dirty="0" smtClean="0">
                  <a:latin typeface="PT Sans" panose="020B0503020203020204" pitchFamily="34" charset="-52"/>
                  <a:ea typeface="PT Sans" panose="020B0503020203020204" pitchFamily="34" charset="-52"/>
                </a:rPr>
                <a:t>250</a:t>
              </a:r>
              <a:r>
                <a:rPr lang="ru-RU" sz="2200" dirty="0" smtClean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млн руб</a:t>
              </a:r>
              <a:r>
                <a:rPr lang="ru-RU" sz="2200" dirty="0">
                  <a:solidFill>
                    <a:srgbClr val="007DC5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. 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141" y="3425274"/>
            <a:ext cx="1651864" cy="7909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60809" y="4970805"/>
            <a:ext cx="3845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</a:t>
            </a:r>
            <a:r>
              <a:rPr lang="ru-RU" sz="22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Резидент </a:t>
            </a:r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ТОСЭР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2" name="Picture 2" descr="http://frprf.ru/upload/resize_cache/iblock/95d/800_600_1/navteks_fot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8" y="1594025"/>
            <a:ext cx="5850000" cy="3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632178" y="5187789"/>
            <a:ext cx="5405467" cy="1150200"/>
            <a:chOff x="258090" y="5317562"/>
            <a:chExt cx="4963802" cy="11502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26770" y="5697353"/>
              <a:ext cx="4803917" cy="770409"/>
              <a:chOff x="3534171" y="2016415"/>
              <a:chExt cx="5415142" cy="770409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7367875" y="2220515"/>
                <a:ext cx="1581438" cy="566309"/>
                <a:chOff x="4459169" y="802591"/>
                <a:chExt cx="1581438" cy="566309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459169" y="802591"/>
                  <a:ext cx="1581438" cy="566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2200" dirty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732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2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млн </a:t>
                  </a:r>
                  <a:r>
                    <a:rPr lang="ru-RU" sz="2200" dirty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руб.</a:t>
                  </a:r>
                </a:p>
              </p:txBody>
            </p: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4555115" y="2238233"/>
                <a:ext cx="1318195" cy="437043"/>
                <a:chOff x="4567437" y="895525"/>
                <a:chExt cx="1318195" cy="437043"/>
              </a:xfrm>
            </p:grpSpPr>
            <p:sp>
              <p:nvSpPr>
                <p:cNvPr id="19" name="TextBox 12"/>
                <p:cNvSpPr txBox="1"/>
                <p:nvPr/>
              </p:nvSpPr>
              <p:spPr>
                <a:xfrm>
                  <a:off x="4567437" y="960942"/>
                  <a:ext cx="1318195" cy="342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2200" dirty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850 ед.</a:t>
                  </a: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567437" y="895525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258090" y="5317562"/>
              <a:ext cx="49638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ahoma" panose="020B0604030504040204" pitchFamily="34" charset="0"/>
                </a:rPr>
                <a:t>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ahoma" panose="020B0604030504040204" pitchFamily="34" charset="0"/>
                </a:rPr>
                <a:t>к 2020 </a:t>
              </a:r>
              <a:r>
                <a:rPr lang="ru-RU" sz="2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ahoma" panose="020B0604030504040204" pitchFamily="34" charset="0"/>
                </a:rPr>
                <a:t>году</a:t>
              </a:r>
              <a:endParaRPr lang="ru-RU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50011" y="2934510"/>
            <a:ext cx="3453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экономия по проекту 25%</a:t>
            </a:r>
            <a:endParaRPr lang="ru-RU" sz="2200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911510" y="5728504"/>
            <a:ext cx="3257668" cy="613724"/>
            <a:chOff x="1006033" y="5993427"/>
            <a:chExt cx="3257668" cy="61372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33" y="5993427"/>
              <a:ext cx="451278" cy="56359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01" y="5995151"/>
              <a:ext cx="612000" cy="612000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20" y="2325925"/>
            <a:ext cx="2071906" cy="60858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552718" y="4259479"/>
            <a:ext cx="3845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Инструменты </a:t>
            </a:r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РЭЦ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1" y="4345909"/>
            <a:ext cx="1822218" cy="5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288242" y="183376"/>
            <a:ext cx="778933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06</a:t>
            </a:r>
            <a:endParaRPr lang="ru-RU" sz="20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338" y="786316"/>
            <a:ext cx="7032655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Сервисный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металлоцентр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по услуге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EPS–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очистки горячекатанного металлопроката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0" y="1532603"/>
            <a:ext cx="5839563" cy="373518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392563" y="1553784"/>
            <a:ext cx="4022079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14313" indent="-214313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Займ  </a:t>
            </a:r>
            <a:r>
              <a:rPr lang="ru-RU" sz="2400" b="1" dirty="0">
                <a:latin typeface="PT Sans" panose="020B0503020203020204" pitchFamily="34" charset="-52"/>
                <a:ea typeface="PT Sans" panose="020B0503020203020204" pitchFamily="34" charset="-52"/>
              </a:rPr>
              <a:t>228</a:t>
            </a: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 </a:t>
            </a: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руб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>
              <a:buClr>
                <a:srgbClr val="0078BF"/>
              </a:buClr>
            </a:pP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pPr marL="214313" indent="-214313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Гарантия -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50</a:t>
            </a: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% 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суммы</a:t>
            </a:r>
          </a:p>
          <a:p>
            <a:pPr>
              <a:buClr>
                <a:srgbClr val="0078BF"/>
              </a:buClr>
            </a:pP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 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   </a:t>
            </a: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займа 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rPr>
              <a:t>Фонда</a:t>
            </a:r>
          </a:p>
          <a:p>
            <a:pPr>
              <a:buClr>
                <a:srgbClr val="0078BF"/>
              </a:buClr>
            </a:pPr>
            <a:endParaRPr lang="ru-RU" sz="22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Raavi" panose="020B0502040204020203" pitchFamily="34" charset="0"/>
            </a:endParaRPr>
          </a:p>
          <a:p>
            <a:pPr marL="214313" indent="-214313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Часть 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финансирования. </a:t>
            </a: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 в адрес </a:t>
            </a:r>
            <a:r>
              <a:rPr lang="ru-RU" sz="2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Фонда </a:t>
            </a:r>
            <a:endParaRPr lang="ru-RU" sz="22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Clr>
                <a:srgbClr val="0078BF"/>
              </a:buClr>
            </a:pPr>
            <a:endParaRPr lang="ru-RU" sz="2200" dirty="0" smtClean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14313" indent="-214313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Поручительство в адрес Банка</a:t>
            </a:r>
          </a:p>
          <a:p>
            <a:pPr marL="214313" indent="-214313">
              <a:buClr>
                <a:srgbClr val="0078BF"/>
              </a:buClr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Clr>
                <a:srgbClr val="0078BF"/>
              </a:buClr>
            </a:pPr>
            <a:endParaRPr lang="ru-RU" sz="22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14313" indent="-214313">
              <a:buClr>
                <a:srgbClr val="0078BF"/>
              </a:buClr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/>
          <a:stretch/>
        </p:blipFill>
        <p:spPr>
          <a:xfrm>
            <a:off x="9812450" y="2273952"/>
            <a:ext cx="2174290" cy="9444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49" y="4349356"/>
            <a:ext cx="2082092" cy="4928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2496515" y="3724295"/>
            <a:ext cx="217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Raav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480779" y="4300407"/>
            <a:ext cx="2254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462515" y="5017017"/>
            <a:ext cx="2347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29272" y="113839"/>
            <a:ext cx="7676951" cy="609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Набережные 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Челны. Республика Татарстан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53000" y="5503925"/>
            <a:ext cx="5400110" cy="1103284"/>
            <a:chOff x="258090" y="5317562"/>
            <a:chExt cx="4963802" cy="1103284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26770" y="5697353"/>
              <a:ext cx="4895122" cy="723493"/>
              <a:chOff x="3534171" y="2016415"/>
              <a:chExt cx="5517951" cy="723493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7367875" y="2173599"/>
                <a:ext cx="1684247" cy="566309"/>
                <a:chOff x="4459169" y="755675"/>
                <a:chExt cx="1684247" cy="566309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4557264" y="755675"/>
                  <a:ext cx="1586152" cy="566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2200" dirty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520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2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млн </a:t>
                  </a:r>
                  <a:r>
                    <a:rPr lang="ru-RU" sz="2200" dirty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руб.</a:t>
                  </a:r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Группа 49"/>
              <p:cNvGrpSpPr/>
              <p:nvPr/>
            </p:nvGrpSpPr>
            <p:grpSpPr>
              <a:xfrm>
                <a:off x="4555115" y="2238233"/>
                <a:ext cx="1318415" cy="437043"/>
                <a:chOff x="4567437" y="895525"/>
                <a:chExt cx="1318415" cy="437043"/>
              </a:xfrm>
            </p:grpSpPr>
            <p:sp>
              <p:nvSpPr>
                <p:cNvPr id="53" name="TextBox 12"/>
                <p:cNvSpPr txBox="1"/>
                <p:nvPr/>
              </p:nvSpPr>
              <p:spPr>
                <a:xfrm>
                  <a:off x="4567437" y="960942"/>
                  <a:ext cx="1318415" cy="342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2200" dirty="0">
                      <a:solidFill>
                        <a:schemeClr val="accent1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131 ед.</a:t>
                  </a:r>
                </a:p>
              </p:txBody>
            </p: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4567437" y="895525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/>
            <p:cNvSpPr/>
            <p:nvPr/>
          </p:nvSpPr>
          <p:spPr>
            <a:xfrm>
              <a:off x="258090" y="5317562"/>
              <a:ext cx="49638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ahoma" panose="020B0604030504040204" pitchFamily="34" charset="0"/>
                </a:rPr>
                <a:t>к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ahoma" panose="020B0604030504040204" pitchFamily="34" charset="0"/>
                </a:rPr>
                <a:t>2020 году:</a:t>
              </a: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5" y="6007289"/>
            <a:ext cx="451278" cy="56359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97" y="5958886"/>
            <a:ext cx="612000" cy="612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88" y="1532603"/>
            <a:ext cx="2370214" cy="644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12" y="3426010"/>
            <a:ext cx="2202263" cy="5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Время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291460" y="299696"/>
            <a:ext cx="743785" cy="5680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07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178" y="1224845"/>
            <a:ext cx="622275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Реконструкция автодороги к Котовскому заводу нетканых материалов (1 км, ФРМ - 21 млн. руб.)</a:t>
            </a:r>
            <a:endParaRPr lang="ru-RU" b="1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94" y="1249370"/>
            <a:ext cx="2740651" cy="744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49" y="2116182"/>
            <a:ext cx="5001867" cy="3751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690366" y="2019001"/>
            <a:ext cx="4630775" cy="723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Подготовка заявки в ФРМ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юль-сентябрь 2017 г.</a:t>
            </a:r>
            <a:endParaRPr lang="ru-RU" b="1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0363" y="3143529"/>
            <a:ext cx="4630775" cy="723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Подписание соглашения с ФРМ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октябрь 2017 </a:t>
            </a:r>
            <a:endParaRPr lang="ru-RU" b="1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90362" y="4203516"/>
            <a:ext cx="4630775" cy="723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Конкурсные процедуры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оябрь 2017 – март 2018</a:t>
            </a:r>
            <a:endParaRPr lang="ru-RU" b="1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90362" y="5352759"/>
            <a:ext cx="4630775" cy="723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СМР, ввод в эксплуатацию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апрель – июнь 2018</a:t>
            </a:r>
            <a:endParaRPr lang="ru-RU" b="1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760823" y="2742276"/>
            <a:ext cx="400594" cy="401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8760823" y="3891226"/>
            <a:ext cx="400594" cy="401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760823" y="4939148"/>
            <a:ext cx="400594" cy="401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228050" y="148285"/>
            <a:ext cx="778933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08</a:t>
            </a:r>
            <a:endParaRPr lang="ru-RU" sz="24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Заголовок 10"/>
          <p:cNvSpPr>
            <a:spLocks noGrp="1"/>
          </p:cNvSpPr>
          <p:nvPr>
            <p:ph type="title"/>
          </p:nvPr>
        </p:nvSpPr>
        <p:spPr>
          <a:xfrm>
            <a:off x="661647" y="156874"/>
            <a:ext cx="10235935" cy="540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Проектный офис Фонда 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8352" y="865877"/>
            <a:ext cx="10409165" cy="5180092"/>
          </a:xfrm>
          <a:prstGeom prst="rect">
            <a:avLst/>
          </a:prstGeom>
          <a:solidFill>
            <a:srgbClr val="0D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4756" y="889032"/>
            <a:ext cx="642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PT Sans" panose="020B0503020203020204" pitchFamily="34" charset="-52"/>
              </a:rPr>
              <a:t>Спасибо за внимание!</a:t>
            </a:r>
            <a:endParaRPr lang="ru-RU" sz="2400" b="1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6846" y="2629011"/>
            <a:ext cx="905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PT Sans" panose="020B0503020203020204" pitchFamily="34" charset="-52"/>
              </a:rPr>
              <a:t>Сергей Лысенко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PT Sans" panose="020B0503020203020204" pitchFamily="34" charset="-52"/>
              </a:rPr>
              <a:t>Заместитель </a:t>
            </a:r>
            <a:r>
              <a:rPr lang="ru-RU" sz="1600" dirty="0">
                <a:solidFill>
                  <a:prstClr val="white"/>
                </a:solidFill>
                <a:latin typeface="PT Sans" panose="020B0503020203020204" pitchFamily="34" charset="-52"/>
              </a:rPr>
              <a:t>руководителя Проектного </a:t>
            </a:r>
            <a:r>
              <a:rPr lang="ru-RU" sz="1600" dirty="0" smtClean="0">
                <a:solidFill>
                  <a:prstClr val="white"/>
                </a:solidFill>
                <a:latin typeface="PT Sans" panose="020B0503020203020204" pitchFamily="34" charset="-52"/>
              </a:rPr>
              <a:t>офиса,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PT Sans" panose="020B0503020203020204" pitchFamily="34" charset="-52"/>
              </a:rPr>
              <a:t>тел. моб. +7 985 000 18 29</a:t>
            </a:r>
          </a:p>
          <a:p>
            <a:pPr algn="ctr"/>
            <a:r>
              <a:rPr lang="ru-RU" sz="1600" dirty="0" err="1">
                <a:solidFill>
                  <a:prstClr val="white"/>
                </a:solidFill>
                <a:latin typeface="PT Sans" panose="020B0503020203020204" pitchFamily="34" charset="-52"/>
              </a:rPr>
              <a:t>э</a:t>
            </a:r>
            <a:r>
              <a:rPr lang="ru-RU" sz="1600" dirty="0" err="1" smtClean="0">
                <a:solidFill>
                  <a:prstClr val="white"/>
                </a:solidFill>
                <a:latin typeface="PT Sans" panose="020B0503020203020204" pitchFamily="34" charset="-52"/>
              </a:rPr>
              <a:t>л.почта</a:t>
            </a:r>
            <a:r>
              <a:rPr lang="ru-RU" sz="1600" dirty="0" smtClean="0">
                <a:solidFill>
                  <a:prstClr val="white"/>
                </a:solidFill>
                <a:latin typeface="PT Sans" panose="020B0503020203020204" pitchFamily="34" charset="-52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PT Sans" panose="020B0503020203020204" pitchFamily="34" charset="-52"/>
              </a:rPr>
              <a:t>s.lysenko@frmrus.ru</a:t>
            </a:r>
            <a:endParaRPr lang="ru-RU" sz="160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83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Mnew.potx [только чтение]" id="{F09E3371-3C84-4DE1-8446-FF3A385C4F5C}" vid="{F0AC1FAB-E272-4EE3-918F-BCAE38255C70}"/>
    </a:ext>
  </a:extLst>
</a:theme>
</file>

<file path=ppt/theme/theme2.xml><?xml version="1.0" encoding="utf-8"?>
<a:theme xmlns:a="http://schemas.openxmlformats.org/drawingml/2006/main" name="1_Тема Office">
  <a:themeElements>
    <a:clrScheme name="Другая 1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00B05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7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Mnew.potx [только чтение]" id="{F09E3371-3C84-4DE1-8446-FF3A385C4F5C}" vid="{F0AC1FAB-E272-4EE3-918F-BCAE38255C7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FRMnew (002)</Template>
  <TotalTime>6743</TotalTime>
  <Words>386</Words>
  <Application>Microsoft Office PowerPoint</Application>
  <PresentationFormat>Произвольный</PresentationFormat>
  <Paragraphs>107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Фонд развития моногородов</vt:lpstr>
      <vt:lpstr>Основные финансовые меры поддержки Фонда</vt:lpstr>
      <vt:lpstr>Основные финансовые меры поддержки Фонда</vt:lpstr>
      <vt:lpstr>Возможности для инвестора</vt:lpstr>
      <vt:lpstr>Презентация PowerPoint</vt:lpstr>
      <vt:lpstr>Презентация PowerPoint</vt:lpstr>
      <vt:lpstr>Время</vt:lpstr>
      <vt:lpstr>Проектный офис Фонда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Мишина Анна Константиновна</dc:creator>
  <cp:lastModifiedBy>Волхонская</cp:lastModifiedBy>
  <cp:revision>347</cp:revision>
  <cp:lastPrinted>2018-06-26T08:47:33Z</cp:lastPrinted>
  <dcterms:created xsi:type="dcterms:W3CDTF">2017-07-07T07:55:37Z</dcterms:created>
  <dcterms:modified xsi:type="dcterms:W3CDTF">2018-11-15T14:04:52Z</dcterms:modified>
</cp:coreProperties>
</file>