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bin" ContentType="application/vnd.openxmlformats-officedocument.oleObject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79" r:id="rId2"/>
    <p:sldMasterId id="2147484095" r:id="rId3"/>
  </p:sldMasterIdLst>
  <p:notesMasterIdLst>
    <p:notesMasterId r:id="rId13"/>
  </p:notesMasterIdLst>
  <p:sldIdLst>
    <p:sldId id="454" r:id="rId4"/>
    <p:sldId id="457" r:id="rId5"/>
    <p:sldId id="458" r:id="rId6"/>
    <p:sldId id="459" r:id="rId7"/>
    <p:sldId id="460" r:id="rId8"/>
    <p:sldId id="461" r:id="rId9"/>
    <p:sldId id="462" r:id="rId10"/>
    <p:sldId id="399" r:id="rId11"/>
    <p:sldId id="292" r:id="rId12"/>
  </p:sldIdLst>
  <p:sldSz cx="9906000" cy="6858000" type="A4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DEDEDE"/>
    <a:srgbClr val="0000FF"/>
    <a:srgbClr val="008000"/>
    <a:srgbClr val="EAEAEA"/>
    <a:srgbClr val="EDF3F9"/>
    <a:srgbClr val="F6F9FC"/>
    <a:srgbClr val="AEBBD6"/>
    <a:srgbClr val="B7C3DB"/>
    <a:srgbClr val="95A7C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36" autoAdjust="0"/>
    <p:restoredTop sz="31250" autoAdjust="0"/>
  </p:normalViewPr>
  <p:slideViewPr>
    <p:cSldViewPr>
      <p:cViewPr>
        <p:scale>
          <a:sx n="100" d="100"/>
          <a:sy n="100" d="100"/>
        </p:scale>
        <p:origin x="-1644" y="-4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40D7E3-4074-4351-B405-FFF55EA08A80}" type="datetimeFigureOut">
              <a:rPr lang="ru-RU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44DF127-4663-4527-8EF9-6E55DB04F4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90827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9C518-398F-4FA6-9905-6EDEE8C8CB7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22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9C518-398F-4FA6-9905-6EDEE8C8CB7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223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9C518-398F-4FA6-9905-6EDEE8C8CB7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223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9C518-398F-4FA6-9905-6EDEE8C8CB7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223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9C518-398F-4FA6-9905-6EDEE8C8CB7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223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9C518-398F-4FA6-9905-6EDEE8C8CB7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22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tags" Target="../tags/tag12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image" Target="../media/image5.png"/><Relationship Id="rId2" Type="http://schemas.openxmlformats.org/officeDocument/2006/relationships/tags" Target="../tags/tag1.xml"/><Relationship Id="rId16" Type="http://schemas.openxmlformats.org/officeDocument/2006/relationships/image" Target="../media/image4.jpeg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5" Type="http://schemas.openxmlformats.org/officeDocument/2006/relationships/tags" Target="../tags/tag4.xml"/><Relationship Id="rId15" Type="http://schemas.openxmlformats.org/officeDocument/2006/relationships/oleObject" Target="../embeddings/oleObject1.bin"/><Relationship Id="rId10" Type="http://schemas.openxmlformats.org/officeDocument/2006/relationships/tags" Target="../tags/tag9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ЧГУ_000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584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535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AB69A-5ACF-445B-93EC-A21E979683AB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DC365-A482-4CC1-A7AA-52FBEF306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564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D2167-AE67-4CBC-87E3-3049A581899A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9E7B8-F6C0-4155-91F1-DF385BAFA6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882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68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68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02230-DAB6-4DC3-ABCB-6D38A70F23E7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1DACF-27F3-428F-9483-8262D311DF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4638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71979" cy="158750"/>
        </p:xfrm>
        <a:graphic>
          <a:graphicData uri="http://schemas.openxmlformats.org/presentationml/2006/ole">
            <p:oleObj spid="_x0000_s8322" name="think-cell Slide" r:id="rId15" imgW="360" imgH="360" progId="">
              <p:embed/>
            </p:oleObj>
          </a:graphicData>
        </a:graphic>
      </p:graphicFrame>
      <p:sp>
        <p:nvSpPr>
          <p:cNvPr id="3" name="Прямоугольник 31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 flipH="1">
            <a:off x="1" y="6540500"/>
            <a:ext cx="9469173" cy="241300"/>
          </a:xfrm>
          <a:prstGeom prst="rect">
            <a:avLst/>
          </a:prstGeom>
          <a:solidFill>
            <a:srgbClr val="0F8CE9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4" name="Picture 5" descr="Untitled-1"/>
          <p:cNvPicPr>
            <a:picLocks noChangeArrowheads="1"/>
          </p:cNvPicPr>
          <p:nvPr userDrawn="1">
            <p:custDataLst>
              <p:tags r:id="rId4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97284" y="6540500"/>
            <a:ext cx="157189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sukharev.IACENTER\Рабочий стол\logo.png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9748" y="6572250"/>
            <a:ext cx="584729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5"/>
          <p:cNvSpPr>
            <a:spLocks noChangeShapeType="1"/>
          </p:cNvSpPr>
          <p:nvPr userDrawn="1">
            <p:custDataLst>
              <p:tags r:id="rId6"/>
            </p:custDataLst>
          </p:nvPr>
        </p:nvSpPr>
        <p:spPr bwMode="auto">
          <a:xfrm flipV="1">
            <a:off x="0" y="6856413"/>
            <a:ext cx="9906000" cy="0"/>
          </a:xfrm>
          <a:prstGeom prst="line">
            <a:avLst/>
          </a:prstGeom>
          <a:noFill/>
          <a:ln w="12700">
            <a:solidFill>
              <a:srgbClr val="1C8CBA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Line 16"/>
          <p:cNvSpPr>
            <a:spLocks noChangeShapeType="1"/>
          </p:cNvSpPr>
          <p:nvPr userDrawn="1">
            <p:custDataLst>
              <p:tags r:id="rId7"/>
            </p:custDataLst>
          </p:nvPr>
        </p:nvSpPr>
        <p:spPr bwMode="auto">
          <a:xfrm flipV="1">
            <a:off x="0" y="6831013"/>
            <a:ext cx="9906000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Line 17"/>
          <p:cNvSpPr>
            <a:spLocks noChangeShapeType="1"/>
          </p:cNvSpPr>
          <p:nvPr userDrawn="1">
            <p:custDataLst>
              <p:tags r:id="rId8"/>
            </p:custDataLst>
          </p:nvPr>
        </p:nvSpPr>
        <p:spPr bwMode="auto">
          <a:xfrm flipV="1">
            <a:off x="0" y="6805613"/>
            <a:ext cx="9906000" cy="0"/>
          </a:xfrm>
          <a:prstGeom prst="line">
            <a:avLst/>
          </a:prstGeom>
          <a:noFill/>
          <a:ln w="12700">
            <a:solidFill>
              <a:srgbClr val="F77A14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Line 15"/>
          <p:cNvSpPr>
            <a:spLocks noChangeShapeType="1"/>
          </p:cNvSpPr>
          <p:nvPr userDrawn="1">
            <p:custDataLst>
              <p:tags r:id="rId9"/>
            </p:custDataLst>
          </p:nvPr>
        </p:nvSpPr>
        <p:spPr bwMode="auto">
          <a:xfrm flipV="1">
            <a:off x="0" y="6540500"/>
            <a:ext cx="9906000" cy="0"/>
          </a:xfrm>
          <a:prstGeom prst="line">
            <a:avLst/>
          </a:prstGeom>
          <a:noFill/>
          <a:ln w="3175">
            <a:solidFill>
              <a:srgbClr val="0F8CE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10" name="Group 6"/>
          <p:cNvGrpSpPr>
            <a:grpSpLocks/>
          </p:cNvGrpSpPr>
          <p:nvPr userDrawn="1"/>
        </p:nvGrpSpPr>
        <p:grpSpPr bwMode="auto">
          <a:xfrm flipV="1">
            <a:off x="0" y="738188"/>
            <a:ext cx="9906000" cy="74612"/>
            <a:chOff x="0" y="4272"/>
            <a:chExt cx="5760" cy="47"/>
          </a:xfrm>
        </p:grpSpPr>
        <p:sp>
          <p:nvSpPr>
            <p:cNvPr id="11" name="Line 15"/>
            <p:cNvSpPr>
              <a:spLocks noChangeShapeType="1"/>
            </p:cNvSpPr>
            <p:nvPr userDrawn="1">
              <p:custDataLst>
                <p:tags r:id="rId11"/>
              </p:custDataLst>
            </p:nvPr>
          </p:nvSpPr>
          <p:spPr bwMode="auto">
            <a:xfrm flipV="1">
              <a:off x="0" y="4319"/>
              <a:ext cx="5760" cy="0"/>
            </a:xfrm>
            <a:prstGeom prst="line">
              <a:avLst/>
            </a:prstGeom>
            <a:noFill/>
            <a:ln w="19050">
              <a:solidFill>
                <a:srgbClr val="1C8CB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Line 16"/>
            <p:cNvSpPr>
              <a:spLocks noChangeShapeType="1"/>
            </p:cNvSpPr>
            <p:nvPr userDrawn="1">
              <p:custDataLst>
                <p:tags r:id="rId12"/>
              </p:custDataLst>
            </p:nvPr>
          </p:nvSpPr>
          <p:spPr bwMode="auto">
            <a:xfrm flipV="1">
              <a:off x="0" y="4295"/>
              <a:ext cx="5760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Line 17"/>
            <p:cNvSpPr>
              <a:spLocks noChangeShapeType="1"/>
            </p:cNvSpPr>
            <p:nvPr userDrawn="1">
              <p:custDataLst>
                <p:tags r:id="rId13"/>
              </p:custDataLst>
            </p:nvPr>
          </p:nvSpPr>
          <p:spPr bwMode="auto">
            <a:xfrm flipV="1">
              <a:off x="0" y="4272"/>
              <a:ext cx="5760" cy="0"/>
            </a:xfrm>
            <a:prstGeom prst="line">
              <a:avLst/>
            </a:prstGeom>
            <a:noFill/>
            <a:ln w="19050">
              <a:solidFill>
                <a:srgbClr val="F77A14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4" name="Номер слайда 5"/>
          <p:cNvSpPr>
            <a:spLocks noGrp="1"/>
          </p:cNvSpPr>
          <p:nvPr userDrawn="1">
            <p:ph type="sldNum" sz="quarter" idx="10"/>
            <p:custDataLst>
              <p:tags r:id="rId10"/>
            </p:custDataLst>
          </p:nvPr>
        </p:nvSpPr>
        <p:spPr>
          <a:xfrm>
            <a:off x="9472612" y="6542088"/>
            <a:ext cx="428229" cy="239712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numCol="1" anchorCtr="1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5A42217-38DA-4B83-8173-643BC2EBAA79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1679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51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8F301-E096-42C4-B78C-7C74CF17EB1E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B4198-B59E-4859-8269-3697EB912012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1440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E2AB4-3502-4BB1-A5A6-CB73CFF3A9CD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DB6F2-6A26-4CF3-9712-4E262685E8FE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5942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8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67460-CE00-4731-B1B9-FD536A801355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1966-44D4-4433-BB04-ED2C7F5D8F52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9519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77BE9-2AD3-4355-9F83-A84EAEC2C650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74DCC-F617-4D9A-8961-D537766E5889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0524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6BA7-5635-4611-A5C3-4BE3C0D32526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348A9-DDCA-4704-82A1-A381E2D74191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5581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D234B-CDD1-4C63-A4AB-B002C5DCE70A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CAC82-F722-4670-852F-53EF2A2A3529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6108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69776-95DD-4016-BA41-B7BE01E7A955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2309E-81F2-4312-A145-35A7E434840E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56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ЧГУ_00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844"/>
          <a:stretch>
            <a:fillRect/>
          </a:stretch>
        </p:blipFill>
        <p:spPr bwMode="auto">
          <a:xfrm>
            <a:off x="-14280" y="0"/>
            <a:ext cx="9920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011206"/>
            <a:ext cx="8915400" cy="560406"/>
          </a:xfrm>
        </p:spPr>
        <p:txBody>
          <a:bodyPr>
            <a:normAutofit/>
          </a:bodyPr>
          <a:lstStyle>
            <a:lvl1pPr algn="r"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2000240"/>
            <a:ext cx="8915400" cy="4125924"/>
          </a:xfrm>
        </p:spPr>
        <p:txBody>
          <a:bodyPr>
            <a:normAutofit/>
          </a:bodyPr>
          <a:lstStyle>
            <a:lvl1pPr>
              <a:buNone/>
              <a:defRPr sz="2400"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F5AB1-FCAD-4D39-B2C5-2BB6FD0CAAC9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C2906-42B5-43C2-9689-D984D19225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688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80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52721-280D-44FA-87A9-DEA6D717F57C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E0EA4-9D08-4C80-9A79-BCCECB134F1D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5063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1E863-2AD3-4B9F-8079-898C140B7101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E72A6-4DB4-47EC-BDB1-EC2D479F8420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9473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FDBB7-531E-49D0-B9BF-F6F6C51D094D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189D3-B73A-401C-850C-53EA9BBDA560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9818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67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67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D9CF8-0C58-44BF-A9D7-3494874B4B76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CF85F-4BB2-4D4F-8CE2-82971F76A2FC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8947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6"/>
            <a:ext cx="89154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7522B-C328-4454-8B67-D9536336F348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815E3-3963-4830-8E6F-8992E8F22284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3808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7515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5300" y="3938617"/>
            <a:ext cx="437515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5550" y="3938617"/>
            <a:ext cx="437515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4184B-3164-4CE9-A88A-18A183455942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D0334-712B-40A1-987E-ADE168AE63F3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8257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35550" y="3938617"/>
            <a:ext cx="437515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41D55-3267-4390-82CC-959880D20EDD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8D06-781E-4ED4-BF54-1B75C4AB029A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0392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E4BA7-CB1A-4221-AFEB-E50A0558CDDB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4310C-30BA-4EC2-91F7-C78A0D76BED3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2458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42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9BE1F-045E-4E24-A957-185D3AB0DF83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B4198-B59E-4859-8269-3697EB912012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0757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EB98B-D96C-490A-A98A-399772E0B3CF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DB6F2-6A26-4CF3-9712-4E262685E8FE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51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0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7D3D0-4011-4739-9740-40A0B2491720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1C6D0-ECB3-4083-A4A4-14EF6147A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4584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1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C73AE-DEAB-4AF1-B333-220782F52F5E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1966-44D4-4433-BB04-ED2C7F5D8F52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209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CBC65-9C47-480C-BEFD-DFCB39519CCD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74DCC-F617-4D9A-8961-D537766E5889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7758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1060D-A635-4D84-9169-5FA80BF7743B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348A9-DDCA-4704-82A1-A381E2D74191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49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35343-DE4E-4B81-9B06-5B9E0D512658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CAC82-F722-4670-852F-53EF2A2A3529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1103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917CC-5969-4D2E-909C-F7833B4F65DC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2309E-81F2-4312-A145-35A7E434840E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7153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6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CE0B1-1448-42D8-A8EF-7D1603E38F74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E0EA4-9D08-4C80-9A79-BCCECB134F1D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5150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5E342-C274-4446-9EDE-4C27932F052F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E72A6-4DB4-47EC-BDB1-EC2D479F8420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0798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FCCEE-1FCB-49FA-BCA8-9882DDBAF711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189D3-B73A-401C-850C-53EA9BBDA560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3005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55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55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234D8-611F-4E34-84DC-5149DC48ED0C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CF85F-4BB2-4D4F-8CE2-82971F76A2FC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078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6"/>
            <a:ext cx="89154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9FBB1-B3EB-4C7B-88DE-DEEB2FEFDA25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815E3-3963-4830-8E6F-8992E8F22284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27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18F4F-BBC3-4286-9B77-3DE855886370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2384-64F7-4D30-BBD8-6197EDF1B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1759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7515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5300" y="3938605"/>
            <a:ext cx="437515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5550" y="3938605"/>
            <a:ext cx="437515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1954A-9FFC-401A-9A03-94295A36B0B4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D0334-712B-40A1-987E-ADE168AE63F3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031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35550" y="3938605"/>
            <a:ext cx="437515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2635F-DDFF-4EE2-8E38-D9B887D83450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8D06-781E-4ED4-BF54-1B75C4AB029A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9225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0549A-D094-4787-8053-E499A6D7E6D5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4310C-30BA-4EC2-91F7-C78A0D76BED3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621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40999-4C44-4912-97AC-7A6FE00A24DE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54D08-2356-42B5-924F-3EC160679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967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810DC-E2AC-496C-B608-317D9185E484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CC5D9-D951-48BE-8D32-C060617325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996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CB07E-8F5B-4045-8212-BBD607BA7080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A1FD5-68D0-4A30-8A3B-5379ADAA7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518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80" y="273080"/>
            <a:ext cx="553772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9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0A57B-A49C-484C-84FA-EF3B9B9E1EAC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1D852-BF20-4EFE-9B3C-1CDFDD1F21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613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D15FB-E050-453B-B499-24234E5B8DCA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95118-CAB5-4DD9-8BF3-11B6DE3CF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551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5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5AFC33-8A9E-4865-B9E5-F48EF26F371E}" type="datetime1">
              <a:rPr lang="ru-RU" smtClean="0"/>
              <a:pPr>
                <a:defRPr/>
              </a:pPr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58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5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765491-610D-4C2D-BA3E-D71B7B4E9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411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1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6" descr="ЧГУ_0001.jpg"/>
          <p:cNvPicPr>
            <a:picLocks noChangeAspect="1"/>
          </p:cNvPicPr>
          <p:nvPr/>
        </p:nvPicPr>
        <p:blipFill>
          <a:blip r:embed="rId17" cstate="print"/>
          <a:srcRect b="5844"/>
          <a:stretch>
            <a:fillRect/>
          </a:stretch>
        </p:blipFill>
        <p:spPr bwMode="auto">
          <a:xfrm>
            <a:off x="-13758" y="0"/>
            <a:ext cx="99197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6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3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EBF961-9DD5-4629-8506-4BB2E8D66605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3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3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40917E-0359-41E7-B3D8-F823CA5C16BC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382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  <p:sldLayoutId id="2147484092" r:id="rId13"/>
    <p:sldLayoutId id="2147484093" r:id="rId14"/>
    <p:sldLayoutId id="2147484094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1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6" descr="ЧГУ_0001.jpg"/>
          <p:cNvPicPr>
            <a:picLocks noChangeAspect="1"/>
          </p:cNvPicPr>
          <p:nvPr/>
        </p:nvPicPr>
        <p:blipFill>
          <a:blip r:embed="rId17" cstate="print"/>
          <a:srcRect b="5844"/>
          <a:stretch>
            <a:fillRect/>
          </a:stretch>
        </p:blipFill>
        <p:spPr bwMode="auto">
          <a:xfrm>
            <a:off x="-13758" y="0"/>
            <a:ext cx="99197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6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6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2B20C6-B74C-499C-A6A8-5D89F7E369C8}" type="datetime1">
              <a:rPr lang="ru-RU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12.12.2017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6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6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40917E-0359-41E7-B3D8-F823CA5C16BC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465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jpeg"/><Relationship Id="rId18" Type="http://schemas.openxmlformats.org/officeDocument/2006/relationships/image" Target="../media/image29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5.jpeg"/><Relationship Id="rId17" Type="http://schemas.microsoft.com/office/2007/relationships/hdphoto" Target="../media/hdphoto3.wdp"/><Relationship Id="rId2" Type="http://schemas.openxmlformats.org/officeDocument/2006/relationships/image" Target="../media/image10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5" Type="http://schemas.openxmlformats.org/officeDocument/2006/relationships/image" Target="../media/image19.png"/><Relationship Id="rId15" Type="http://schemas.microsoft.com/office/2007/relationships/hdphoto" Target="../media/hdphoto2.wdp"/><Relationship Id="rId10" Type="http://schemas.openxmlformats.org/officeDocument/2006/relationships/image" Target="../media/image23.emf"/><Relationship Id="rId4" Type="http://schemas.openxmlformats.org/officeDocument/2006/relationships/image" Target="../media/image18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A1FD5-68D0-4A30-8A3B-5379ADAA7F6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3" name="Рисунок 2" descr="Gerb1.gif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952472" y="500042"/>
            <a:ext cx="11811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АДДВО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644" y="642918"/>
            <a:ext cx="153352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Kuvahaun tulos haulle вологодский дом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738554" y="714356"/>
            <a:ext cx="2543175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523976" y="3357562"/>
            <a:ext cx="7215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cs typeface="FrankRuehl" pitchFamily="34" charset="-79"/>
              </a:rPr>
              <a:t>Программа развития Промышленного кластера деревянного домостроения и деревообработки Вологодской области</a:t>
            </a:r>
            <a:endParaRPr lang="ru-RU" sz="2800" dirty="0">
              <a:cs typeface="FrankRuehl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9794" y="5786454"/>
            <a:ext cx="6406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13 декабря 2017 года, г. Череповец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69"/>
          <p:cNvSpPr/>
          <p:nvPr/>
        </p:nvSpPr>
        <p:spPr>
          <a:xfrm>
            <a:off x="452406" y="4929198"/>
            <a:ext cx="2485452" cy="65603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78" name="Прямоугольник 77"/>
          <p:cNvSpPr/>
          <p:nvPr/>
        </p:nvSpPr>
        <p:spPr>
          <a:xfrm>
            <a:off x="452406" y="2071678"/>
            <a:ext cx="2500330" cy="69163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  Ноябрь 2016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452406" y="3071810"/>
            <a:ext cx="2500329" cy="62478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algn="ctr" defTabSz="311150">
              <a:lnSpc>
                <a:spcPct val="85000"/>
              </a:lnSpc>
              <a:spcAft>
                <a:spcPct val="35000"/>
              </a:spcAft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Январь 2017 года</a:t>
            </a:r>
            <a:endParaRPr lang="ru-RU" kern="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C61-D2D0-4020-95D7-9B1183093B1A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2452670" y="142852"/>
            <a:ext cx="47548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Этапы разработки программы</a:t>
            </a:r>
            <a:endParaRPr lang="ru-RU" sz="2800" dirty="0">
              <a:solidFill>
                <a:srgbClr val="FF00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OST type B" panose="02010404020404060303" pitchFamily="2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32175" y="1052736"/>
            <a:ext cx="9439936" cy="7143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2233" y="116632"/>
            <a:ext cx="1199878" cy="831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452406" y="1214422"/>
            <a:ext cx="2485452" cy="65603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26" name="Прямоугольник 25"/>
          <p:cNvSpPr/>
          <p:nvPr/>
        </p:nvSpPr>
        <p:spPr>
          <a:xfrm>
            <a:off x="452406" y="5857893"/>
            <a:ext cx="2524947" cy="7143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marL="0" marR="0" lvl="0" indent="0" algn="ctr" defTabSz="31115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Июль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2017 года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52406" y="4000504"/>
            <a:ext cx="2500330" cy="62478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algn="ctr" defTabSz="311150">
              <a:lnSpc>
                <a:spcPct val="85000"/>
              </a:lnSpc>
              <a:spcAft>
                <a:spcPct val="35000"/>
              </a:spcAft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Февраль 2017 года</a:t>
            </a:r>
            <a:endParaRPr lang="ru-RU" kern="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1034" y="135729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Апрель 2016 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738158" y="507207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Март 2017 года 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952868" y="1214422"/>
            <a:ext cx="5695957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Соглашение о создании промышленного кластера деревянного домостроения Вологодской области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Стрелка вправо с вырезом 33"/>
          <p:cNvSpPr/>
          <p:nvPr/>
        </p:nvSpPr>
        <p:spPr>
          <a:xfrm>
            <a:off x="2952736" y="1285860"/>
            <a:ext cx="978408" cy="4846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952868" y="2143116"/>
            <a:ext cx="5715040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Разработка программы развития кластера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Стрелка вправо с вырезом 35"/>
          <p:cNvSpPr/>
          <p:nvPr/>
        </p:nvSpPr>
        <p:spPr>
          <a:xfrm>
            <a:off x="2952736" y="2214554"/>
            <a:ext cx="978408" cy="4846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2868" y="3071810"/>
            <a:ext cx="5715040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Разработка функциональной карты кластера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трелка вправо с вырезом 37"/>
          <p:cNvSpPr/>
          <p:nvPr/>
        </p:nvSpPr>
        <p:spPr>
          <a:xfrm>
            <a:off x="2952736" y="3143248"/>
            <a:ext cx="978408" cy="4846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952868" y="3929066"/>
            <a:ext cx="5715040" cy="7143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Соглашение с Правительством Вологодской области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трелка вправо с вырезом 40"/>
          <p:cNvSpPr/>
          <p:nvPr/>
        </p:nvSpPr>
        <p:spPr>
          <a:xfrm>
            <a:off x="2952736" y="4071942"/>
            <a:ext cx="978408" cy="4846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с вырезом 41"/>
          <p:cNvSpPr/>
          <p:nvPr/>
        </p:nvSpPr>
        <p:spPr>
          <a:xfrm>
            <a:off x="2952736" y="5000636"/>
            <a:ext cx="978408" cy="4846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с вырезом 43"/>
          <p:cNvSpPr/>
          <p:nvPr/>
        </p:nvSpPr>
        <p:spPr>
          <a:xfrm>
            <a:off x="3024174" y="5929330"/>
            <a:ext cx="978408" cy="484632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952868" y="4857760"/>
            <a:ext cx="5715040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Сдача документов для проверки в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Минпромторг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РФ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024306" y="5857892"/>
            <a:ext cx="5643602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Сдача документов в </a:t>
            </a:r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Минпромторг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РФ для включения в реестр промышленных кластеров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59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C61-D2D0-4020-95D7-9B1183093B1A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023910" y="142852"/>
            <a:ext cx="6572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Схема территориального размещения участников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Промышленного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кластера деревянного домостроения и деревообработки и Вологодской области</a:t>
            </a:r>
            <a:endParaRPr lang="ru-RU" sz="2000" dirty="0">
              <a:solidFill>
                <a:srgbClr val="FF00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OST type B" panose="02010404020404060303" pitchFamily="2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32175" y="1052736"/>
            <a:ext cx="9439936" cy="7143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2233" y="116632"/>
            <a:ext cx="1199878" cy="831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034" y="1142984"/>
            <a:ext cx="8572560" cy="402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44" y="5055753"/>
            <a:ext cx="3667131" cy="180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67182" y="4714884"/>
            <a:ext cx="3109914" cy="172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16" y="4143380"/>
            <a:ext cx="2452670" cy="151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159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C61-D2D0-4020-95D7-9B1183093B1A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023910" y="142852"/>
            <a:ext cx="6572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Организационная схема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Промышленного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кластера деревянного домостроения и деревообработки Вологодской области</a:t>
            </a:r>
            <a:endParaRPr lang="ru-RU" sz="2000" dirty="0">
              <a:solidFill>
                <a:srgbClr val="FF00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OST type B" panose="02010404020404060303" pitchFamily="2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32175" y="1052736"/>
            <a:ext cx="9439936" cy="7143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2233" y="116632"/>
            <a:ext cx="1199878" cy="831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06" y="1285860"/>
            <a:ext cx="9215502" cy="537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159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C61-D2D0-4020-95D7-9B1183093B1A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023910" y="142852"/>
            <a:ext cx="6572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Организацинно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- функциональная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схема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Промышленного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кластера деревянного домостроения и деревообработки Вологодской области</a:t>
            </a:r>
            <a:endParaRPr lang="ru-RU" sz="2000" dirty="0">
              <a:solidFill>
                <a:srgbClr val="FF00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OST type B" panose="02010404020404060303" pitchFamily="2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32175" y="1052736"/>
            <a:ext cx="9439936" cy="7143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2233" y="116632"/>
            <a:ext cx="1199878" cy="831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96233"/>
            <a:ext cx="9906000" cy="566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159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C61-D2D0-4020-95D7-9B1183093B1A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023910" y="142852"/>
            <a:ext cx="6572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Показатели эффективности работы предприятий кластера</a:t>
            </a:r>
            <a:endParaRPr lang="ru-RU" sz="2400" dirty="0">
              <a:solidFill>
                <a:srgbClr val="FF00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OST type B" panose="02010404020404060303" pitchFamily="2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32175" y="1052736"/>
            <a:ext cx="9439936" cy="7143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2233" y="116632"/>
            <a:ext cx="1199878" cy="831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6633719"/>
              </p:ext>
            </p:extLst>
          </p:nvPr>
        </p:nvGraphicFramePr>
        <p:xfrm>
          <a:off x="380968" y="1142984"/>
          <a:ext cx="9215502" cy="6332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5502"/>
              </a:tblGrid>
              <a:tr h="11702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Общий объем промышленного производства всеми участниками промышленного кластера в 2016 году – 13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млрд. рублей,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в 2020 году- 15,2 млрд. рублей     </a:t>
                      </a:r>
                      <a:endParaRPr lang="ru-RU" sz="1800" dirty="0">
                        <a:latin typeface="GOST type B" panose="020104040204040603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571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Конечный объем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промышленного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производства всеми участниками промышленного кластера в 2016 году – 6,2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млрд.рублей,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в 2020 году- 7,2 млрд. рублей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GOST type B" panose="02010404020404060303" pitchFamily="2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Уровень кооперации участников кластера в 2016 году- 40%, в 2020 году – 60%         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                                              </a:t>
                      </a:r>
                      <a:endParaRPr lang="ru-RU" sz="1800" dirty="0">
                        <a:latin typeface="GOST type B" panose="020104040204040603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24834">
                <a:tc>
                  <a:txBody>
                    <a:bodyPr/>
                    <a:lstStyle/>
                    <a:p>
                      <a:pPr rtl="0" eaLnBrk="1" latinLnBrk="0" hangingPunct="1">
                        <a:buFont typeface="Wingdings" pitchFamily="2" charset="2"/>
                        <a:buChar char="ü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Общее количество рабочих мест на предприятиях участников кластера составляет 4334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единицы</a:t>
                      </a:r>
                    </a:p>
                    <a:p>
                      <a:pPr rtl="0" eaLnBrk="1" latinLnBrk="0" hangingPunct="1">
                        <a:buFont typeface="Wingdings" pitchFamily="2" charset="2"/>
                        <a:buChar char="ü"/>
                      </a:pPr>
                      <a:endParaRPr lang="ru-RU" sz="1800" dirty="0">
                        <a:effectLst/>
                        <a:latin typeface="GOST type B" panose="020104040204040603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26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Общее количество высокопроизводительных рабочих мест составляет –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2197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единиц</a:t>
                      </a:r>
                      <a:endParaRPr lang="ru-RU" sz="1800" dirty="0" smtClean="0">
                        <a:effectLst/>
                        <a:latin typeface="GOST type B" panose="02010404020404060303" pitchFamily="2" charset="0"/>
                      </a:endParaRPr>
                    </a:p>
                    <a:p>
                      <a:endParaRPr lang="ru-RU" sz="1800" dirty="0">
                        <a:latin typeface="GOST type B" panose="020104040204040603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571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Средняя производительность труда на предприятиях кластера составляет 1,746 млн.рублей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GOST type B" panose="02010404020404060303" pitchFamily="2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Крупные компании участники кластера – 3 единицы,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малые и средние компании – 17 единицы.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GOST type B" panose="02010404020404060303" pitchFamily="2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lang="ru-RU" sz="1800" dirty="0">
                        <a:latin typeface="GOST type B" panose="020104040204040603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159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C2906-42B5-43C2-9689-D984D19225C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81166" y="285728"/>
            <a:ext cx="5472112" cy="7048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Конечная продукция Промышленного кластера</a:t>
            </a:r>
            <a:endParaRPr lang="ru-RU" sz="2400" dirty="0">
              <a:solidFill>
                <a:srgbClr val="FF00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OST type B" panose="02010404020404060303" pitchFamily="2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32175" y="1052736"/>
            <a:ext cx="9439936" cy="7143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2233" y="116632"/>
            <a:ext cx="1199878" cy="831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Рисунок 15" descr="Картинки по запросу пиломатериалы картинки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332" y="1124174"/>
            <a:ext cx="1506375" cy="108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Картинки по запросу Домокомплекты картинки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24" b="11941"/>
          <a:stretch/>
        </p:blipFill>
        <p:spPr bwMode="auto">
          <a:xfrm>
            <a:off x="3581202" y="4536941"/>
            <a:ext cx="2023515" cy="1256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83" y="5687593"/>
            <a:ext cx="1516526" cy="1161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5742052"/>
            <a:ext cx="1604671" cy="105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6633719"/>
              </p:ext>
            </p:extLst>
          </p:nvPr>
        </p:nvGraphicFramePr>
        <p:xfrm>
          <a:off x="95539" y="1177410"/>
          <a:ext cx="4432793" cy="5581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2793"/>
              </a:tblGrid>
              <a:tr h="10533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Пиломатериалы, погонажные изделия</a:t>
                      </a:r>
                      <a:endParaRPr lang="ru-RU" sz="2000" dirty="0" smtClean="0">
                        <a:effectLst/>
                        <a:latin typeface="GOST type B" panose="02010404020404060303" pitchFamily="2" charset="0"/>
                      </a:endParaRPr>
                    </a:p>
                    <a:p>
                      <a:endParaRPr lang="ru-RU" sz="2000" dirty="0">
                        <a:latin typeface="GOST type B" panose="020104040204040603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677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Клеёные и профилированные конструкции. Оцилиндрованное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бревно</a:t>
                      </a:r>
                      <a:endParaRPr lang="ru-RU" sz="2000" dirty="0" smtClean="0">
                        <a:effectLst/>
                        <a:latin typeface="GOST type B" panose="02010404020404060303" pitchFamily="2" charset="0"/>
                      </a:endParaRPr>
                    </a:p>
                    <a:p>
                      <a:endParaRPr lang="ru-RU" sz="2000" dirty="0">
                        <a:latin typeface="GOST type B" panose="020104040204040603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3366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Фанера. Древесно-стружечные  </a:t>
                      </a:r>
                    </a:p>
                    <a:p>
                      <a:pPr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и ламинированные плиты</a:t>
                      </a:r>
                      <a:endParaRPr lang="ru-RU" sz="2000" dirty="0">
                        <a:effectLst/>
                        <a:latin typeface="GOST type B" panose="020104040204040603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33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Домокомплекты</a:t>
                      </a:r>
                      <a:endParaRPr lang="ru-RU" sz="2000" dirty="0" smtClean="0">
                        <a:effectLst/>
                        <a:latin typeface="GOST type B" panose="02010404020404060303" pitchFamily="2" charset="0"/>
                      </a:endParaRPr>
                    </a:p>
                    <a:p>
                      <a:endParaRPr lang="ru-RU" sz="2000" dirty="0">
                        <a:latin typeface="GOST type B" panose="020104040204040603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533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GOST type B" panose="02010404020404060303" pitchFamily="2" charset="0"/>
                          <a:ea typeface="+mn-ea"/>
                          <a:cs typeface="+mn-cs"/>
                        </a:rPr>
                        <a:t>Биотопливо (пеллеты, брикеты и т.п.)</a:t>
                      </a:r>
                      <a:endParaRPr lang="ru-RU" sz="2000" dirty="0" smtClean="0">
                        <a:effectLst/>
                        <a:latin typeface="GOST type B" panose="02010404020404060303" pitchFamily="2" charset="0"/>
                      </a:endParaRPr>
                    </a:p>
                    <a:p>
                      <a:endParaRPr lang="ru-RU" sz="2000" dirty="0">
                        <a:latin typeface="GOST type B" panose="02010404020404060303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56" y="2204863"/>
            <a:ext cx="3212356" cy="108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070" y="4580079"/>
            <a:ext cx="1726262" cy="1152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1196752"/>
            <a:ext cx="4982446" cy="93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AutoShape 17" descr="Картинки по запросу Древесно-стружечные плиты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19" descr="Картинки по запросу Древесно-стружечные плиты картинк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312" name="Picture 24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718" y="3468823"/>
            <a:ext cx="1196246" cy="1179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Картинки по запросу фанера картинк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713" y="3525188"/>
            <a:ext cx="2893488" cy="1066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6" name="Picture 28" descr="Похожее изображение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307" y="3431190"/>
            <a:ext cx="1722943" cy="1179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8" name="Picture 30" descr="Похожее изображение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141"/>
          <a:stretch/>
        </p:blipFill>
        <p:spPr bwMode="auto">
          <a:xfrm>
            <a:off x="6770552" y="2306864"/>
            <a:ext cx="3128155" cy="906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2" name="Picture 34" descr="Похожее изображение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421" y="4580079"/>
            <a:ext cx="1984917" cy="1116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3" name="Picture 35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712"/>
          <a:stretch/>
        </p:blipFill>
        <p:spPr bwMode="auto">
          <a:xfrm>
            <a:off x="7781807" y="5732205"/>
            <a:ext cx="1524328" cy="1123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609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деревянное домостроение карти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7" y="1906059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Группа 68"/>
          <p:cNvGrpSpPr/>
          <p:nvPr/>
        </p:nvGrpSpPr>
        <p:grpSpPr>
          <a:xfrm>
            <a:off x="463461" y="1250020"/>
            <a:ext cx="2596385" cy="656039"/>
            <a:chOff x="1421" y="696294"/>
            <a:chExt cx="1980713" cy="276640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1421" y="696294"/>
              <a:ext cx="1896085" cy="276640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71" name="Прямоугольник 70"/>
            <p:cNvSpPr/>
            <p:nvPr/>
          </p:nvSpPr>
          <p:spPr>
            <a:xfrm>
              <a:off x="1421" y="696294"/>
              <a:ext cx="1980713" cy="276640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marR="0" lvl="0" indent="0" algn="ctr" defTabSz="31115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ST type B" panose="02010404020404060303" pitchFamily="2" charset="0"/>
                </a:rPr>
                <a:t>Индивидуальное малоэтажное жилищное строительство</a:t>
              </a:r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3715234" y="1264983"/>
            <a:ext cx="2605917" cy="6410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algn="ctr" defTabSz="311150">
              <a:lnSpc>
                <a:spcPct val="85000"/>
              </a:lnSpc>
              <a:spcAft>
                <a:spcPct val="35000"/>
              </a:spcAft>
            </a:pPr>
            <a:r>
              <a:rPr lang="ru-RU" sz="1400" kern="0" dirty="0" smtClean="0">
                <a:latin typeface="GOST type B" panose="02010404020404060303" pitchFamily="2" charset="0"/>
              </a:rPr>
              <a:t>Социальное и многоэтажное </a:t>
            </a:r>
            <a:r>
              <a:rPr lang="ru-RU" sz="1400" kern="0" dirty="0">
                <a:latin typeface="GOST type B" panose="02010404020404060303" pitchFamily="2" charset="0"/>
              </a:rPr>
              <a:t>жилищное строительство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6755480" y="1281275"/>
            <a:ext cx="2662015" cy="62478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algn="ctr" defTabSz="311150">
              <a:lnSpc>
                <a:spcPct val="85000"/>
              </a:lnSpc>
              <a:spcAft>
                <a:spcPct val="35000"/>
              </a:spcAft>
            </a:pPr>
            <a:r>
              <a:rPr lang="ru-RU" sz="1400" dirty="0">
                <a:latin typeface="GOST type B" panose="02010404020404060303" pitchFamily="2" charset="0"/>
              </a:rPr>
              <a:t>Биотопливо (пеллеты, брикеты и </a:t>
            </a:r>
            <a:r>
              <a:rPr lang="ru-RU" sz="1400" dirty="0" smtClean="0">
                <a:latin typeface="GOST type B" panose="02010404020404060303" pitchFamily="2" charset="0"/>
              </a:rPr>
              <a:t>пр.)</a:t>
            </a:r>
            <a:endParaRPr lang="ru-RU" sz="1400" kern="0" dirty="0">
              <a:solidFill>
                <a:schemeClr val="dk1"/>
              </a:solidFill>
              <a:latin typeface="GOST type B" panose="02010404020404060303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BC61-D2D0-4020-95D7-9B1183093B1A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2166918" y="142852"/>
            <a:ext cx="5683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Области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GOST type B" panose="02010404020404060303" pitchFamily="2" charset="0"/>
              </a:rPr>
              <a:t>применения конечной продукции</a:t>
            </a:r>
            <a:endParaRPr lang="ru-RU" sz="2800" dirty="0">
              <a:solidFill>
                <a:srgbClr val="FF00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GOST type B" panose="02010404020404060303" pitchFamily="2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32175" y="1052736"/>
            <a:ext cx="9439936" cy="7143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0000">
                <a:srgbClr val="85C2FF"/>
              </a:gs>
              <a:gs pos="35001">
                <a:srgbClr val="C4D6EB"/>
              </a:gs>
              <a:gs pos="50000">
                <a:srgbClr val="FFEBFA"/>
              </a:gs>
              <a:gs pos="64999">
                <a:srgbClr val="C4D6EB"/>
              </a:gs>
              <a:gs pos="80000">
                <a:srgbClr val="85C2FF"/>
              </a:gs>
              <a:gs pos="100000">
                <a:srgbClr val="5E9E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3316" name="Picture 4" descr="Картинки по запросу деревянное домостроение картин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3" y="4122906"/>
            <a:ext cx="2863286" cy="20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Картинки по запросу Многоэтажное деревянное домостроение картин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4" y="4105174"/>
            <a:ext cx="3081080" cy="20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Картинки по запросу биотопливо дерево картин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1960059"/>
            <a:ext cx="3240360" cy="20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Картинки по запросу биотопливо дерево картинк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50" b="3500"/>
          <a:stretch/>
        </p:blipFill>
        <p:spPr bwMode="auto">
          <a:xfrm>
            <a:off x="6524636" y="4143380"/>
            <a:ext cx="3240360" cy="20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72233" y="116632"/>
            <a:ext cx="1199878" cy="831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882354" y="14716204"/>
            <a:ext cx="94611825" cy="668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81364" y="2000240"/>
            <a:ext cx="321470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159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2000672" y="2638630"/>
            <a:ext cx="58324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ST type B" pitchFamily="2" charset="0"/>
              </a:rPr>
              <a:t>Спасибо за внимание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ST type B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C2906-42B5-43C2-9689-D984D19225C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8vpXDuRwkqxTGWOyzwgM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55lNqjdi0ugsXhdn_o1C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AklywZWUSYgQ_7Idu7j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mKqsLe3ESsqSWoe.erD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MArCOYTEy.o.k4UPB37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8lXop_IESRHmEXBww.l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mTJhU9Kv0SoNIbdXzop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BSxgEC8hUen63QA2IPem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1.I1aUikC3b8kIrx9ZM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WYv6eggUWekDRzdV_Lz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.svf0cIVEqTigtOYgP_LQ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Тема Office">
  <a:themeElements>
    <a:clrScheme name="2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Тема Office">
  <a:themeElements>
    <a:clrScheme name="2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9251</TotalTime>
  <Words>293</Words>
  <Application>Microsoft Office PowerPoint</Application>
  <PresentationFormat>Лист A4 (210x297 мм)</PresentationFormat>
  <Paragraphs>60</Paragraphs>
  <Slides>9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Тема Office</vt:lpstr>
      <vt:lpstr>10_Тема Office</vt:lpstr>
      <vt:lpstr>5_Тема Office</vt:lpstr>
      <vt:lpstr>think-cell Slide</vt:lpstr>
      <vt:lpstr>Слайд 1</vt:lpstr>
      <vt:lpstr>Слайд 2</vt:lpstr>
      <vt:lpstr>Слайд 3</vt:lpstr>
      <vt:lpstr>Слайд 4</vt:lpstr>
      <vt:lpstr>Слайд 5</vt:lpstr>
      <vt:lpstr>Слайд 6</vt:lpstr>
      <vt:lpstr>Конечная продукция Промышленного кластера</vt:lpstr>
      <vt:lpstr>Слайд 8</vt:lpstr>
      <vt:lpstr>Слайд 9</vt:lpstr>
    </vt:vector>
  </TitlesOfParts>
  <Company>ГОУ ВПО ЧГУ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изменений структуры административно-правового управления</dc:title>
  <dc:creator>Илона</dc:creator>
  <cp:lastModifiedBy>Наташа</cp:lastModifiedBy>
  <cp:revision>592</cp:revision>
  <cp:lastPrinted>2016-11-17T13:38:45Z</cp:lastPrinted>
  <dcterms:created xsi:type="dcterms:W3CDTF">2010-07-28T13:49:31Z</dcterms:created>
  <dcterms:modified xsi:type="dcterms:W3CDTF">2017-12-12T10:03:14Z</dcterms:modified>
</cp:coreProperties>
</file>