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816" r:id="rId3"/>
    <p:sldMasterId id="2147483840" r:id="rId4"/>
    <p:sldMasterId id="2147483900" r:id="rId5"/>
    <p:sldMasterId id="2147483912" r:id="rId6"/>
    <p:sldMasterId id="2147483924" r:id="rId7"/>
    <p:sldMasterId id="2147483936" r:id="rId8"/>
    <p:sldMasterId id="2147483948" r:id="rId9"/>
    <p:sldMasterId id="2147483960" r:id="rId10"/>
    <p:sldMasterId id="2147483972" r:id="rId11"/>
  </p:sldMasterIdLst>
  <p:notesMasterIdLst>
    <p:notesMasterId r:id="rId29"/>
  </p:notesMasterIdLst>
  <p:sldIdLst>
    <p:sldId id="263" r:id="rId12"/>
    <p:sldId id="406" r:id="rId13"/>
    <p:sldId id="407" r:id="rId14"/>
    <p:sldId id="376" r:id="rId15"/>
    <p:sldId id="380" r:id="rId16"/>
    <p:sldId id="404" r:id="rId17"/>
    <p:sldId id="405" r:id="rId18"/>
    <p:sldId id="402" r:id="rId19"/>
    <p:sldId id="403" r:id="rId20"/>
    <p:sldId id="378" r:id="rId21"/>
    <p:sldId id="383" r:id="rId22"/>
    <p:sldId id="408" r:id="rId23"/>
    <p:sldId id="395" r:id="rId24"/>
    <p:sldId id="409" r:id="rId25"/>
    <p:sldId id="396" r:id="rId26"/>
    <p:sldId id="361" r:id="rId27"/>
    <p:sldId id="4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0033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86077" autoAdjust="0"/>
  </p:normalViewPr>
  <p:slideViewPr>
    <p:cSldViewPr snapToGrid="0">
      <p:cViewPr varScale="1">
        <p:scale>
          <a:sx n="70" d="100"/>
          <a:sy n="70" d="100"/>
        </p:scale>
        <p:origin x="640" y="60"/>
      </p:cViewPr>
      <p:guideLst>
        <p:guide orient="horz" pos="2160"/>
        <p:guide pos="3840"/>
      </p:guideLst>
    </p:cSldViewPr>
  </p:slideViewPr>
  <p:notesTextViewPr>
    <p:cViewPr>
      <p:scale>
        <a:sx n="3" d="2"/>
        <a:sy n="3" d="2"/>
      </p:scale>
      <p:origin x="0" y="0"/>
    </p:cViewPr>
  </p:notesTextViewPr>
  <p:sorterViewPr>
    <p:cViewPr>
      <p:scale>
        <a:sx n="100" d="100"/>
        <a:sy n="100" d="100"/>
      </p:scale>
      <p:origin x="0" y="10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1050;&#1085;&#1080;&#1075;&#1072;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08718463962418E-2"/>
          <c:y val="2.5530875911901847E-2"/>
          <c:w val="0.90294509422746805"/>
          <c:h val="0.80259680259131994"/>
        </c:manualLayout>
      </c:layout>
      <c:bar3DChart>
        <c:barDir val="col"/>
        <c:grouping val="standard"/>
        <c:varyColors val="0"/>
        <c:ser>
          <c:idx val="0"/>
          <c:order val="0"/>
          <c:tx>
            <c:strRef>
              <c:f>'Таблица Исходные данные'!$A$48</c:f>
              <c:strCache>
                <c:ptCount val="1"/>
                <c:pt idx="0">
                  <c:v>импорт</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'Таблица Исходные данные'!$B$47:$G$47</c:f>
              <c:strCache>
                <c:ptCount val="6"/>
                <c:pt idx="0">
                  <c:v>2012 год</c:v>
                </c:pt>
                <c:pt idx="1">
                  <c:v>2013 год</c:v>
                </c:pt>
                <c:pt idx="2">
                  <c:v>2014 год</c:v>
                </c:pt>
                <c:pt idx="3">
                  <c:v>2015 год</c:v>
                </c:pt>
                <c:pt idx="4">
                  <c:v>2016 год</c:v>
                </c:pt>
                <c:pt idx="5">
                  <c:v>1 полугодие 2017</c:v>
                </c:pt>
              </c:strCache>
            </c:strRef>
          </c:cat>
          <c:val>
            <c:numRef>
              <c:f>'Таблица Исходные данные'!$B$48:$G$48</c:f>
              <c:numCache>
                <c:formatCode>#\ ##0;\-#\ ##0;0;@</c:formatCode>
                <c:ptCount val="6"/>
                <c:pt idx="0">
                  <c:v>321.20432758268998</c:v>
                </c:pt>
                <c:pt idx="1">
                  <c:v>322.96572702205998</c:v>
                </c:pt>
                <c:pt idx="2">
                  <c:v>287.06272368100002</c:v>
                </c:pt>
                <c:pt idx="3">
                  <c:v>182.902325402</c:v>
                </c:pt>
                <c:pt idx="4">
                  <c:v>182.34687041699999</c:v>
                </c:pt>
                <c:pt idx="5">
                  <c:v>101</c:v>
                </c:pt>
              </c:numCache>
            </c:numRef>
          </c:val>
        </c:ser>
        <c:ser>
          <c:idx val="1"/>
          <c:order val="1"/>
          <c:tx>
            <c:strRef>
              <c:f>'Таблица Исходные данные'!$A$49</c:f>
              <c:strCache>
                <c:ptCount val="1"/>
                <c:pt idx="0">
                  <c:v>экспорт</c:v>
                </c:pt>
              </c:strCache>
            </c:strRef>
          </c:tx>
          <c:spPr>
            <a:solidFill>
              <a:schemeClr val="accent4">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bg1"/>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'Таблица Исходные данные'!$B$47:$G$47</c:f>
              <c:strCache>
                <c:ptCount val="6"/>
                <c:pt idx="0">
                  <c:v>2012 год</c:v>
                </c:pt>
                <c:pt idx="1">
                  <c:v>2013 год</c:v>
                </c:pt>
                <c:pt idx="2">
                  <c:v>2014 год</c:v>
                </c:pt>
                <c:pt idx="3">
                  <c:v>2015 год</c:v>
                </c:pt>
                <c:pt idx="4">
                  <c:v>2016 год</c:v>
                </c:pt>
                <c:pt idx="5">
                  <c:v>1 полугодие 2017</c:v>
                </c:pt>
              </c:strCache>
            </c:strRef>
          </c:cat>
          <c:val>
            <c:numRef>
              <c:f>'Таблица Исходные данные'!$B$49:$G$49</c:f>
              <c:numCache>
                <c:formatCode>#\ ##0;\-#\ ##0;0;@</c:formatCode>
                <c:ptCount val="6"/>
                <c:pt idx="0">
                  <c:v>525.81623531722994</c:v>
                </c:pt>
                <c:pt idx="1">
                  <c:v>529.95067411543005</c:v>
                </c:pt>
                <c:pt idx="2">
                  <c:v>497.35870129799997</c:v>
                </c:pt>
                <c:pt idx="3">
                  <c:v>343.51183135900004</c:v>
                </c:pt>
                <c:pt idx="4">
                  <c:v>285.77247504100001</c:v>
                </c:pt>
                <c:pt idx="5">
                  <c:v>168</c:v>
                </c:pt>
              </c:numCache>
            </c:numRef>
          </c:val>
        </c:ser>
        <c:dLbls>
          <c:showLegendKey val="0"/>
          <c:showVal val="1"/>
          <c:showCatName val="0"/>
          <c:showSerName val="0"/>
          <c:showPercent val="0"/>
          <c:showBubbleSize val="0"/>
        </c:dLbls>
        <c:gapWidth val="84"/>
        <c:gapDepth val="53"/>
        <c:shape val="box"/>
        <c:axId val="313703640"/>
        <c:axId val="313704816"/>
        <c:axId val="327130904"/>
      </c:bar3DChart>
      <c:catAx>
        <c:axId val="313703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2060"/>
                </a:solidFill>
                <a:latin typeface="+mj-lt"/>
                <a:ea typeface="+mn-ea"/>
                <a:cs typeface="+mn-cs"/>
              </a:defRPr>
            </a:pPr>
            <a:endParaRPr lang="ru-RU"/>
          </a:p>
        </c:txPr>
        <c:crossAx val="313704816"/>
        <c:crosses val="autoZero"/>
        <c:auto val="1"/>
        <c:lblAlgn val="ctr"/>
        <c:lblOffset val="100"/>
        <c:noMultiLvlLbl val="0"/>
      </c:catAx>
      <c:valAx>
        <c:axId val="313704816"/>
        <c:scaling>
          <c:orientation val="minMax"/>
        </c:scaling>
        <c:delete val="1"/>
        <c:axPos val="l"/>
        <c:numFmt formatCode="#\ ##0;\-#\ ##0;0;@" sourceLinked="1"/>
        <c:majorTickMark val="out"/>
        <c:minorTickMark val="none"/>
        <c:tickLblPos val="nextTo"/>
        <c:crossAx val="313703640"/>
        <c:crosses val="autoZero"/>
        <c:crossBetween val="between"/>
      </c:valAx>
      <c:serAx>
        <c:axId val="327130904"/>
        <c:scaling>
          <c:orientation val="minMax"/>
        </c:scaling>
        <c:delete val="1"/>
        <c:axPos val="b"/>
        <c:majorTickMark val="none"/>
        <c:minorTickMark val="none"/>
        <c:tickLblPos val="nextTo"/>
        <c:crossAx val="31370481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rgbClr val="002060"/>
              </a:solidFill>
              <a:latin typeface="+mj-lt"/>
              <a:ea typeface="+mn-ea"/>
              <a:cs typeface="+mn-cs"/>
            </a:defRPr>
          </a:pPr>
          <a:endParaRPr lang="ru-RU"/>
        </a:p>
      </c:txPr>
    </c:legend>
    <c:plotVisOnly val="1"/>
    <c:dispBlanksAs val="gap"/>
    <c:showDLblsOverMax val="0"/>
  </c:chart>
  <c:spPr>
    <a:noFill/>
    <a:ln w="6350" cap="flat" cmpd="sng" algn="ctr">
      <a:solidFill>
        <a:schemeClr val="dk1">
          <a:tint val="75000"/>
        </a:schemeClr>
      </a:solidFill>
      <a:round/>
    </a:ln>
    <a:effectLst/>
  </c:spPr>
  <c:txPr>
    <a:bodyPr/>
    <a:lstStyle/>
    <a:p>
      <a:pPr>
        <a:defRPr sz="1600" b="1">
          <a:solidFill>
            <a:srgbClr val="002060"/>
          </a:solidFill>
          <a:latin typeface="+mj-lt"/>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202517055795"/>
          <c:y val="3.7788714277724962E-2"/>
          <c:w val="0.85086812890843755"/>
          <c:h val="0.79949794347479042"/>
        </c:manualLayout>
      </c:layout>
      <c:lineChart>
        <c:grouping val="standard"/>
        <c:varyColors val="0"/>
        <c:ser>
          <c:idx val="0"/>
          <c:order val="0"/>
          <c:tx>
            <c:strRef>
              <c:f>Лист1!$B$1</c:f>
              <c:strCache>
                <c:ptCount val="1"/>
                <c:pt idx="0">
                  <c:v>2016</c:v>
                </c:pt>
              </c:strCache>
            </c:strRef>
          </c:tx>
          <c:spPr>
            <a:ln w="28575" cap="rnd">
              <a:solidFill>
                <a:schemeClr val="accent4"/>
              </a:solidFill>
              <a:round/>
            </a:ln>
            <a:effectLst/>
          </c:spPr>
          <c:marker>
            <c:symbol val="none"/>
          </c:marker>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Лист1!$B$2:$B$13</c:f>
              <c:numCache>
                <c:formatCode>General</c:formatCode>
                <c:ptCount val="12"/>
                <c:pt idx="0">
                  <c:v>350000</c:v>
                </c:pt>
                <c:pt idx="1">
                  <c:v>500000</c:v>
                </c:pt>
                <c:pt idx="2">
                  <c:v>900000</c:v>
                </c:pt>
                <c:pt idx="3">
                  <c:v>700000</c:v>
                </c:pt>
                <c:pt idx="4">
                  <c:v>650000</c:v>
                </c:pt>
                <c:pt idx="5">
                  <c:v>950000</c:v>
                </c:pt>
                <c:pt idx="6">
                  <c:v>1100000</c:v>
                </c:pt>
                <c:pt idx="7">
                  <c:v>1350000</c:v>
                </c:pt>
              </c:numCache>
            </c:numRef>
          </c:val>
          <c:smooth val="0"/>
        </c:ser>
        <c:ser>
          <c:idx val="1"/>
          <c:order val="1"/>
          <c:tx>
            <c:strRef>
              <c:f>Лист1!$C$1</c:f>
              <c:strCache>
                <c:ptCount val="1"/>
                <c:pt idx="0">
                  <c:v>2015</c:v>
                </c:pt>
              </c:strCache>
            </c:strRef>
          </c:tx>
          <c:spPr>
            <a:ln w="28575" cap="rnd">
              <a:solidFill>
                <a:schemeClr val="accent1"/>
              </a:solidFill>
              <a:round/>
            </a:ln>
            <a:effectLst/>
          </c:spPr>
          <c:marker>
            <c:symbol val="none"/>
          </c:marker>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Лист1!$C$2:$C$13</c:f>
              <c:numCache>
                <c:formatCode>General</c:formatCode>
                <c:ptCount val="12"/>
                <c:pt idx="0">
                  <c:v>157500</c:v>
                </c:pt>
                <c:pt idx="1">
                  <c:v>225000</c:v>
                </c:pt>
                <c:pt idx="2">
                  <c:v>405000</c:v>
                </c:pt>
                <c:pt idx="3">
                  <c:v>315000</c:v>
                </c:pt>
                <c:pt idx="4">
                  <c:v>292500</c:v>
                </c:pt>
                <c:pt idx="5">
                  <c:v>427500</c:v>
                </c:pt>
                <c:pt idx="6">
                  <c:v>495000</c:v>
                </c:pt>
                <c:pt idx="7">
                  <c:v>607500</c:v>
                </c:pt>
                <c:pt idx="8">
                  <c:v>675000</c:v>
                </c:pt>
                <c:pt idx="9">
                  <c:v>652500</c:v>
                </c:pt>
                <c:pt idx="10">
                  <c:v>585000</c:v>
                </c:pt>
                <c:pt idx="11">
                  <c:v>720000</c:v>
                </c:pt>
              </c:numCache>
            </c:numRef>
          </c:val>
          <c:smooth val="0"/>
        </c:ser>
        <c:ser>
          <c:idx val="2"/>
          <c:order val="2"/>
          <c:tx>
            <c:strRef>
              <c:f>Лист1!$D$1</c:f>
              <c:strCache>
                <c:ptCount val="1"/>
                <c:pt idx="0">
                  <c:v>20162</c:v>
                </c:pt>
              </c:strCache>
            </c:strRef>
          </c:tx>
          <c:spPr>
            <a:ln w="28575" cap="rnd">
              <a:solidFill>
                <a:schemeClr val="accent4"/>
              </a:solidFill>
              <a:prstDash val="dash"/>
              <a:round/>
            </a:ln>
            <a:effectLst/>
          </c:spPr>
          <c:marker>
            <c:symbol val="none"/>
          </c:marker>
          <c:cat>
            <c:strRef>
              <c:f>Лист1!$A$2:$A$13</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Лист1!$D$2:$D$13</c:f>
              <c:numCache>
                <c:formatCode>General</c:formatCode>
                <c:ptCount val="12"/>
                <c:pt idx="7">
                  <c:v>1350000</c:v>
                </c:pt>
                <c:pt idx="8">
                  <c:v>1500000</c:v>
                </c:pt>
                <c:pt idx="9">
                  <c:v>1450000</c:v>
                </c:pt>
                <c:pt idx="10">
                  <c:v>1300000</c:v>
                </c:pt>
                <c:pt idx="11">
                  <c:v>1600000</c:v>
                </c:pt>
              </c:numCache>
            </c:numRef>
          </c:val>
          <c:smooth val="0"/>
        </c:ser>
        <c:dLbls>
          <c:showLegendKey val="0"/>
          <c:showVal val="0"/>
          <c:showCatName val="0"/>
          <c:showSerName val="0"/>
          <c:showPercent val="0"/>
          <c:showBubbleSize val="0"/>
        </c:dLbls>
        <c:smooth val="0"/>
        <c:axId val="313700112"/>
        <c:axId val="313700504"/>
      </c:lineChart>
      <c:catAx>
        <c:axId val="313700112"/>
        <c:scaling>
          <c:orientation val="minMax"/>
        </c:scaling>
        <c:delete val="0"/>
        <c:axPos val="b"/>
        <c:title>
          <c:tx>
            <c:rich>
              <a:bodyPr rot="0" spcFirstLastPara="1" vertOverflow="ellipsis" vert="horz" wrap="square" anchor="ctr" anchorCtr="1"/>
              <a:lstStyle/>
              <a:p>
                <a:pPr>
                  <a:defRPr sz="1200" b="1" i="0" u="none" strike="noStrike" kern="1200" baseline="0">
                    <a:solidFill>
                      <a:srgbClr val="003399"/>
                    </a:solidFill>
                    <a:latin typeface="Arial" panose="020B0604020202020204" pitchFamily="34" charset="0"/>
                    <a:ea typeface="+mn-ea"/>
                    <a:cs typeface="Arial" panose="020B0604020202020204" pitchFamily="34" charset="0"/>
                  </a:defRPr>
                </a:pPr>
                <a:r>
                  <a:rPr lang="ru-RU" dirty="0"/>
                  <a:t>Месяцы роста</a:t>
                </a:r>
              </a:p>
            </c:rich>
          </c:tx>
          <c:layout>
            <c:manualLayout>
              <c:xMode val="edge"/>
              <c:yMode val="edge"/>
              <c:x val="0.49570691661890404"/>
              <c:y val="0.95250607562943523"/>
            </c:manualLayout>
          </c:layout>
          <c:overlay val="0"/>
          <c:spPr>
            <a:noFill/>
            <a:ln>
              <a:noFill/>
            </a:ln>
            <a:effectLst/>
          </c:spPr>
        </c:title>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000" b="1" i="0" u="none" strike="noStrike" kern="1200" baseline="0">
                <a:solidFill>
                  <a:srgbClr val="003399"/>
                </a:solidFill>
                <a:latin typeface="Arial" panose="020B0604020202020204" pitchFamily="34" charset="0"/>
                <a:ea typeface="+mn-ea"/>
                <a:cs typeface="Arial" panose="020B0604020202020204" pitchFamily="34" charset="0"/>
              </a:defRPr>
            </a:pPr>
            <a:endParaRPr lang="ru-RU"/>
          </a:p>
        </c:txPr>
        <c:crossAx val="313700504"/>
        <c:crosses val="autoZero"/>
        <c:auto val="1"/>
        <c:lblAlgn val="ctr"/>
        <c:lblOffset val="100"/>
        <c:noMultiLvlLbl val="0"/>
      </c:catAx>
      <c:valAx>
        <c:axId val="313700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3399"/>
                    </a:solidFill>
                    <a:latin typeface="Arial" panose="020B0604020202020204" pitchFamily="34" charset="0"/>
                    <a:ea typeface="+mn-ea"/>
                    <a:cs typeface="Arial" panose="020B0604020202020204" pitchFamily="34" charset="0"/>
                  </a:defRPr>
                </a:pPr>
                <a:r>
                  <a:rPr lang="ru-RU" dirty="0"/>
                  <a:t>Объем импортной торговли в </a:t>
                </a:r>
                <a:r>
                  <a:rPr lang="en-US" dirty="0"/>
                  <a:t>$</a:t>
                </a:r>
                <a:endParaRPr lang="ru-RU" dirty="0"/>
              </a:p>
            </c:rich>
          </c:tx>
          <c:layout>
            <c:manualLayout>
              <c:xMode val="edge"/>
              <c:yMode val="edge"/>
              <c:x val="5.8796677385871948E-3"/>
              <c:y val="0.221183046563624"/>
            </c:manualLayout>
          </c:layout>
          <c:overlay val="0"/>
          <c:spPr>
            <a:noFill/>
            <a:ln>
              <a:noFill/>
            </a:ln>
            <a:effectLst/>
          </c:spPr>
        </c:title>
        <c:numFmt formatCode="General" sourceLinked="1"/>
        <c:majorTickMark val="out"/>
        <c:minorTickMark val="none"/>
        <c:tickLblPos val="nextTo"/>
        <c:spPr>
          <a:solidFill>
            <a:schemeClr val="bg1"/>
          </a:solidFill>
          <a:ln>
            <a:solidFill>
              <a:schemeClr val="accent1"/>
            </a:solidFill>
          </a:ln>
          <a:effectLst/>
        </c:spPr>
        <c:txPr>
          <a:bodyPr rot="-60000000" spcFirstLastPara="1" vertOverflow="ellipsis" vert="horz" wrap="square" anchor="ctr" anchorCtr="1"/>
          <a:lstStyle/>
          <a:p>
            <a:pPr>
              <a:defRPr sz="1200" b="1" i="0" u="none" strike="noStrike" kern="1200" baseline="0">
                <a:solidFill>
                  <a:srgbClr val="003399"/>
                </a:solidFill>
                <a:latin typeface="Arial" panose="020B0604020202020204" pitchFamily="34" charset="0"/>
                <a:ea typeface="+mn-ea"/>
                <a:cs typeface="Arial" panose="020B0604020202020204" pitchFamily="34" charset="0"/>
              </a:defRPr>
            </a:pPr>
            <a:endParaRPr lang="ru-RU"/>
          </a:p>
        </c:txPr>
        <c:crossAx val="313700112"/>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rgbClr val="003399"/>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rgbClr val="002060"/>
                </a:solidFill>
                <a:latin typeface="+mj-lt"/>
                <a:ea typeface="+mn-ea"/>
                <a:cs typeface="+mn-cs"/>
              </a:defRPr>
            </a:pPr>
            <a:r>
              <a:rPr lang="ru-RU"/>
              <a:t>Основные покупатели</a:t>
            </a:r>
          </a:p>
        </c:rich>
      </c:tx>
      <c:overlay val="0"/>
      <c:spPr>
        <a:noFill/>
        <a:ln>
          <a:noFill/>
        </a:ln>
        <a:effectLst/>
      </c:sp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j-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Потребители!$J$9:$J$15</c:f>
              <c:strCache>
                <c:ptCount val="7"/>
                <c:pt idx="0">
                  <c:v>Прочие</c:v>
                </c:pt>
                <c:pt idx="1">
                  <c:v>ООО ПРЕМИУМ (Абхазия)</c:v>
                </c:pt>
                <c:pt idx="2">
                  <c:v>ТОРГОВАЯ КОМПАНИЯ  ЦЗИНЬ БЭЙ ЮАНЬ (Китай)</c:v>
                </c:pt>
                <c:pt idx="3">
                  <c:v>ООО САНДОРА (Украина)</c:v>
                </c:pt>
                <c:pt idx="4">
                  <c:v>SOLTECHNOLOGY LP (Великобритания)</c:v>
                </c:pt>
                <c:pt idx="5">
                  <c:v>PEPSICO AZERBAIJAN LLC (Азербайджан)</c:v>
                </c:pt>
                <c:pt idx="6">
                  <c:v>ТОРГОВО-ЭКОНОМИЧЕСКАЯ КОМПАНИЯ  ИР ХАЙ (Китай)</c:v>
                </c:pt>
              </c:strCache>
            </c:strRef>
          </c:cat>
          <c:val>
            <c:numRef>
              <c:f>Потребители!$K$9:$K$15</c:f>
              <c:numCache>
                <c:formatCode>0.0%</c:formatCode>
                <c:ptCount val="7"/>
                <c:pt idx="0">
                  <c:v>0.23300000000000001</c:v>
                </c:pt>
                <c:pt idx="1">
                  <c:v>2.6077191392397298E-2</c:v>
                </c:pt>
                <c:pt idx="2">
                  <c:v>2.799722514120162E-2</c:v>
                </c:pt>
                <c:pt idx="3">
                  <c:v>5.962545395085149E-2</c:v>
                </c:pt>
                <c:pt idx="4">
                  <c:v>7.5749183350404384E-2</c:v>
                </c:pt>
                <c:pt idx="5">
                  <c:v>8.9008717712613011E-2</c:v>
                </c:pt>
                <c:pt idx="6">
                  <c:v>0.48864262504298966</c:v>
                </c:pt>
              </c:numCache>
            </c:numRef>
          </c:val>
        </c:ser>
        <c:dLbls>
          <c:showLegendKey val="0"/>
          <c:showVal val="0"/>
          <c:showCatName val="0"/>
          <c:showSerName val="0"/>
          <c:showPercent val="0"/>
          <c:showBubbleSize val="0"/>
        </c:dLbls>
        <c:gapWidth val="115"/>
        <c:overlap val="-20"/>
        <c:axId val="327246008"/>
        <c:axId val="327241304"/>
      </c:barChart>
      <c:catAx>
        <c:axId val="3272460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j-lt"/>
                <a:ea typeface="+mn-ea"/>
                <a:cs typeface="+mn-cs"/>
              </a:defRPr>
            </a:pPr>
            <a:endParaRPr lang="ru-RU"/>
          </a:p>
        </c:txPr>
        <c:crossAx val="327241304"/>
        <c:crosses val="autoZero"/>
        <c:auto val="1"/>
        <c:lblAlgn val="ctr"/>
        <c:lblOffset val="100"/>
        <c:noMultiLvlLbl val="0"/>
      </c:catAx>
      <c:valAx>
        <c:axId val="3272413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j-lt"/>
                <a:ea typeface="+mn-ea"/>
                <a:cs typeface="+mn-cs"/>
              </a:defRPr>
            </a:pPr>
            <a:endParaRPr lang="ru-RU"/>
          </a:p>
        </c:txPr>
        <c:crossAx val="327246008"/>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rgbClr val="002060"/>
          </a:solidFill>
          <a:latin typeface="+mj-lt"/>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ru-RU"/>
              <a:t>Изменение конкурентных позиций ведущих производителей</a:t>
            </a:r>
          </a:p>
        </c:rich>
      </c:tx>
      <c:layout>
        <c:manualLayout>
          <c:xMode val="edge"/>
          <c:yMode val="edge"/>
          <c:x val="0.16124469589816123"/>
          <c:y val="1.2345679012345678E-2"/>
        </c:manualLayout>
      </c:layout>
      <c:overlay val="0"/>
      <c:spPr>
        <a:noFill/>
        <a:ln w="25400">
          <a:noFill/>
        </a:ln>
      </c:spPr>
    </c:title>
    <c:autoTitleDeleted val="0"/>
    <c:plotArea>
      <c:layout>
        <c:manualLayout>
          <c:layoutTarget val="inner"/>
          <c:xMode val="edge"/>
          <c:yMode val="edge"/>
          <c:x val="7.3456051330160463E-2"/>
          <c:y val="0.16074554426108703"/>
          <c:w val="0.53939163728925776"/>
          <c:h val="0.73624482063516528"/>
        </c:manualLayout>
      </c:layout>
      <c:bubbleChart>
        <c:varyColors val="0"/>
        <c:ser>
          <c:idx val="0"/>
          <c:order val="0"/>
          <c:tx>
            <c:strRef>
              <c:f>Производители!$C$8</c:f>
              <c:strCache>
                <c:ptCount val="1"/>
                <c:pt idx="0">
                  <c:v>ООО ОЗЕРО БАЙКАЛ-ЛУН ЧУАН</c:v>
                </c:pt>
              </c:strCache>
            </c:strRef>
          </c:tx>
          <c:invertIfNegative val="0"/>
          <c:xVal>
            <c:numRef>
              <c:f>Производители!$E$8</c:f>
              <c:numCache>
                <c:formatCode>0.00%</c:formatCode>
                <c:ptCount val="1"/>
                <c:pt idx="0">
                  <c:v>0.49466089311886169</c:v>
                </c:pt>
              </c:numCache>
            </c:numRef>
          </c:xVal>
          <c:yVal>
            <c:numRef>
              <c:f>Производители!$H$8</c:f>
              <c:numCache>
                <c:formatCode>0.00%</c:formatCode>
                <c:ptCount val="1"/>
                <c:pt idx="0">
                  <c:v>0.49159702382528464</c:v>
                </c:pt>
              </c:numCache>
            </c:numRef>
          </c:yVal>
          <c:bubbleSize>
            <c:numRef>
              <c:f>Производители!$E$8</c:f>
              <c:numCache>
                <c:formatCode>0.00%</c:formatCode>
                <c:ptCount val="1"/>
                <c:pt idx="0">
                  <c:v>0.49466089311886169</c:v>
                </c:pt>
              </c:numCache>
            </c:numRef>
          </c:bubbleSize>
          <c:bubble3D val="1"/>
        </c:ser>
        <c:ser>
          <c:idx val="1"/>
          <c:order val="1"/>
          <c:tx>
            <c:strRef>
              <c:f>Производители!$C$9</c:f>
              <c:strCache>
                <c:ptCount val="1"/>
                <c:pt idx="0">
                  <c:v>ООО ДАНА И КО</c:v>
                </c:pt>
              </c:strCache>
            </c:strRef>
          </c:tx>
          <c:invertIfNegative val="0"/>
          <c:xVal>
            <c:numRef>
              <c:f>Производители!$E$9</c:f>
              <c:numCache>
                <c:formatCode>0.00%</c:formatCode>
                <c:ptCount val="1"/>
                <c:pt idx="0">
                  <c:v>8.9008717712613095E-2</c:v>
                </c:pt>
              </c:numCache>
            </c:numRef>
          </c:xVal>
          <c:yVal>
            <c:numRef>
              <c:f>Производители!$H$9</c:f>
              <c:numCache>
                <c:formatCode>0.00%</c:formatCode>
                <c:ptCount val="1"/>
                <c:pt idx="0">
                  <c:v>-4.4091433465814761E-2</c:v>
                </c:pt>
              </c:numCache>
            </c:numRef>
          </c:yVal>
          <c:bubbleSize>
            <c:numRef>
              <c:f>Производители!$E$9</c:f>
              <c:numCache>
                <c:formatCode>0.00%</c:formatCode>
                <c:ptCount val="1"/>
                <c:pt idx="0">
                  <c:v>8.9008717712613095E-2</c:v>
                </c:pt>
              </c:numCache>
            </c:numRef>
          </c:bubbleSize>
          <c:bubble3D val="1"/>
        </c:ser>
        <c:ser>
          <c:idx val="2"/>
          <c:order val="2"/>
          <c:tx>
            <c:strRef>
              <c:f>Производители!$C$10</c:f>
              <c:strCache>
                <c:ptCount val="1"/>
                <c:pt idx="0">
                  <c:v>ООО АЙСБЕРГ-АКВА</c:v>
                </c:pt>
              </c:strCache>
            </c:strRef>
          </c:tx>
          <c:invertIfNegative val="0"/>
          <c:xVal>
            <c:numRef>
              <c:f>Производители!$E$10</c:f>
              <c:numCache>
                <c:formatCode>0.00%</c:formatCode>
                <c:ptCount val="1"/>
                <c:pt idx="0">
                  <c:v>7.6831556812327464E-2</c:v>
                </c:pt>
              </c:numCache>
            </c:numRef>
          </c:xVal>
          <c:yVal>
            <c:numRef>
              <c:f>Производители!$H$10</c:f>
              <c:numCache>
                <c:formatCode>0.00%</c:formatCode>
                <c:ptCount val="1"/>
                <c:pt idx="0">
                  <c:v>5.8042475314483283E-3</c:v>
                </c:pt>
              </c:numCache>
            </c:numRef>
          </c:yVal>
          <c:bubbleSize>
            <c:numRef>
              <c:f>Производители!$E$10</c:f>
              <c:numCache>
                <c:formatCode>0.00%</c:formatCode>
                <c:ptCount val="1"/>
                <c:pt idx="0">
                  <c:v>7.6831556812327464E-2</c:v>
                </c:pt>
              </c:numCache>
            </c:numRef>
          </c:bubbleSize>
          <c:bubble3D val="1"/>
        </c:ser>
        <c:ser>
          <c:idx val="3"/>
          <c:order val="3"/>
          <c:tx>
            <c:strRef>
              <c:f>Производители!$C$11</c:f>
              <c:strCache>
                <c:ptCount val="1"/>
                <c:pt idx="0">
                  <c:v>ООО ПЕПСИКО ХОЛДИНГС</c:v>
                </c:pt>
              </c:strCache>
            </c:strRef>
          </c:tx>
          <c:invertIfNegative val="0"/>
          <c:xVal>
            <c:numRef>
              <c:f>Производители!$E$11</c:f>
              <c:numCache>
                <c:formatCode>0.00%</c:formatCode>
                <c:ptCount val="1"/>
                <c:pt idx="0">
                  <c:v>6.9085047616995937E-2</c:v>
                </c:pt>
              </c:numCache>
            </c:numRef>
          </c:xVal>
          <c:yVal>
            <c:numRef>
              <c:f>Производители!$H$11</c:f>
              <c:numCache>
                <c:formatCode>0.00%</c:formatCode>
                <c:ptCount val="1"/>
                <c:pt idx="0">
                  <c:v>-0.20263638054940389</c:v>
                </c:pt>
              </c:numCache>
            </c:numRef>
          </c:yVal>
          <c:bubbleSize>
            <c:numRef>
              <c:f>Производители!$E$11</c:f>
              <c:numCache>
                <c:formatCode>0.00%</c:formatCode>
                <c:ptCount val="1"/>
                <c:pt idx="0">
                  <c:v>6.9085047616995937E-2</c:v>
                </c:pt>
              </c:numCache>
            </c:numRef>
          </c:bubbleSize>
          <c:bubble3D val="1"/>
        </c:ser>
        <c:ser>
          <c:idx val="4"/>
          <c:order val="4"/>
          <c:tx>
            <c:strRef>
              <c:f>Производители!$C$12</c:f>
              <c:strCache>
                <c:ptCount val="1"/>
                <c:pt idx="0">
                  <c:v>ООО КОКА-КОЛА ЭЙЧБИСИ ЕВРАЗИЯ</c:v>
                </c:pt>
              </c:strCache>
            </c:strRef>
          </c:tx>
          <c:invertIfNegative val="0"/>
          <c:xVal>
            <c:numRef>
              <c:f>Производители!$E$12</c:f>
              <c:numCache>
                <c:formatCode>0.00%</c:formatCode>
                <c:ptCount val="1"/>
                <c:pt idx="0">
                  <c:v>5.9705154080815538E-2</c:v>
                </c:pt>
              </c:numCache>
            </c:numRef>
          </c:xVal>
          <c:yVal>
            <c:numRef>
              <c:f>Производители!$H$12</c:f>
              <c:numCache>
                <c:formatCode>0.00%</c:formatCode>
                <c:ptCount val="1"/>
                <c:pt idx="0">
                  <c:v>-2.8869689556840876E-2</c:v>
                </c:pt>
              </c:numCache>
            </c:numRef>
          </c:yVal>
          <c:bubbleSize>
            <c:numRef>
              <c:f>Производители!$E$12</c:f>
              <c:numCache>
                <c:formatCode>0.00%</c:formatCode>
                <c:ptCount val="1"/>
                <c:pt idx="0">
                  <c:v>5.9705154080815538E-2</c:v>
                </c:pt>
              </c:numCache>
            </c:numRef>
          </c:bubbleSize>
          <c:bubble3D val="1"/>
        </c:ser>
        <c:dLbls>
          <c:showLegendKey val="0"/>
          <c:showVal val="0"/>
          <c:showCatName val="0"/>
          <c:showSerName val="0"/>
          <c:showPercent val="0"/>
          <c:showBubbleSize val="0"/>
        </c:dLbls>
        <c:bubbleScale val="100"/>
        <c:showNegBubbles val="0"/>
        <c:axId val="327245616"/>
        <c:axId val="327239736"/>
      </c:bubbleChart>
      <c:valAx>
        <c:axId val="327245616"/>
        <c:scaling>
          <c:orientation val="minMax"/>
        </c:scaling>
        <c:delete val="0"/>
        <c:axPos val="b"/>
        <c:majorGridlines/>
        <c:numFmt formatCode="0%" sourceLinked="0"/>
        <c:majorTickMark val="out"/>
        <c:minorTickMark val="none"/>
        <c:tickLblPos val="nextTo"/>
        <c:spPr>
          <a:ln w="25400">
            <a:solidFill>
              <a:sysClr val="windowText" lastClr="000000"/>
            </a:solidFill>
          </a:ln>
        </c:spPr>
        <c:txPr>
          <a:bodyPr rot="0" vert="horz"/>
          <a:lstStyle/>
          <a:p>
            <a:pPr>
              <a:defRPr/>
            </a:pPr>
            <a:endParaRPr lang="ru-RU"/>
          </a:p>
        </c:txPr>
        <c:crossAx val="327239736"/>
        <c:crosses val="autoZero"/>
        <c:crossBetween val="midCat"/>
      </c:valAx>
      <c:valAx>
        <c:axId val="327239736"/>
        <c:scaling>
          <c:orientation val="minMax"/>
        </c:scaling>
        <c:delete val="0"/>
        <c:axPos val="l"/>
        <c:majorGridlines/>
        <c:title>
          <c:tx>
            <c:rich>
              <a:bodyPr/>
              <a:lstStyle/>
              <a:p>
                <a:pPr>
                  <a:defRPr/>
                </a:pPr>
                <a:r>
                  <a:rPr lang="ru-RU"/>
                  <a:t>Прирост доли к предыдущему периоду, %</a:t>
                </a:r>
              </a:p>
            </c:rich>
          </c:tx>
          <c:overlay val="0"/>
          <c:spPr>
            <a:noFill/>
            <a:ln w="25400">
              <a:noFill/>
            </a:ln>
          </c:spPr>
        </c:title>
        <c:numFmt formatCode="0%" sourceLinked="0"/>
        <c:majorTickMark val="out"/>
        <c:minorTickMark val="none"/>
        <c:tickLblPos val="nextTo"/>
        <c:spPr>
          <a:ln w="25400">
            <a:solidFill>
              <a:sysClr val="windowText" lastClr="000000"/>
            </a:solidFill>
          </a:ln>
        </c:spPr>
        <c:txPr>
          <a:bodyPr rot="0" vert="horz"/>
          <a:lstStyle/>
          <a:p>
            <a:pPr>
              <a:defRPr/>
            </a:pPr>
            <a:endParaRPr lang="ru-RU"/>
          </a:p>
        </c:txPr>
        <c:crossAx val="327245616"/>
        <c:crosses val="autoZero"/>
        <c:crossBetween val="midCat"/>
      </c:valAx>
      <c:spPr>
        <a:solidFill>
          <a:srgbClr val="4F81BD">
            <a:lumMod val="20000"/>
            <a:lumOff val="80000"/>
          </a:srgbClr>
        </a:solidFill>
      </c:spPr>
    </c:plotArea>
    <c:legend>
      <c:legendPos val="r"/>
      <c:layout>
        <c:manualLayout>
          <c:xMode val="edge"/>
          <c:yMode val="edge"/>
          <c:x val="0.65142095692199087"/>
          <c:y val="0.15978520464709614"/>
          <c:w val="0.33679214675929381"/>
          <c:h val="0.77519415442917017"/>
        </c:manualLayout>
      </c:layout>
      <c:overlay val="0"/>
      <c:spPr>
        <a:solidFill>
          <a:srgbClr val="FFFFFF"/>
        </a:solidFill>
        <a:ln w="25400">
          <a:noFill/>
        </a:ln>
      </c:spPr>
    </c:legend>
    <c:plotVisOnly val="1"/>
    <c:dispBlanksAs val="gap"/>
    <c:showDLblsOverMax val="0"/>
  </c:chart>
  <c:spPr>
    <a:ln w="12700">
      <a:solidFill>
        <a:schemeClr val="tx1">
          <a:alpha val="36000"/>
        </a:schemeClr>
      </a:solidFill>
    </a:ln>
    <a:effectLst>
      <a:outerShdw blurRad="50800" dist="50800" dir="2700000" algn="ctr" rotWithShape="0">
        <a:sysClr val="windowText" lastClr="000000"/>
      </a:outerShdw>
    </a:effectLst>
    <a:scene3d>
      <a:camera prst="orthographicFront"/>
      <a:lightRig rig="threePt" dir="t"/>
    </a:scene3d>
    <a:sp3d prstMaterial="powder"/>
  </c:spPr>
  <c:txPr>
    <a:bodyPr/>
    <a:lstStyle/>
    <a:p>
      <a:pPr>
        <a:defRPr sz="1400" b="1" i="0" u="none" strike="noStrike" baseline="0">
          <a:solidFill>
            <a:srgbClr val="002060"/>
          </a:solidFill>
          <a:latin typeface="+mj-lt"/>
          <a:ea typeface="Arial"/>
          <a:cs typeface="Arial"/>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8836184307243091"/>
          <c:y val="3.6604947458668137E-2"/>
          <c:w val="0.45947111375952626"/>
          <c:h val="0.82124549054297979"/>
        </c:manualLayout>
      </c:layout>
      <c:bar3DChart>
        <c:barDir val="bar"/>
        <c:grouping val="clustered"/>
        <c:varyColors val="0"/>
        <c:dLbls>
          <c:showLegendKey val="0"/>
          <c:showVal val="1"/>
          <c:showCatName val="0"/>
          <c:showSerName val="0"/>
          <c:showPercent val="0"/>
          <c:showBubbleSize val="0"/>
        </c:dLbls>
        <c:gapWidth val="65"/>
        <c:shape val="box"/>
        <c:axId val="313701680"/>
        <c:axId val="313702464"/>
        <c:axId val="0"/>
      </c:bar3DChart>
      <c:catAx>
        <c:axId val="313701680"/>
        <c:scaling>
          <c:orientation val="minMax"/>
        </c:scaling>
        <c:delete val="1"/>
        <c:axPos val="l"/>
        <c:numFmt formatCode="General" sourceLinked="1"/>
        <c:majorTickMark val="none"/>
        <c:minorTickMark val="none"/>
        <c:tickLblPos val="nextTo"/>
        <c:crossAx val="313702464"/>
        <c:crosses val="autoZero"/>
        <c:auto val="1"/>
        <c:lblAlgn val="ctr"/>
        <c:lblOffset val="100"/>
        <c:noMultiLvlLbl val="0"/>
      </c:catAx>
      <c:valAx>
        <c:axId val="31370246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003399"/>
                    </a:solidFill>
                    <a:latin typeface="+mn-lt"/>
                    <a:ea typeface="+mn-ea"/>
                    <a:cs typeface="+mn-cs"/>
                  </a:defRPr>
                </a:pPr>
                <a:r>
                  <a:rPr lang="ru-RU" dirty="0">
                    <a:solidFill>
                      <a:srgbClr val="003399"/>
                    </a:solidFill>
                  </a:rPr>
                  <a:t>тыс.м2</a:t>
                </a:r>
              </a:p>
            </c:rich>
          </c:tx>
          <c:layout>
            <c:manualLayout>
              <c:xMode val="edge"/>
              <c:yMode val="edge"/>
              <c:x val="0.37926851665007744"/>
              <c:y val="0.91809164809780042"/>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003399"/>
                </a:solidFill>
                <a:latin typeface="+mn-lt"/>
                <a:ea typeface="+mn-ea"/>
                <a:cs typeface="+mn-cs"/>
              </a:defRPr>
            </a:pPr>
            <a:endParaRPr lang="ru-RU"/>
          </a:p>
        </c:txPr>
        <c:crossAx val="313701680"/>
        <c:crosses val="autoZero"/>
        <c:crossBetween val="between"/>
      </c:valAx>
      <c:spPr>
        <a:noFill/>
        <a:ln>
          <a:noFill/>
        </a:ln>
        <a:effectLst>
          <a:glow rad="63500">
            <a:srgbClr val="333399">
              <a:satMod val="175000"/>
              <a:alpha val="40000"/>
            </a:srgbClr>
          </a:glow>
        </a:effectLst>
      </c:spPr>
    </c:plotArea>
    <c:plotVisOnly val="1"/>
    <c:dispBlanksAs val="gap"/>
    <c:showDLblsOverMax val="0"/>
  </c:chart>
  <c:spPr>
    <a:noFill/>
    <a:ln w="9525" cap="flat" cmpd="sng" algn="ctr">
      <a:noFill/>
      <a:round/>
    </a:ln>
    <a:effectLst>
      <a:glow rad="139700">
        <a:srgbClr val="333399">
          <a:satMod val="175000"/>
          <a:alpha val="40000"/>
        </a:srgbClr>
      </a:glow>
      <a:outerShdw blurRad="63500" sx="102000" sy="102000" algn="ctr" rotWithShape="0">
        <a:prstClr val="black">
          <a:alpha val="40000"/>
        </a:prstClr>
      </a:outerShdw>
    </a:effectLst>
    <a:scene3d>
      <a:camera prst="orthographicFront"/>
      <a:lightRig rig="threePt" dir="t"/>
    </a:scene3d>
    <a:sp3d>
      <a:bevelT/>
    </a:sp3d>
  </c:spPr>
  <c:txPr>
    <a:bodyPr/>
    <a:lstStyle/>
    <a:p>
      <a:pPr>
        <a:defRPr sz="1600" b="1">
          <a:solidFill>
            <a:srgbClr val="002060"/>
          </a:solidFill>
        </a:defRPr>
      </a:pPr>
      <a:endParaRPr lang="ru-RU"/>
    </a:p>
  </c:txPr>
  <c:externalData r:id="rId2">
    <c:autoUpdate val="0"/>
  </c:externalData>
  <c:userShapes r:id="rId3"/>
</c:chartSpace>
</file>

<file path=ppt/drawing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eg"/><Relationship Id="rId4"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0.75987</cdr:x>
      <cdr:y>0.64883</cdr:y>
    </cdr:from>
    <cdr:to>
      <cdr:x>0.75987</cdr:x>
      <cdr:y>0.70329</cdr:y>
    </cdr:to>
    <cdr:cxnSp macro="">
      <cdr:nvCxnSpPr>
        <cdr:cNvPr id="2" name="Прямая со стрелкой 1"/>
        <cdr:cNvCxnSpPr/>
      </cdr:nvCxnSpPr>
      <cdr:spPr>
        <a:xfrm xmlns:a="http://schemas.openxmlformats.org/drawingml/2006/main" flipV="1">
          <a:off x="7800438" y="3550291"/>
          <a:ext cx="0" cy="297993"/>
        </a:xfrm>
        <a:prstGeom xmlns:a="http://schemas.openxmlformats.org/drawingml/2006/main" prst="straightConnector1">
          <a:avLst/>
        </a:prstGeom>
        <a:ln xmlns:a="http://schemas.openxmlformats.org/drawingml/2006/main" w="38100">
          <a:solidFill>
            <a:srgbClr val="00B05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0.08002</cdr:x>
      <cdr:y>0.74985</cdr:y>
    </cdr:from>
    <cdr:to>
      <cdr:x>0.26044</cdr:x>
      <cdr:y>0.90132</cdr:y>
    </cdr:to>
    <cdr:sp macro="" textlink="">
      <cdr:nvSpPr>
        <cdr:cNvPr id="2" name="Прямоугольник 1"/>
        <cdr:cNvSpPr/>
      </cdr:nvSpPr>
      <cdr:spPr>
        <a:xfrm xmlns:a="http://schemas.openxmlformats.org/drawingml/2006/main">
          <a:off x="391164" y="1295123"/>
          <a:ext cx="881973"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ru-RU" b="1" dirty="0" smtClean="0"/>
            <a:t>АЙДАРЕД</a:t>
          </a:r>
          <a:endParaRPr lang="ru-RU" b="1" dirty="0"/>
        </a:p>
      </cdr:txBody>
    </cdr:sp>
  </cdr:relSizeAnchor>
  <cdr:relSizeAnchor xmlns:cdr="http://schemas.openxmlformats.org/drawingml/2006/chartDrawing">
    <cdr:from>
      <cdr:x>0.33928</cdr:x>
      <cdr:y>0.2714</cdr:y>
    </cdr:from>
    <cdr:to>
      <cdr:x>0.61034</cdr:x>
      <cdr:y>0.77261</cdr:y>
    </cdr:to>
    <cdr:pic>
      <cdr:nvPicPr>
        <cdr:cNvPr id="3" name="Picture 11" descr="&amp;YAcy;&amp;bcy;&amp;lcy;&amp;ocy;&amp;kcy;&amp;icy; «&amp;Fcy;&amp;ucy;&amp;dcy;&amp;zhcy;&amp;icy;» /Fuji/"/>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243891" y="468757"/>
          <a:ext cx="993772" cy="865678"/>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0.03263</cdr:x>
      <cdr:y>0.15336</cdr:y>
    </cdr:from>
    <cdr:to>
      <cdr:x>0.3486</cdr:x>
      <cdr:y>0.7592</cdr:y>
    </cdr:to>
    <cdr:pic>
      <cdr:nvPicPr>
        <cdr:cNvPr id="4" name="Picture 1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19635" y="264878"/>
          <a:ext cx="1158423" cy="104639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dr:relSizeAnchor xmlns:cdr="http://schemas.openxmlformats.org/drawingml/2006/chartDrawing">
    <cdr:from>
      <cdr:x>0.37649</cdr:x>
      <cdr:y>0.74985</cdr:y>
    </cdr:from>
    <cdr:to>
      <cdr:x>0.52445</cdr:x>
      <cdr:y>0.90132</cdr:y>
    </cdr:to>
    <cdr:sp macro="" textlink="">
      <cdr:nvSpPr>
        <cdr:cNvPr id="5" name="Прямоугольник 4"/>
        <cdr:cNvSpPr/>
      </cdr:nvSpPr>
      <cdr:spPr>
        <a:xfrm xmlns:a="http://schemas.openxmlformats.org/drawingml/2006/main">
          <a:off x="1840405" y="1295123"/>
          <a:ext cx="723275"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ru-RU" b="1" dirty="0" smtClean="0"/>
            <a:t>ФУДЖИ</a:t>
          </a:r>
          <a:endParaRPr lang="ru-RU" b="1" dirty="0"/>
        </a:p>
      </cdr:txBody>
    </cdr:sp>
  </cdr:relSizeAnchor>
  <cdr:relSizeAnchor xmlns:cdr="http://schemas.openxmlformats.org/drawingml/2006/chartDrawing">
    <cdr:from>
      <cdr:x>0.59436</cdr:x>
      <cdr:y>0.46713</cdr:y>
    </cdr:from>
    <cdr:to>
      <cdr:x>0.75582</cdr:x>
      <cdr:y>0.73406</cdr:y>
    </cdr:to>
    <cdr:pic>
      <cdr:nvPicPr>
        <cdr:cNvPr id="6" name="Picture 1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179057" y="806820"/>
          <a:ext cx="591952" cy="4610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dr:relSizeAnchor xmlns:cdr="http://schemas.openxmlformats.org/drawingml/2006/chartDrawing">
    <cdr:from>
      <cdr:x>0.59436</cdr:x>
      <cdr:y>0.74985</cdr:y>
    </cdr:from>
    <cdr:to>
      <cdr:x>0.7538</cdr:x>
      <cdr:y>0.90132</cdr:y>
    </cdr:to>
    <cdr:sp macro="" textlink="">
      <cdr:nvSpPr>
        <cdr:cNvPr id="7" name="Прямоугольник 6"/>
        <cdr:cNvSpPr/>
      </cdr:nvSpPr>
      <cdr:spPr>
        <a:xfrm xmlns:a="http://schemas.openxmlformats.org/drawingml/2006/main">
          <a:off x="2905424" y="1295123"/>
          <a:ext cx="779381"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ru-RU" b="1" dirty="0" smtClean="0"/>
            <a:t>ГОЛАНД</a:t>
          </a:r>
          <a:endParaRPr lang="ru-RU" b="1" dirty="0"/>
        </a:p>
      </cdr:txBody>
    </cdr:sp>
  </cdr:relSizeAnchor>
  <cdr:relSizeAnchor xmlns:cdr="http://schemas.openxmlformats.org/drawingml/2006/chartDrawing">
    <cdr:from>
      <cdr:x>0.78046</cdr:x>
      <cdr:y>0.48478</cdr:y>
    </cdr:from>
    <cdr:to>
      <cdr:x>0.91311</cdr:x>
      <cdr:y>0.72822</cdr:y>
    </cdr:to>
    <cdr:pic>
      <cdr:nvPicPr>
        <cdr:cNvPr id="8" name="Picture 14"/>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2861340" y="837300"/>
          <a:ext cx="486327" cy="42046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dr:relSizeAnchor xmlns:cdr="http://schemas.openxmlformats.org/drawingml/2006/chartDrawing">
    <cdr:from>
      <cdr:x>0.79812</cdr:x>
      <cdr:y>0.74985</cdr:y>
    </cdr:from>
    <cdr:to>
      <cdr:x>0.9146</cdr:x>
      <cdr:y>0.90132</cdr:y>
    </cdr:to>
    <cdr:sp macro="" textlink="">
      <cdr:nvSpPr>
        <cdr:cNvPr id="9" name="Прямоугольник 8"/>
        <cdr:cNvSpPr/>
      </cdr:nvSpPr>
      <cdr:spPr>
        <a:xfrm xmlns:a="http://schemas.openxmlformats.org/drawingml/2006/main">
          <a:off x="3901469" y="1295123"/>
          <a:ext cx="569387" cy="2616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xmlns:a="http://schemas.openxmlformats.org/drawingml/2006/main">
          <a:r>
            <a:rPr lang="ru-RU" b="1" dirty="0" smtClean="0"/>
            <a:t>ГАЛА</a:t>
          </a:r>
          <a:endParaRPr lang="ru-RU"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7D296-8D64-4EA0-AE8D-D01E4860CE68}" type="datetimeFigureOut">
              <a:rPr lang="en-US" smtClean="0"/>
              <a:t>12/9/2017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A4972-947E-47BE-8E84-BEAF93EA7262}" type="slidenum">
              <a:rPr lang="en-US" smtClean="0"/>
              <a:t>‹#›</a:t>
            </a:fld>
            <a:endParaRPr lang="en-US" dirty="0"/>
          </a:p>
        </p:txBody>
      </p:sp>
    </p:spTree>
    <p:extLst>
      <p:ext uri="{BB962C8B-B14F-4D97-AF65-F5344CB8AC3E}">
        <p14:creationId xmlns:p14="http://schemas.microsoft.com/office/powerpoint/2010/main" val="388534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Тема моего доклада: «</a:t>
            </a:r>
            <a:r>
              <a:rPr lang="ru-RU" sz="1200" b="1" dirty="0" smtClean="0">
                <a:solidFill>
                  <a:schemeClr val="bg1"/>
                </a:solidFill>
              </a:rPr>
              <a:t>Перспективные рынки экспорта в Китай для российского бизнеса</a:t>
            </a:r>
            <a:r>
              <a:rPr lang="ru-RU" sz="1200" b="0" dirty="0" smtClean="0">
                <a:solidFill>
                  <a:schemeClr val="tx1"/>
                </a:solidFill>
              </a:rPr>
              <a:t>»</a:t>
            </a:r>
          </a:p>
          <a:p>
            <a:r>
              <a:rPr lang="ru-RU" sz="1200" kern="1200" dirty="0" smtClean="0">
                <a:solidFill>
                  <a:schemeClr val="tx1"/>
                </a:solidFill>
                <a:effectLst/>
                <a:latin typeface="+mn-lt"/>
                <a:ea typeface="+mn-ea"/>
                <a:cs typeface="+mn-cs"/>
              </a:rPr>
              <a:t>Коллеги, согласитесь,</a:t>
            </a:r>
            <a:r>
              <a:rPr lang="ru-RU" sz="1200" kern="1200" baseline="0" dirty="0" smtClean="0">
                <a:solidFill>
                  <a:schemeClr val="tx1"/>
                </a:solidFill>
                <a:effectLst/>
                <a:latin typeface="+mn-lt"/>
                <a:ea typeface="+mn-ea"/>
                <a:cs typeface="+mn-cs"/>
              </a:rPr>
              <a:t> что </a:t>
            </a:r>
            <a:r>
              <a:rPr lang="ru-RU" sz="1200" kern="1200" dirty="0" smtClean="0">
                <a:solidFill>
                  <a:schemeClr val="tx1"/>
                </a:solidFill>
                <a:effectLst/>
                <a:latin typeface="+mn-lt"/>
                <a:ea typeface="+mn-ea"/>
                <a:cs typeface="+mn-cs"/>
              </a:rPr>
              <a:t> при проектировании внешнеторгового бизнеса очень важно правильно обозначить стратегию. Для обозначения любой цели, тем более стратегической,  необходимо первоначально понять ситуацию на рынке, проследить тенденции его развития, объективно оценить конкурентов, свои силы и определить потенциальных потребителей. Знаете ли Вы инструмент, позволяющий выполнить все эти задачи? … Почти 20 лет назад я создала компанию, которая помогает участникам внешнеторгового рынка уверенно стартовать, успешно развиваться и выходить в лидеры, грамотно принимая решения на основе анализа таможенной статистики их рынка.</a:t>
            </a:r>
          </a:p>
          <a:p>
            <a:r>
              <a:rPr lang="ru-RU" sz="1200" kern="1200" dirty="0" smtClean="0">
                <a:solidFill>
                  <a:schemeClr val="tx1"/>
                </a:solidFill>
                <a:effectLst/>
                <a:latin typeface="+mn-lt"/>
                <a:ea typeface="+mn-ea"/>
                <a:cs typeface="+mn-cs"/>
              </a:rPr>
              <a:t>Поднимите руки, кто в своей деятельности анализирует данные внешнеторговой статистики? … Хорошо, тогда для тех, кто не представляет, как этим пользоваться – я сейчас постараюсь раскрыть основные алгоритмы</a:t>
            </a:r>
            <a:r>
              <a:rPr lang="ru-RU" sz="1200" kern="1200" baseline="0" dirty="0" smtClean="0">
                <a:solidFill>
                  <a:schemeClr val="tx1"/>
                </a:solidFill>
                <a:effectLst/>
                <a:latin typeface="+mn-lt"/>
                <a:ea typeface="+mn-ea"/>
                <a:cs typeface="+mn-cs"/>
              </a:rPr>
              <a:t> и расскажу о</a:t>
            </a:r>
            <a:r>
              <a:rPr lang="ru-RU" sz="1200" kern="1200" dirty="0" smtClean="0">
                <a:solidFill>
                  <a:schemeClr val="tx1"/>
                </a:solidFill>
                <a:effectLst/>
                <a:latin typeface="+mn-lt"/>
                <a:ea typeface="+mn-ea"/>
                <a:cs typeface="+mn-cs"/>
              </a:rPr>
              <a:t> конкретных рынках, которые являются перспективными с точки зрения </a:t>
            </a:r>
            <a:r>
              <a:rPr lang="ru-RU" sz="1200" kern="1200" baseline="0" dirty="0" smtClean="0">
                <a:solidFill>
                  <a:schemeClr val="tx1"/>
                </a:solidFill>
                <a:effectLst/>
                <a:latin typeface="+mn-lt"/>
                <a:ea typeface="+mn-ea"/>
                <a:cs typeface="+mn-cs"/>
              </a:rPr>
              <a:t>развития производств и начала экспортных продаж. Для начала давайте рассмотрим в целом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динамику экспорта и импорта.</a:t>
            </a:r>
            <a:endParaRPr lang="ru-RU" sz="1200" dirty="0" smtClean="0">
              <a:solidFill>
                <a:schemeClr val="bg1"/>
              </a:solidFill>
            </a:endParaRPr>
          </a:p>
          <a:p>
            <a:endParaRPr lang="ru-RU" dirty="0"/>
          </a:p>
        </p:txBody>
      </p:sp>
      <p:sp>
        <p:nvSpPr>
          <p:cNvPr id="4" name="Номер слайда 3"/>
          <p:cNvSpPr>
            <a:spLocks noGrp="1"/>
          </p:cNvSpPr>
          <p:nvPr>
            <p:ph type="sldNum" sz="quarter" idx="10"/>
          </p:nvPr>
        </p:nvSpPr>
        <p:spPr/>
        <p:txBody>
          <a:bodyPr/>
          <a:lstStyle/>
          <a:p>
            <a:fld id="{F4FA4972-947E-47BE-8E84-BEAF93EA7262}" type="slidenum">
              <a:rPr lang="en-US" smtClean="0"/>
              <a:t>1</a:t>
            </a:fld>
            <a:endParaRPr lang="en-US" dirty="0"/>
          </a:p>
        </p:txBody>
      </p:sp>
    </p:spTree>
    <p:extLst>
      <p:ext uri="{BB962C8B-B14F-4D97-AF65-F5344CB8AC3E}">
        <p14:creationId xmlns:p14="http://schemas.microsoft.com/office/powerpoint/2010/main" val="246870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10</a:t>
            </a:fld>
            <a:endParaRPr lang="ru-RU" dirty="0">
              <a:solidFill>
                <a:prstClr val="black"/>
              </a:solidFill>
            </a:endParaRPr>
          </a:p>
        </p:txBody>
      </p:sp>
    </p:spTree>
    <p:extLst>
      <p:ext uri="{BB962C8B-B14F-4D97-AF65-F5344CB8AC3E}">
        <p14:creationId xmlns:p14="http://schemas.microsoft.com/office/powerpoint/2010/main" val="2225284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rgbClr val="002060"/>
                </a:solidFill>
                <a:effectLst/>
                <a:latin typeface="+mn-lt"/>
                <a:ea typeface="+mn-ea"/>
                <a:cs typeface="+mn-cs"/>
              </a:rPr>
              <a:t>Заметьте,</a:t>
            </a:r>
            <a:r>
              <a:rPr lang="ru-RU" sz="1200" b="0" i="0" u="none" strike="noStrike" kern="1200" baseline="0" dirty="0" smtClean="0">
                <a:solidFill>
                  <a:srgbClr val="002060"/>
                </a:solidFill>
                <a:effectLst/>
                <a:latin typeface="+mn-lt"/>
                <a:ea typeface="+mn-ea"/>
                <a:cs typeface="+mn-cs"/>
              </a:rPr>
              <a:t> что по позиции «Прокат» уже был пример перспективного для экспорта рынка. Но! Мы видим, что похожая позиция активно ввозится в Россию уже на протяжении 2 лет. А объем импорта при этом достигает 17,3 </a:t>
            </a:r>
            <a:r>
              <a:rPr lang="ru-RU" sz="1200" b="0" i="0" u="none" strike="noStrike" kern="1200" baseline="0" dirty="0" err="1" smtClean="0">
                <a:solidFill>
                  <a:srgbClr val="002060"/>
                </a:solidFill>
                <a:effectLst/>
                <a:latin typeface="+mn-lt"/>
                <a:ea typeface="+mn-ea"/>
                <a:cs typeface="+mn-cs"/>
              </a:rPr>
              <a:t>млн.долларов</a:t>
            </a:r>
            <a:r>
              <a:rPr lang="ru-RU" sz="1200" b="0" i="0" u="none" strike="noStrike" kern="1200" baseline="0" dirty="0" smtClean="0">
                <a:solidFill>
                  <a:srgbClr val="002060"/>
                </a:solidFill>
                <a:effectLst/>
                <a:latin typeface="+mn-lt"/>
                <a:ea typeface="+mn-ea"/>
                <a:cs typeface="+mn-cs"/>
              </a:rPr>
              <a:t> за квартал. Закупают данную продукцию в 18 регионах России, лидеров среди которых Является Москва. А наибольший приоритет российские компании отдают прокату из Испании.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rgbClr val="002060"/>
                </a:solidFill>
                <a:effectLst/>
                <a:latin typeface="+mn-lt"/>
                <a:ea typeface="+mn-ea"/>
                <a:cs typeface="+mn-cs"/>
              </a:rPr>
              <a:t>Высокий прирост импорта наблюдаем по позиции «Аппараты точильные и шлифовальные». Почти + 140%! А рост импорта продолжается на протяжении более 1,5 лет! Закупки приходятся на предприятия из 29 регионов, лидером среди которых опять-таки является Москва.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rgbClr val="002060"/>
                </a:solidFill>
                <a:effectLst/>
                <a:latin typeface="+mn-lt"/>
                <a:ea typeface="+mn-ea"/>
                <a:cs typeface="+mn-cs"/>
              </a:rPr>
              <a:t>По электротехнике интересна позиция «Переключатели на напряжение не более 60 </a:t>
            </a:r>
            <a:r>
              <a:rPr lang="ru-RU" sz="1200" b="0" i="0" u="none" strike="noStrike" kern="1200" dirty="0" smtClean="0">
                <a:solidFill>
                  <a:srgbClr val="002060"/>
                </a:solidFill>
                <a:effectLst/>
                <a:latin typeface="+mn-lt"/>
                <a:ea typeface="+mn-ea"/>
                <a:cs typeface="+mn-cs"/>
              </a:rPr>
              <a:t>Вольт». Импорт возрос на 50% в сравнении с аналогичным периодом прошлого</a:t>
            </a:r>
            <a:r>
              <a:rPr lang="ru-RU" sz="1200" b="0" i="0" u="none" strike="noStrike" kern="1200" baseline="0" dirty="0" smtClean="0">
                <a:solidFill>
                  <a:srgbClr val="002060"/>
                </a:solidFill>
                <a:effectLst/>
                <a:latin typeface="+mn-lt"/>
                <a:ea typeface="+mn-ea"/>
                <a:cs typeface="+mn-cs"/>
              </a:rPr>
              <a:t> года. А объем рынка составляет немало – 10 миллионов долларов в квартал. Да и закупают данную продукцию предприятия из !только представьте! 65 регионов России! И наибольшие продажи приходятся на продукцию, произведенную в Германии.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i="0" u="none" strike="noStrike" kern="1200" dirty="0" smtClean="0">
              <a:solidFill>
                <a:srgbClr val="002060"/>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11</a:t>
            </a:fld>
            <a:endParaRPr lang="ru-RU" dirty="0">
              <a:solidFill>
                <a:prstClr val="black"/>
              </a:solidFill>
            </a:endParaRPr>
          </a:p>
        </p:txBody>
      </p:sp>
    </p:spTree>
    <p:extLst>
      <p:ext uri="{BB962C8B-B14F-4D97-AF65-F5344CB8AC3E}">
        <p14:creationId xmlns:p14="http://schemas.microsoft.com/office/powerpoint/2010/main" val="390231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Среди производителей</a:t>
            </a:r>
            <a:r>
              <a:rPr lang="ru-RU" baseline="0" dirty="0" smtClean="0"/>
              <a:t> первенствует ООО Озеро Байкал Лун-Чан, которому за год удалось увеличить свою долю на 49%!</a:t>
            </a:r>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12</a:t>
            </a:fld>
            <a:endParaRPr lang="ru-RU" dirty="0">
              <a:solidFill>
                <a:prstClr val="black"/>
              </a:solidFill>
            </a:endParaRPr>
          </a:p>
        </p:txBody>
      </p:sp>
    </p:spTree>
    <p:extLst>
      <p:ext uri="{BB962C8B-B14F-4D97-AF65-F5344CB8AC3E}">
        <p14:creationId xmlns:p14="http://schemas.microsoft.com/office/powerpoint/2010/main" val="121873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Обычный слайд</a:t>
            </a:r>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13</a:t>
            </a:fld>
            <a:endParaRPr lang="ru-RU" dirty="0">
              <a:solidFill>
                <a:prstClr val="black"/>
              </a:solidFill>
            </a:endParaRPr>
          </a:p>
        </p:txBody>
      </p:sp>
    </p:spTree>
    <p:extLst>
      <p:ext uri="{BB962C8B-B14F-4D97-AF65-F5344CB8AC3E}">
        <p14:creationId xmlns:p14="http://schemas.microsoft.com/office/powerpoint/2010/main" val="5504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Обычный слайд</a:t>
            </a:r>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14</a:t>
            </a:fld>
            <a:endParaRPr lang="ru-RU" dirty="0">
              <a:solidFill>
                <a:prstClr val="black"/>
              </a:solidFill>
            </a:endParaRPr>
          </a:p>
        </p:txBody>
      </p:sp>
    </p:spTree>
    <p:extLst>
      <p:ext uri="{BB962C8B-B14F-4D97-AF65-F5344CB8AC3E}">
        <p14:creationId xmlns:p14="http://schemas.microsoft.com/office/powerpoint/2010/main" val="358381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15</a:t>
            </a:fld>
            <a:endParaRPr lang="ru-RU" dirty="0">
              <a:solidFill>
                <a:prstClr val="black"/>
              </a:solidFill>
            </a:endParaRPr>
          </a:p>
        </p:txBody>
      </p:sp>
    </p:spTree>
    <p:extLst>
      <p:ext uri="{BB962C8B-B14F-4D97-AF65-F5344CB8AC3E}">
        <p14:creationId xmlns:p14="http://schemas.microsoft.com/office/powerpoint/2010/main" val="2474565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Теперь,</a:t>
            </a:r>
            <a:r>
              <a:rPr lang="ru-RU" sz="1200" kern="1200" baseline="0" dirty="0" smtClean="0">
                <a:solidFill>
                  <a:schemeClr val="tx1"/>
                </a:solidFill>
                <a:effectLst/>
                <a:latin typeface="+mn-lt"/>
                <a:ea typeface="+mn-ea"/>
                <a:cs typeface="+mn-cs"/>
              </a:rPr>
              <a:t> я думаю, Вы понимаете, что </a:t>
            </a:r>
            <a:r>
              <a:rPr lang="ru-RU" sz="1200" kern="1200" dirty="0" smtClean="0">
                <a:solidFill>
                  <a:schemeClr val="tx1"/>
                </a:solidFill>
                <a:effectLst/>
                <a:latin typeface="+mn-lt"/>
                <a:ea typeface="+mn-ea"/>
                <a:cs typeface="+mn-cs"/>
              </a:rPr>
              <a:t>ознакомиться с информацией о перспективных рынках – полезная и ПЕРВОСТЕПЕННАЯ задача для создания</a:t>
            </a:r>
            <a:r>
              <a:rPr lang="ru-RU" sz="1200" kern="1200" baseline="0" dirty="0" smtClean="0">
                <a:solidFill>
                  <a:schemeClr val="tx1"/>
                </a:solidFill>
                <a:effectLst/>
                <a:latin typeface="+mn-lt"/>
                <a:ea typeface="+mn-ea"/>
                <a:cs typeface="+mn-cs"/>
              </a:rPr>
              <a:t> и развития своего дела</a:t>
            </a:r>
            <a:r>
              <a:rPr lang="ru-RU" sz="1200" kern="1200" dirty="0" smtClean="0">
                <a:solidFill>
                  <a:schemeClr val="tx1"/>
                </a:solidFill>
                <a:effectLst/>
                <a:latin typeface="+mn-lt"/>
                <a:ea typeface="+mn-ea"/>
                <a:cs typeface="+mn-cs"/>
              </a:rPr>
              <a:t>! Как это сделать? Получить бесплатно наш подарок, который обещала Вам</a:t>
            </a:r>
            <a:r>
              <a:rPr lang="ru-RU" sz="1200" kern="1200" baseline="0" dirty="0" smtClean="0">
                <a:solidFill>
                  <a:schemeClr val="tx1"/>
                </a:solidFill>
                <a:effectLst/>
                <a:latin typeface="+mn-lt"/>
                <a:ea typeface="+mn-ea"/>
                <a:cs typeface="+mn-cs"/>
              </a:rPr>
              <a:t> в начале презентации</a:t>
            </a:r>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Сейчас Вы видите на экране два онлайн</a:t>
            </a:r>
            <a:r>
              <a:rPr lang="ru-RU" sz="1200" kern="1200" baseline="0" dirty="0" smtClean="0">
                <a:solidFill>
                  <a:schemeClr val="tx1"/>
                </a:solidFill>
                <a:effectLst/>
                <a:latin typeface="+mn-lt"/>
                <a:ea typeface="+mn-ea"/>
                <a:cs typeface="+mn-cs"/>
              </a:rPr>
              <a:t> сервиса, с помощью которых Вы можете мгновенно получить информацию о перспективных товарах для </a:t>
            </a:r>
            <a:r>
              <a:rPr lang="ru-RU" sz="1200" kern="1200" baseline="0" dirty="0" err="1" smtClean="0">
                <a:solidFill>
                  <a:schemeClr val="tx1"/>
                </a:solidFill>
                <a:effectLst/>
                <a:latin typeface="+mn-lt"/>
                <a:ea typeface="+mn-ea"/>
                <a:cs typeface="+mn-cs"/>
              </a:rPr>
              <a:t>импортозамещения</a:t>
            </a:r>
            <a:r>
              <a:rPr lang="ru-RU" sz="1200" kern="1200" baseline="0" dirty="0" smtClean="0">
                <a:solidFill>
                  <a:schemeClr val="tx1"/>
                </a:solidFill>
                <a:effectLst/>
                <a:latin typeface="+mn-lt"/>
                <a:ea typeface="+mn-ea"/>
                <a:cs typeface="+mn-cs"/>
              </a:rPr>
              <a:t>, а также об изменениях на рынке импорта и экспорта по любому товару.    </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a:t>
            </a:r>
            <a:r>
              <a:rPr lang="ru-RU" sz="1200" kern="1200" baseline="0" dirty="0" smtClean="0">
                <a:solidFill>
                  <a:schemeClr val="tx1"/>
                </a:solidFill>
                <a:effectLst/>
                <a:latin typeface="+mn-lt"/>
                <a:ea typeface="+mn-ea"/>
                <a:cs typeface="+mn-cs"/>
              </a:rPr>
              <a:t> также всем, кто оставят мне свои визитки сразу после выступления, </a:t>
            </a:r>
            <a:r>
              <a:rPr lang="ru-RU" sz="1200" kern="1200" dirty="0" smtClean="0">
                <a:solidFill>
                  <a:schemeClr val="tx1"/>
                </a:solidFill>
                <a:effectLst/>
                <a:latin typeface="+mn-lt"/>
                <a:ea typeface="+mn-ea"/>
                <a:cs typeface="+mn-cs"/>
              </a:rPr>
              <a:t>я направлю наши актуальные бюллетени «Топ-200 лучших товаров для импорта и </a:t>
            </a:r>
            <a:r>
              <a:rPr lang="ru-RU" sz="1200" kern="1200" dirty="0" err="1" smtClean="0">
                <a:solidFill>
                  <a:schemeClr val="tx1"/>
                </a:solidFill>
                <a:effectLst/>
                <a:latin typeface="+mn-lt"/>
                <a:ea typeface="+mn-ea"/>
                <a:cs typeface="+mn-cs"/>
              </a:rPr>
              <a:t>импортозамещения</a:t>
            </a:r>
            <a:r>
              <a:rPr lang="ru-RU" sz="1200" kern="1200" dirty="0" smtClean="0">
                <a:solidFill>
                  <a:schemeClr val="tx1"/>
                </a:solidFill>
                <a:effectLst/>
                <a:latin typeface="+mn-lt"/>
                <a:ea typeface="+mn-ea"/>
                <a:cs typeface="+mn-cs"/>
              </a:rPr>
              <a:t>» на электронную почту.</a:t>
            </a:r>
          </a:p>
          <a:p>
            <a:endParaRPr lang="ru-RU" dirty="0" smtClean="0"/>
          </a:p>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16</a:t>
            </a:fld>
            <a:endParaRPr lang="ru-RU" dirty="0">
              <a:solidFill>
                <a:prstClr val="black"/>
              </a:solidFill>
            </a:endParaRPr>
          </a:p>
        </p:txBody>
      </p:sp>
    </p:spTree>
    <p:extLst>
      <p:ext uri="{BB962C8B-B14F-4D97-AF65-F5344CB8AC3E}">
        <p14:creationId xmlns:p14="http://schemas.microsoft.com/office/powerpoint/2010/main" val="247456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Используйте данные о перспективных рынках, проводите детальный анализ своего рынка и на основе этого выстраивайте правильную стратегию развития своей компании!</a:t>
            </a:r>
            <a:endParaRPr lang="ru-RU" dirty="0" smtClean="0"/>
          </a:p>
          <a:p>
            <a:endParaRPr lang="ru-RU" dirty="0"/>
          </a:p>
        </p:txBody>
      </p:sp>
      <p:sp>
        <p:nvSpPr>
          <p:cNvPr id="4" name="Номер слайда 3"/>
          <p:cNvSpPr>
            <a:spLocks noGrp="1"/>
          </p:cNvSpPr>
          <p:nvPr>
            <p:ph type="sldNum" sz="quarter" idx="10"/>
          </p:nvPr>
        </p:nvSpPr>
        <p:spPr/>
        <p:txBody>
          <a:bodyPr/>
          <a:lstStyle/>
          <a:p>
            <a:fld id="{F4FA4972-947E-47BE-8E84-BEAF93EA726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95454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2</a:t>
            </a:fld>
            <a:endParaRPr lang="ru-RU" dirty="0">
              <a:solidFill>
                <a:prstClr val="black"/>
              </a:solidFill>
            </a:endParaRPr>
          </a:p>
        </p:txBody>
      </p:sp>
    </p:spTree>
    <p:extLst>
      <p:ext uri="{BB962C8B-B14F-4D97-AF65-F5344CB8AC3E}">
        <p14:creationId xmlns:p14="http://schemas.microsoft.com/office/powerpoint/2010/main" val="247456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3</a:t>
            </a:fld>
            <a:endParaRPr lang="ru-RU" dirty="0">
              <a:solidFill>
                <a:prstClr val="black"/>
              </a:solidFill>
            </a:endParaRPr>
          </a:p>
        </p:txBody>
      </p:sp>
    </p:spTree>
    <p:extLst>
      <p:ext uri="{BB962C8B-B14F-4D97-AF65-F5344CB8AC3E}">
        <p14:creationId xmlns:p14="http://schemas.microsoft.com/office/powerpoint/2010/main" val="227399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Обычный слайд</a:t>
            </a:r>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4</a:t>
            </a:fld>
            <a:endParaRPr lang="ru-RU" dirty="0">
              <a:solidFill>
                <a:prstClr val="black"/>
              </a:solidFill>
            </a:endParaRPr>
          </a:p>
        </p:txBody>
      </p:sp>
    </p:spTree>
    <p:extLst>
      <p:ext uri="{BB962C8B-B14F-4D97-AF65-F5344CB8AC3E}">
        <p14:creationId xmlns:p14="http://schemas.microsoft.com/office/powerpoint/2010/main" val="390262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rgbClr val="002060"/>
                </a:solidFill>
                <a:effectLst/>
                <a:latin typeface="+mn-lt"/>
                <a:ea typeface="+mn-ea"/>
                <a:cs typeface="+mn-cs"/>
              </a:rPr>
              <a:t>Из</a:t>
            </a:r>
            <a:r>
              <a:rPr lang="ru-RU" sz="1200" b="0" i="0" u="none" strike="noStrike" kern="1200" baseline="0" dirty="0" smtClean="0">
                <a:solidFill>
                  <a:srgbClr val="002060"/>
                </a:solidFill>
                <a:effectLst/>
                <a:latin typeface="+mn-lt"/>
                <a:ea typeface="+mn-ea"/>
                <a:cs typeface="+mn-cs"/>
              </a:rPr>
              <a:t> большого списка позиций товаров, мы выбрали те, в которых уже лидируют предприятия Вашего региона. Но есть также участники и из других областей.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rgbClr val="002060"/>
                </a:solidFill>
                <a:effectLst/>
                <a:latin typeface="+mn-lt"/>
                <a:ea typeface="+mn-ea"/>
                <a:cs typeface="+mn-cs"/>
              </a:rPr>
              <a:t>Интересна позиция по уголкам и профилям из железа и </a:t>
            </a:r>
            <a:r>
              <a:rPr lang="ru-RU" sz="1200" b="0" i="0" u="none" strike="noStrike" kern="1200" baseline="0" dirty="0" err="1" smtClean="0">
                <a:solidFill>
                  <a:srgbClr val="002060"/>
                </a:solidFill>
                <a:effectLst/>
                <a:latin typeface="+mn-lt"/>
                <a:ea typeface="+mn-ea"/>
                <a:cs typeface="+mn-cs"/>
              </a:rPr>
              <a:t>нелигированной</a:t>
            </a:r>
            <a:r>
              <a:rPr lang="ru-RU" sz="1200" b="0" i="0" u="none" strike="noStrike" kern="1200" baseline="0" dirty="0" smtClean="0">
                <a:solidFill>
                  <a:srgbClr val="002060"/>
                </a:solidFill>
                <a:effectLst/>
                <a:latin typeface="+mn-lt"/>
                <a:ea typeface="+mn-ea"/>
                <a:cs typeface="+mn-cs"/>
              </a:rPr>
              <a:t> стали. Представьте только себе, что их рынок экспорта растет уже более 2,5 лет! А в сравнении с аналогичным периодом прошлого года динамика +404%! Экспортом уголков занимаются предприятия из 9 регионов России и лидером является Кировская область. А наибольший объем закупок приходится на Германию.</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rgbClr val="002060"/>
                </a:solidFill>
                <a:effectLst/>
                <a:latin typeface="+mn-lt"/>
                <a:ea typeface="+mn-ea"/>
                <a:cs typeface="+mn-cs"/>
              </a:rPr>
              <a:t>Привлекательна с точки зрения роста и позиция «Мебель деревянная». Динамика +313%! А экспортом занимаются 23 региона. Объем рынка при этом 2,1 миллиона долларов и основные продажи приходятся на Польшу.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rgbClr val="002060"/>
                </a:solidFill>
                <a:effectLst/>
                <a:latin typeface="+mn-lt"/>
                <a:ea typeface="+mn-ea"/>
                <a:cs typeface="+mn-cs"/>
              </a:rPr>
              <a:t>Высокий прирост и большой объем рынка у позиции «Прокат плоский из железа, шириной более 600 мм». Несмотря на то, что лидером здесь является Ваша, Вологодская область, экспортом еще занимаются предприятия из 16 регионов! А это значит, есть еще заказчики, о которых вологодские экспортеры не знали!</a:t>
            </a:r>
          </a:p>
          <a:p>
            <a:endParaRPr lang="ru-RU" baseline="0" dirty="0" smtClean="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5</a:t>
            </a:fld>
            <a:endParaRPr lang="ru-RU" dirty="0">
              <a:solidFill>
                <a:prstClr val="black"/>
              </a:solidFill>
            </a:endParaRPr>
          </a:p>
        </p:txBody>
      </p:sp>
    </p:spTree>
    <p:extLst>
      <p:ext uri="{BB962C8B-B14F-4D97-AF65-F5344CB8AC3E}">
        <p14:creationId xmlns:p14="http://schemas.microsoft.com/office/powerpoint/2010/main" val="2866352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Итак, рассмотрим</a:t>
            </a:r>
            <a:r>
              <a:rPr lang="ru-RU" baseline="0" dirty="0" smtClean="0"/>
              <a:t> более подробно, например, экспорт воды без добавления сахара. В эту категорию попадает природная и минеральная вода. Во втором квартале 2017 года в качестве зарубежных покупателей выступило порядка 110 компаний, из них половина – «новички рынка», к которым, в первую очередь, относится лидер закупок – китайская компания Ир Хай</a:t>
            </a:r>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6</a:t>
            </a:fld>
            <a:endParaRPr lang="ru-RU" dirty="0">
              <a:solidFill>
                <a:prstClr val="black"/>
              </a:solidFill>
            </a:endParaRPr>
          </a:p>
        </p:txBody>
      </p:sp>
    </p:spTree>
    <p:extLst>
      <p:ext uri="{BB962C8B-B14F-4D97-AF65-F5344CB8AC3E}">
        <p14:creationId xmlns:p14="http://schemas.microsoft.com/office/powerpoint/2010/main" val="54385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Среди производителей</a:t>
            </a:r>
            <a:r>
              <a:rPr lang="ru-RU" baseline="0" dirty="0" smtClean="0"/>
              <a:t> первенствует ООО Озеро Байкал Лун-Чан, которому за год удалось увеличить свою долю на 49%!</a:t>
            </a:r>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7</a:t>
            </a:fld>
            <a:endParaRPr lang="ru-RU" dirty="0">
              <a:solidFill>
                <a:prstClr val="black"/>
              </a:solidFill>
            </a:endParaRPr>
          </a:p>
        </p:txBody>
      </p:sp>
    </p:spTree>
    <p:extLst>
      <p:ext uri="{BB962C8B-B14F-4D97-AF65-F5344CB8AC3E}">
        <p14:creationId xmlns:p14="http://schemas.microsoft.com/office/powerpoint/2010/main" val="171305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Таким образом, внешнеторговая статистика во много дает «зеленый» свет для</a:t>
            </a:r>
            <a:r>
              <a:rPr lang="ru-RU" sz="1200" b="0" i="0" kern="1200" baseline="0" dirty="0" smtClean="0">
                <a:solidFill>
                  <a:schemeClr val="tx1"/>
                </a:solidFill>
                <a:effectLst/>
                <a:latin typeface="+mn-lt"/>
                <a:ea typeface="+mn-ea"/>
                <a:cs typeface="+mn-cs"/>
              </a:rPr>
              <a:t> активного развития </a:t>
            </a:r>
            <a:r>
              <a:rPr lang="ru-RU" sz="1200" b="0" i="0" kern="1200" dirty="0" smtClean="0">
                <a:solidFill>
                  <a:schemeClr val="tx1"/>
                </a:solidFill>
                <a:effectLst/>
                <a:latin typeface="+mn-lt"/>
                <a:ea typeface="+mn-ea"/>
                <a:cs typeface="+mn-cs"/>
              </a:rPr>
              <a:t>компаний,</a:t>
            </a:r>
            <a:r>
              <a:rPr lang="ru-RU" sz="1200" b="0" i="0" kern="1200" baseline="0" dirty="0" smtClean="0">
                <a:solidFill>
                  <a:schemeClr val="tx1"/>
                </a:solidFill>
                <a:effectLst/>
                <a:latin typeface="+mn-lt"/>
                <a:ea typeface="+mn-ea"/>
                <a:cs typeface="+mn-cs"/>
              </a:rPr>
              <a:t> которые ее грамотно анализируют. За большой опыт работы по анализу статистики мы накопили немало кейсов, когда исследование импорта и экспорта товаров способствовали увеличению продаж, корректировке ассортимента, снижению сырьевых затрат и т.д. Поделюсь одним из последних.</a:t>
            </a:r>
          </a:p>
          <a:p>
            <a:endParaRPr lang="ru-RU" dirty="0" smtClean="0"/>
          </a:p>
          <a:p>
            <a:r>
              <a:rPr lang="ru-RU" dirty="0" smtClean="0"/>
              <a:t>Вот</a:t>
            </a:r>
            <a:r>
              <a:rPr lang="ru-RU" baseline="0" dirty="0" smtClean="0"/>
              <a:t> один из недавних кейсов по экспортному направлению. 2 российские компании, занимающиеся производством и экспортом фанеры периодически обновляли у нас данные по экспорту фанеры. </a:t>
            </a:r>
          </a:p>
          <a:p>
            <a:r>
              <a:rPr lang="ru-RU" baseline="0" dirty="0" smtClean="0"/>
              <a:t>Для них обоих (компании </a:t>
            </a:r>
            <a:r>
              <a:rPr lang="ru-RU" baseline="0" dirty="0" err="1" smtClean="0"/>
              <a:t>Плайтерра</a:t>
            </a:r>
            <a:r>
              <a:rPr lang="ru-RU" baseline="0" dirty="0" smtClean="0"/>
              <a:t> и </a:t>
            </a:r>
            <a:r>
              <a:rPr lang="ru-RU" baseline="0" dirty="0" err="1" smtClean="0"/>
              <a:t>Свеза</a:t>
            </a:r>
            <a:r>
              <a:rPr lang="ru-RU" baseline="0" dirty="0" smtClean="0"/>
              <a:t>) традиционно основным рынком сбыта была Турция. </a:t>
            </a:r>
          </a:p>
          <a:p>
            <a:r>
              <a:rPr lang="ru-RU" baseline="0" dirty="0" smtClean="0"/>
              <a:t>Через какое-то время экспортные продажи в эту страну стали сокращаться. И обе компании столкнулись с проблемой… Что же делать с товаром?</a:t>
            </a:r>
          </a:p>
          <a:p>
            <a:r>
              <a:rPr lang="ru-RU" baseline="0" dirty="0" smtClean="0"/>
              <a:t>Тогда первая (</a:t>
            </a:r>
            <a:r>
              <a:rPr lang="ru-RU" baseline="0" dirty="0" err="1" smtClean="0"/>
              <a:t>Платейра</a:t>
            </a:r>
            <a:r>
              <a:rPr lang="ru-RU" baseline="0" dirty="0" smtClean="0"/>
              <a:t>), проанализировав внешнеторговую ситуацию на рынке по нашему отчету, заметила, что в среднем стоимость на фанеру, экспортируемой в Турцию из России, сократилась. И торговать по их прежним ценам стало неконкурентоспособно. Снижать свою цену они не могли, тогда они выбрали другой путь. Из нашего отчета они увидели, что с каждым месяцем растет объем экспорта в Голландию. Причем стоимость фанеры при продаже в том направлении гораздо выше. Они решили переориентировать свои товары в другую страну и, таким образом, увеличили свои продажи в несколько раз!</a:t>
            </a:r>
          </a:p>
          <a:p>
            <a:r>
              <a:rPr lang="ru-RU" baseline="0" dirty="0" smtClean="0"/>
              <a:t>Другая компания (</a:t>
            </a:r>
            <a:r>
              <a:rPr lang="ru-RU" baseline="0" dirty="0" err="1" smtClean="0"/>
              <a:t>Свеза</a:t>
            </a:r>
            <a:r>
              <a:rPr lang="ru-RU" baseline="0" dirty="0" smtClean="0"/>
              <a:t>) нашла другое решение. Они стали глубже анализировать рынок Турции и причины такого снижения спроса и цен. И выявили, опять же из внешнеторговой статистики, что все происходящее – следствие запуска в Турции собственных производств фанеры (отсюда и цены на импортную продукцию стали невыгодны).  Тогда они решили скорректировать свои ассортимент, и стали реализовывать на данный рынок промежуточный продукт «шпон», из которого, собственно, и изготавливается фанера. </a:t>
            </a:r>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8</a:t>
            </a:fld>
            <a:endParaRPr lang="ru-RU" dirty="0">
              <a:solidFill>
                <a:prstClr val="black"/>
              </a:solidFill>
            </a:endParaRPr>
          </a:p>
        </p:txBody>
      </p:sp>
    </p:spTree>
    <p:extLst>
      <p:ext uri="{BB962C8B-B14F-4D97-AF65-F5344CB8AC3E}">
        <p14:creationId xmlns:p14="http://schemas.microsoft.com/office/powerpoint/2010/main" val="247456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Одна химическая компания при помощи данных по экспортным продажам карбамида смогла доказать своим венгерским партнерам, что этот товар активно закупается в Венгрии и заключить затем с ними контракт на поставки. Кроме того, наши данные помогли им определиться с оптимальным ценообразованием на этом рынке, исключив из анализа компании, юридически зависимые друг от друга.</a:t>
            </a:r>
            <a:endParaRPr lang="ru-RU" dirty="0" smtClean="0"/>
          </a:p>
          <a:p>
            <a:endParaRPr lang="ru-RU" dirty="0"/>
          </a:p>
        </p:txBody>
      </p:sp>
      <p:sp>
        <p:nvSpPr>
          <p:cNvPr id="4" name="Номер слайда 3"/>
          <p:cNvSpPr>
            <a:spLocks noGrp="1"/>
          </p:cNvSpPr>
          <p:nvPr>
            <p:ph type="sldNum" sz="quarter" idx="10"/>
          </p:nvPr>
        </p:nvSpPr>
        <p:spPr/>
        <p:txBody>
          <a:bodyPr/>
          <a:lstStyle/>
          <a:p>
            <a:fld id="{D66F1425-D03B-4106-AED8-911C2BD6AD1A}" type="slidenum">
              <a:rPr lang="ru-RU" smtClean="0">
                <a:solidFill>
                  <a:prstClr val="black"/>
                </a:solidFill>
              </a:rPr>
              <a:pPr/>
              <a:t>9</a:t>
            </a:fld>
            <a:endParaRPr lang="ru-RU" dirty="0">
              <a:solidFill>
                <a:prstClr val="black"/>
              </a:solidFill>
            </a:endParaRPr>
          </a:p>
        </p:txBody>
      </p:sp>
    </p:spTree>
    <p:extLst>
      <p:ext uri="{BB962C8B-B14F-4D97-AF65-F5344CB8AC3E}">
        <p14:creationId xmlns:p14="http://schemas.microsoft.com/office/powerpoint/2010/main" val="247456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01617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951810"/>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577638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620366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330835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007128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097574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82273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6414879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510959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745190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0683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967178"/>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246629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765272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285585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1808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884528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301292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822486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301531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283285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1097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61058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446592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82120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3999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18744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5095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41918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248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60519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2774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23906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5055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27595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3757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53085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33490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180619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60754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19239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6237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2655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980943"/>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69015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8532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77202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616198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96900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22167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1969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40413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03598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1739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7947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99311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09917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809472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27501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4688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17049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2321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557283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52908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5593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89838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45800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40683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58213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30426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14973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81134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82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98443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237514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4245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652149"/>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607297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97166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968768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62242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2665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397848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13855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327981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2794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683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Нижний колонтитул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Номер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0647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057459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894827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17795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08959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263133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33602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01063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52346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115977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0082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06672"/>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018135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62362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767877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242963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740581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376409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47165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010304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319515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7780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564165"/>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029440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959757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64716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970977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560986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967986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2253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57085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439456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6966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2A71C3-D1F5-42B3-AF42-3CFFCBA1F429}" type="datetimeFigureOut">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09.12.2017</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E25BF1-0540-4F88-AF75-B7F281073659}"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17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2268492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0769100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016146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0881972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530154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100333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537267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1657305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2464503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A71C3-D1F5-42B3-AF42-3CFFCBA1F429}" type="datetimeFigureOut">
              <a:rPr lang="ru-RU" smtClean="0">
                <a:solidFill>
                  <a:prstClr val="black">
                    <a:tint val="75000"/>
                  </a:prstClr>
                </a:solidFill>
              </a:rPr>
              <a:pPr/>
              <a:t>09.12.2017</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25BF1-0540-4F88-AF75-B7F281073659}"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0101085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5.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5.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5.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0.xml"/><Relationship Id="rId5" Type="http://schemas.openxmlformats.org/officeDocument/2006/relationships/chart" Target="../charts/char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1.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9.xml"/><Relationship Id="rId5" Type="http://schemas.openxmlformats.org/officeDocument/2006/relationships/image" Target="../media/image11.jpe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txBox="1">
            <a:spLocks/>
          </p:cNvSpPr>
          <p:nvPr/>
        </p:nvSpPr>
        <p:spPr>
          <a:xfrm>
            <a:off x="531116" y="1923611"/>
            <a:ext cx="10540454" cy="28589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lang="ru-RU" dirty="0">
              <a:solidFill>
                <a:srgbClr val="ECF0F1"/>
              </a:solidFill>
              <a:latin typeface="Calibri Light" panose="020F0302020204030204"/>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ru-RU" sz="4700" b="0" i="0" u="none" strike="noStrike" kern="1200" cap="none" spc="0" normalizeH="0" baseline="0" noProof="0" dirty="0" smtClean="0">
                <a:ln>
                  <a:noFill/>
                </a:ln>
                <a:solidFill>
                  <a:srgbClr val="ECF0F1"/>
                </a:solidFill>
                <a:effectLst/>
                <a:uLnTx/>
                <a:uFillTx/>
                <a:latin typeface="Calibri Light" panose="020F0302020204030204"/>
                <a:ea typeface="+mj-ea"/>
                <a:cs typeface="+mj-cs"/>
              </a:rPr>
              <a:t>                                                                                       </a:t>
            </a:r>
            <a:endParaRPr kumimoji="0" lang="ru-RU" sz="8000" b="0" i="0" u="none" strike="noStrike" kern="1200" cap="none" spc="0" normalizeH="0" baseline="0" noProof="0" dirty="0">
              <a:ln>
                <a:noFill/>
              </a:ln>
              <a:solidFill>
                <a:srgbClr val="ECF0F1"/>
              </a:solidFill>
              <a:effectLst/>
              <a:uLnTx/>
              <a:uFillTx/>
              <a:latin typeface="Calibri Light" panose="020F0302020204030204"/>
            </a:endParaRPr>
          </a:p>
        </p:txBody>
      </p:sp>
      <p:pic>
        <p:nvPicPr>
          <p:cNvPr id="1026" name="Picture 2" descr="C:\Users\Janna\Pictures\Новое фото Ж.В..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4902" y="4650350"/>
            <a:ext cx="1695629" cy="18474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801343" y="4962642"/>
            <a:ext cx="4837936" cy="1754326"/>
          </a:xfrm>
          <a:prstGeom prst="rect">
            <a:avLst/>
          </a:prstGeom>
        </p:spPr>
        <p:txBody>
          <a:bodyPr wrap="square">
            <a:spAutoFit/>
          </a:bodyPr>
          <a:lstStyle/>
          <a:p>
            <a:pPr lvl="0">
              <a:lnSpc>
                <a:spcPct val="90000"/>
              </a:lnSpc>
              <a:spcBef>
                <a:spcPct val="0"/>
              </a:spcBef>
              <a:defRPr/>
            </a:pPr>
            <a:r>
              <a:rPr lang="ru-RU" sz="2000" dirty="0">
                <a:solidFill>
                  <a:srgbClr val="ECF0F1"/>
                </a:solidFill>
                <a:latin typeface="Calibri Light" panose="020F0302020204030204"/>
              </a:rPr>
              <a:t>Жанна </a:t>
            </a:r>
            <a:r>
              <a:rPr lang="ru-RU" sz="2000" dirty="0" smtClean="0">
                <a:solidFill>
                  <a:srgbClr val="ECF0F1"/>
                </a:solidFill>
                <a:latin typeface="Calibri Light" panose="020F0302020204030204"/>
              </a:rPr>
              <a:t>Мартынова </a:t>
            </a:r>
          </a:p>
          <a:p>
            <a:pPr lvl="0">
              <a:lnSpc>
                <a:spcPct val="90000"/>
              </a:lnSpc>
              <a:spcBef>
                <a:spcPct val="0"/>
              </a:spcBef>
              <a:defRPr/>
            </a:pPr>
            <a:r>
              <a:rPr lang="ru-RU" sz="2000" dirty="0" smtClean="0">
                <a:solidFill>
                  <a:srgbClr val="ECF0F1"/>
                </a:solidFill>
                <a:latin typeface="Calibri Light" panose="020F0302020204030204"/>
              </a:rPr>
              <a:t>Генеральный </a:t>
            </a:r>
            <a:r>
              <a:rPr lang="ru-RU" sz="2000" dirty="0">
                <a:solidFill>
                  <a:srgbClr val="ECF0F1"/>
                </a:solidFill>
                <a:latin typeface="Calibri Light" panose="020F0302020204030204"/>
              </a:rPr>
              <a:t>директор </a:t>
            </a:r>
            <a:r>
              <a:rPr lang="ru-RU" sz="2000" dirty="0" smtClean="0">
                <a:solidFill>
                  <a:srgbClr val="ECF0F1"/>
                </a:solidFill>
                <a:latin typeface="Calibri Light" panose="020F0302020204030204"/>
              </a:rPr>
              <a:t>информационно-аналитической компании </a:t>
            </a:r>
            <a:r>
              <a:rPr lang="ru-RU" sz="2000" dirty="0">
                <a:solidFill>
                  <a:srgbClr val="ECF0F1"/>
                </a:solidFill>
                <a:latin typeface="Calibri Light" panose="020F0302020204030204"/>
              </a:rPr>
              <a:t>«</a:t>
            </a:r>
            <a:r>
              <a:rPr lang="en-US" sz="2000" dirty="0">
                <a:solidFill>
                  <a:srgbClr val="ECF0F1"/>
                </a:solidFill>
                <a:latin typeface="Calibri Light" panose="020F0302020204030204"/>
              </a:rPr>
              <a:t>VVS</a:t>
            </a:r>
            <a:r>
              <a:rPr lang="ru-RU" sz="2000" dirty="0" smtClean="0">
                <a:solidFill>
                  <a:srgbClr val="ECF0F1"/>
                </a:solidFill>
                <a:latin typeface="Calibri Light" panose="020F0302020204030204"/>
              </a:rPr>
              <a:t>»                                             </a:t>
            </a:r>
            <a:r>
              <a:rPr lang="ru-RU" sz="2000" dirty="0">
                <a:solidFill>
                  <a:srgbClr val="ECF0F1"/>
                </a:solidFill>
                <a:latin typeface="Calibri Light" panose="020F0302020204030204"/>
              </a:rPr>
              <a:t>Лауреат международного конкурса </a:t>
            </a:r>
            <a:r>
              <a:rPr lang="ru-RU" sz="2000" dirty="0" smtClean="0">
                <a:solidFill>
                  <a:srgbClr val="ECF0F1"/>
                </a:solidFill>
                <a:latin typeface="Calibri Light" panose="020F0302020204030204"/>
              </a:rPr>
              <a:t>                                                     </a:t>
            </a:r>
            <a:r>
              <a:rPr lang="ru-RU" sz="2000" dirty="0">
                <a:solidFill>
                  <a:srgbClr val="ECF0F1"/>
                </a:solidFill>
                <a:latin typeface="Calibri Light" panose="020F0302020204030204"/>
              </a:rPr>
              <a:t>«Предприниматель </a:t>
            </a:r>
            <a:r>
              <a:rPr lang="ru-RU" sz="2000" dirty="0" smtClean="0">
                <a:solidFill>
                  <a:srgbClr val="ECF0F1"/>
                </a:solidFill>
                <a:latin typeface="Calibri Light" panose="020F0302020204030204"/>
              </a:rPr>
              <a:t>года - 2011</a:t>
            </a:r>
            <a:r>
              <a:rPr lang="ru-RU" sz="2000" dirty="0">
                <a:solidFill>
                  <a:srgbClr val="ECF0F1"/>
                </a:solidFill>
                <a:latin typeface="Calibri Light" panose="020F0302020204030204"/>
              </a:rPr>
              <a:t>»</a:t>
            </a:r>
          </a:p>
        </p:txBody>
      </p:sp>
      <p:sp>
        <p:nvSpPr>
          <p:cNvPr id="3" name="Прямоугольник 2"/>
          <p:cNvSpPr/>
          <p:nvPr/>
        </p:nvSpPr>
        <p:spPr>
          <a:xfrm>
            <a:off x="531116" y="2752933"/>
            <a:ext cx="11375054" cy="1200329"/>
          </a:xfrm>
          <a:prstGeom prst="rect">
            <a:avLst/>
          </a:prstGeom>
        </p:spPr>
        <p:txBody>
          <a:bodyPr wrap="square">
            <a:spAutoFit/>
          </a:bodyPr>
          <a:lstStyle/>
          <a:p>
            <a:pPr algn="ctr"/>
            <a:r>
              <a:rPr lang="ru-RU" sz="3600" b="1" dirty="0" smtClean="0">
                <a:solidFill>
                  <a:schemeClr val="bg1"/>
                </a:solidFill>
                <a:latin typeface="+mj-lt"/>
              </a:rPr>
              <a:t>Перспективные рынки экспорта и </a:t>
            </a:r>
            <a:r>
              <a:rPr lang="ru-RU" sz="3600" b="1" dirty="0" err="1" smtClean="0">
                <a:solidFill>
                  <a:schemeClr val="bg1"/>
                </a:solidFill>
                <a:latin typeface="+mj-lt"/>
              </a:rPr>
              <a:t>импортозамещения</a:t>
            </a:r>
            <a:endParaRPr lang="ru-RU" sz="3600" b="1" dirty="0">
              <a:solidFill>
                <a:schemeClr val="bg1"/>
              </a:solidFill>
              <a:latin typeface="+mj-lt"/>
            </a:endParaRPr>
          </a:p>
        </p:txBody>
      </p:sp>
    </p:spTree>
    <p:extLst>
      <p:ext uri="{BB962C8B-B14F-4D97-AF65-F5344CB8AC3E}">
        <p14:creationId xmlns:p14="http://schemas.microsoft.com/office/powerpoint/2010/main" val="203132265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037690" y="145125"/>
            <a:ext cx="7960385"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СХЕМА НАЧАЛА УСПЕШНОГО ЭКСПОРТА</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955916" cy="900000"/>
          </a:xfrm>
        </p:spPr>
        <p:txBody>
          <a:bodyPr/>
          <a:lstStyle/>
          <a:p>
            <a:fld id="{F8E25BF1-0540-4F88-AF75-B7F281073659}" type="slidenum">
              <a:rPr lang="ru-RU" sz="4400" smtClean="0">
                <a:solidFill>
                  <a:srgbClr val="ECF0F1"/>
                </a:solidFill>
                <a:latin typeface="Calibri Light"/>
              </a:rPr>
              <a:pPr/>
              <a:t>10</a:t>
            </a:fld>
            <a:endParaRPr lang="ru-RU" sz="44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7" name="Группа 6"/>
          <p:cNvGrpSpPr/>
          <p:nvPr/>
        </p:nvGrpSpPr>
        <p:grpSpPr>
          <a:xfrm>
            <a:off x="3019871" y="1173707"/>
            <a:ext cx="6279231" cy="4393316"/>
            <a:chOff x="2265164" y="1143647"/>
            <a:chExt cx="4709423" cy="4550987"/>
          </a:xfrm>
          <a:solidFill>
            <a:srgbClr val="0066CC"/>
          </a:solidFill>
        </p:grpSpPr>
        <p:cxnSp>
          <p:nvCxnSpPr>
            <p:cNvPr id="8" name="Прямая со стрелкой 7"/>
            <p:cNvCxnSpPr/>
            <p:nvPr/>
          </p:nvCxnSpPr>
          <p:spPr bwMode="auto">
            <a:xfrm>
              <a:off x="4623447" y="2260467"/>
              <a:ext cx="3445" cy="232222"/>
            </a:xfrm>
            <a:prstGeom prst="straightConnector1">
              <a:avLst/>
            </a:prstGeom>
            <a:grpFill/>
            <a:ln w="38100" cap="flat" cmpd="sng" algn="ctr">
              <a:solidFill>
                <a:srgbClr val="0099FF"/>
              </a:solidFill>
              <a:prstDash val="solid"/>
              <a:round/>
              <a:headEnd type="none" w="med" len="med"/>
              <a:tailEnd type="arrow"/>
            </a:ln>
            <a:effectLst>
              <a:outerShdw dist="35921" dir="2700000" algn="ctr" rotWithShape="0">
                <a:schemeClr val="bg2"/>
              </a:outerShdw>
            </a:effectLst>
            <a:extLst/>
          </p:spPr>
        </p:cxnSp>
        <p:cxnSp>
          <p:nvCxnSpPr>
            <p:cNvPr id="9" name="Прямая со стрелкой 8"/>
            <p:cNvCxnSpPr/>
            <p:nvPr/>
          </p:nvCxnSpPr>
          <p:spPr bwMode="auto">
            <a:xfrm>
              <a:off x="4653782" y="3343889"/>
              <a:ext cx="3445" cy="232222"/>
            </a:xfrm>
            <a:prstGeom prst="straightConnector1">
              <a:avLst/>
            </a:prstGeom>
            <a:grpFill/>
            <a:ln w="38100" cap="flat" cmpd="sng" algn="ctr">
              <a:solidFill>
                <a:srgbClr val="0099FF"/>
              </a:solidFill>
              <a:prstDash val="solid"/>
              <a:round/>
              <a:headEnd type="none" w="med" len="med"/>
              <a:tailEnd type="arrow"/>
            </a:ln>
            <a:effectLst>
              <a:outerShdw dist="35921" dir="2700000" algn="ctr" rotWithShape="0">
                <a:schemeClr val="bg2"/>
              </a:outerShdw>
            </a:effectLst>
            <a:extLst/>
          </p:spPr>
        </p:cxnSp>
        <p:cxnSp>
          <p:nvCxnSpPr>
            <p:cNvPr id="10" name="Прямая со стрелкой 9"/>
            <p:cNvCxnSpPr/>
            <p:nvPr/>
          </p:nvCxnSpPr>
          <p:spPr bwMode="auto">
            <a:xfrm>
              <a:off x="4682523" y="4454848"/>
              <a:ext cx="3445" cy="232222"/>
            </a:xfrm>
            <a:prstGeom prst="straightConnector1">
              <a:avLst/>
            </a:prstGeom>
            <a:grpFill/>
            <a:ln w="38100" cap="flat" cmpd="sng" algn="ctr">
              <a:solidFill>
                <a:srgbClr val="0099FF"/>
              </a:solidFill>
              <a:prstDash val="solid"/>
              <a:round/>
              <a:headEnd type="none" w="med" len="med"/>
              <a:tailEnd type="arrow"/>
            </a:ln>
            <a:effectLst>
              <a:outerShdw dist="35921" dir="2700000" algn="ctr" rotWithShape="0">
                <a:schemeClr val="bg2"/>
              </a:outerShdw>
            </a:effectLst>
            <a:extLst/>
          </p:spPr>
        </p:cxnSp>
        <p:sp>
          <p:nvSpPr>
            <p:cNvPr id="11" name="Скругленный прямоугольник 10"/>
            <p:cNvSpPr/>
            <p:nvPr/>
          </p:nvSpPr>
          <p:spPr bwMode="auto">
            <a:xfrm>
              <a:off x="2290066" y="1143647"/>
              <a:ext cx="4654185" cy="1116820"/>
            </a:xfrm>
            <a:prstGeom prst="roundRect">
              <a:avLst/>
            </a:prstGeom>
            <a:grpFill/>
            <a:ln w="28575" cap="flat" cmpd="sng" algn="ctr">
              <a:solidFill>
                <a:srgbClr val="0099FF"/>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lstStyle/>
            <a:p>
              <a:pPr algn="ctr" defTabSz="449263" eaLnBrk="0" fontAlgn="base" hangingPunct="0">
                <a:lnSpc>
                  <a:spcPts val="2400"/>
                </a:lnSpc>
                <a:spcBef>
                  <a:spcPct val="0"/>
                </a:spcBef>
                <a:spcAft>
                  <a:spcPct val="0"/>
                </a:spcAft>
                <a:defRPr/>
              </a:pPr>
              <a:r>
                <a:rPr lang="ru-RU" sz="2000" b="1" dirty="0" smtClean="0">
                  <a:solidFill>
                    <a:schemeClr val="bg1"/>
                  </a:solidFill>
                  <a:cs typeface="Times New Roman" pitchFamily="18" charset="0"/>
                </a:rPr>
                <a:t>1. Выявляем </a:t>
              </a:r>
              <a:r>
                <a:rPr lang="ru-RU" sz="2000" b="1" dirty="0">
                  <a:solidFill>
                    <a:schemeClr val="bg1"/>
                  </a:solidFill>
                  <a:cs typeface="Times New Roman" pitchFamily="18" charset="0"/>
                </a:rPr>
                <a:t>товары, </a:t>
              </a:r>
              <a:r>
                <a:rPr lang="ru-RU" sz="2000" b="1" dirty="0" smtClean="0">
                  <a:solidFill>
                    <a:schemeClr val="bg1"/>
                  </a:solidFill>
                  <a:cs typeface="Times New Roman" pitchFamily="18" charset="0"/>
                </a:rPr>
                <a:t>обороты экспорта </a:t>
              </a:r>
              <a:r>
                <a:rPr lang="ru-RU" sz="2000" b="1" dirty="0">
                  <a:solidFill>
                    <a:schemeClr val="bg1"/>
                  </a:solidFill>
                  <a:cs typeface="Times New Roman" pitchFamily="18" charset="0"/>
                </a:rPr>
                <a:t>которых активно </a:t>
              </a:r>
              <a:r>
                <a:rPr lang="ru-RU" sz="2000" b="1" dirty="0" smtClean="0">
                  <a:solidFill>
                    <a:schemeClr val="bg1"/>
                  </a:solidFill>
                  <a:cs typeface="Times New Roman" pitchFamily="18" charset="0"/>
                </a:rPr>
                <a:t>растут</a:t>
              </a:r>
            </a:p>
            <a:p>
              <a:pPr marL="457200" indent="-457200" algn="ctr" defTabSz="449263" eaLnBrk="0" fontAlgn="base" hangingPunct="0">
                <a:lnSpc>
                  <a:spcPts val="2400"/>
                </a:lnSpc>
                <a:spcBef>
                  <a:spcPct val="0"/>
                </a:spcBef>
                <a:spcAft>
                  <a:spcPct val="0"/>
                </a:spcAft>
                <a:buAutoNum type="arabicPeriod"/>
                <a:defRPr/>
              </a:pPr>
              <a:endParaRPr lang="ru-RU" sz="2000" b="1" dirty="0">
                <a:solidFill>
                  <a:schemeClr val="bg1"/>
                </a:solidFill>
                <a:cs typeface="Times New Roman" pitchFamily="18" charset="0"/>
              </a:endParaRPr>
            </a:p>
          </p:txBody>
        </p:sp>
        <p:sp>
          <p:nvSpPr>
            <p:cNvPr id="12" name="Скругленный прямоугольник 11"/>
            <p:cNvSpPr/>
            <p:nvPr/>
          </p:nvSpPr>
          <p:spPr bwMode="auto">
            <a:xfrm>
              <a:off x="2265164" y="2492689"/>
              <a:ext cx="4703987" cy="847898"/>
            </a:xfrm>
            <a:prstGeom prst="roundRect">
              <a:avLst/>
            </a:prstGeom>
            <a:grpFill/>
            <a:ln w="28575" cap="flat" cmpd="sng" algn="ctr">
              <a:solidFill>
                <a:srgbClr val="0099FF"/>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lstStyle/>
            <a:p>
              <a:pPr algn="ctr" defTabSz="449263" eaLnBrk="0" fontAlgn="base" hangingPunct="0">
                <a:lnSpc>
                  <a:spcPts val="2400"/>
                </a:lnSpc>
                <a:spcBef>
                  <a:spcPct val="0"/>
                </a:spcBef>
                <a:spcAft>
                  <a:spcPct val="0"/>
                </a:spcAft>
                <a:defRPr/>
              </a:pPr>
              <a:r>
                <a:rPr lang="ru-RU" sz="2000" b="1" dirty="0" smtClean="0">
                  <a:solidFill>
                    <a:schemeClr val="bg1"/>
                  </a:solidFill>
                  <a:cs typeface="Times New Roman" pitchFamily="18" charset="0"/>
                </a:rPr>
                <a:t>2. Выявляем производителей -  </a:t>
              </a:r>
              <a:endParaRPr lang="ru-RU" sz="2000" b="1" dirty="0">
                <a:solidFill>
                  <a:schemeClr val="bg1"/>
                </a:solidFill>
                <a:cs typeface="Times New Roman" pitchFamily="18" charset="0"/>
              </a:endParaRPr>
            </a:p>
            <a:p>
              <a:pPr algn="ctr" defTabSz="449263" eaLnBrk="0" fontAlgn="base" hangingPunct="0">
                <a:lnSpc>
                  <a:spcPts val="2400"/>
                </a:lnSpc>
                <a:spcBef>
                  <a:spcPct val="0"/>
                </a:spcBef>
                <a:spcAft>
                  <a:spcPct val="0"/>
                </a:spcAft>
                <a:defRPr/>
              </a:pPr>
              <a:r>
                <a:rPr lang="ru-RU" sz="2000" b="1" dirty="0">
                  <a:solidFill>
                    <a:schemeClr val="bg1"/>
                  </a:solidFill>
                  <a:cs typeface="Times New Roman" pitchFamily="18" charset="0"/>
                </a:rPr>
                <a:t>       лидеров по </a:t>
              </a:r>
              <a:r>
                <a:rPr lang="ru-RU" sz="2000" b="1" dirty="0" smtClean="0">
                  <a:solidFill>
                    <a:schemeClr val="bg1"/>
                  </a:solidFill>
                  <a:cs typeface="Times New Roman" pitchFamily="18" charset="0"/>
                </a:rPr>
                <a:t>поставкам</a:t>
              </a:r>
              <a:endParaRPr lang="en-US" sz="2000" b="1" dirty="0">
                <a:solidFill>
                  <a:schemeClr val="bg1"/>
                </a:solidFill>
                <a:cs typeface="Times New Roman" pitchFamily="18" charset="0"/>
              </a:endParaRPr>
            </a:p>
          </p:txBody>
        </p:sp>
        <p:sp>
          <p:nvSpPr>
            <p:cNvPr id="13" name="Скругленный прямоугольник 12"/>
            <p:cNvSpPr/>
            <p:nvPr/>
          </p:nvSpPr>
          <p:spPr bwMode="auto">
            <a:xfrm>
              <a:off x="2290066" y="3582983"/>
              <a:ext cx="4684521" cy="858716"/>
            </a:xfrm>
            <a:prstGeom prst="roundRect">
              <a:avLst/>
            </a:prstGeom>
            <a:grpFill/>
            <a:ln w="28575" cap="flat" cmpd="sng" algn="ctr">
              <a:solidFill>
                <a:srgbClr val="0099FF"/>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lstStyle/>
            <a:p>
              <a:pPr algn="ctr" defTabSz="449263" eaLnBrk="0" fontAlgn="base" hangingPunct="0">
                <a:lnSpc>
                  <a:spcPts val="2400"/>
                </a:lnSpc>
                <a:spcBef>
                  <a:spcPct val="0"/>
                </a:spcBef>
                <a:spcAft>
                  <a:spcPct val="0"/>
                </a:spcAft>
                <a:defRPr/>
              </a:pPr>
              <a:r>
                <a:rPr lang="ru-RU" sz="2000" b="1" dirty="0" smtClean="0">
                  <a:solidFill>
                    <a:schemeClr val="bg1"/>
                  </a:solidFill>
                  <a:cs typeface="Times New Roman" pitchFamily="18" charset="0"/>
                </a:rPr>
                <a:t>3. Выявляем </a:t>
              </a:r>
              <a:r>
                <a:rPr lang="ru-RU" sz="2000" b="1" dirty="0">
                  <a:solidFill>
                    <a:schemeClr val="bg1"/>
                  </a:solidFill>
                  <a:cs typeface="Times New Roman" pitchFamily="18" charset="0"/>
                </a:rPr>
                <a:t>ассортимент повышенного </a:t>
              </a:r>
              <a:r>
                <a:rPr lang="ru-RU" sz="2000" b="1" dirty="0" smtClean="0">
                  <a:solidFill>
                    <a:schemeClr val="bg1"/>
                  </a:solidFill>
                  <a:cs typeface="Times New Roman" pitchFamily="18" charset="0"/>
                </a:rPr>
                <a:t>спроса</a:t>
              </a:r>
            </a:p>
            <a:p>
              <a:pPr algn="ctr" defTabSz="449263" eaLnBrk="0" fontAlgn="base" hangingPunct="0">
                <a:lnSpc>
                  <a:spcPts val="2400"/>
                </a:lnSpc>
                <a:spcBef>
                  <a:spcPct val="0"/>
                </a:spcBef>
                <a:spcAft>
                  <a:spcPct val="0"/>
                </a:spcAft>
                <a:defRPr/>
              </a:pPr>
              <a:endParaRPr lang="ru-RU" sz="2000" b="1" dirty="0">
                <a:solidFill>
                  <a:schemeClr val="bg1"/>
                </a:solidFill>
                <a:cs typeface="Times New Roman" pitchFamily="18" charset="0"/>
              </a:endParaRPr>
            </a:p>
          </p:txBody>
        </p:sp>
        <p:sp>
          <p:nvSpPr>
            <p:cNvPr id="14" name="Скругленный прямоугольник 13"/>
            <p:cNvSpPr/>
            <p:nvPr/>
          </p:nvSpPr>
          <p:spPr bwMode="auto">
            <a:xfrm>
              <a:off x="2265164" y="4687070"/>
              <a:ext cx="4684521" cy="1007564"/>
            </a:xfrm>
            <a:prstGeom prst="roundRect">
              <a:avLst/>
            </a:prstGeom>
            <a:grpFill/>
            <a:ln w="28575" cap="flat" cmpd="sng" algn="ctr">
              <a:solidFill>
                <a:srgbClr val="0099FF"/>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lstStyle/>
            <a:p>
              <a:pPr algn="ctr" defTabSz="449263" eaLnBrk="0" fontAlgn="base" hangingPunct="0">
                <a:lnSpc>
                  <a:spcPts val="2400"/>
                </a:lnSpc>
                <a:spcBef>
                  <a:spcPct val="0"/>
                </a:spcBef>
                <a:spcAft>
                  <a:spcPct val="0"/>
                </a:spcAft>
                <a:defRPr/>
              </a:pPr>
              <a:r>
                <a:rPr lang="ru-RU" sz="2000" b="1" dirty="0" smtClean="0">
                  <a:solidFill>
                    <a:schemeClr val="bg1"/>
                  </a:solidFill>
                  <a:cs typeface="Times New Roman" pitchFamily="18" charset="0"/>
                </a:rPr>
                <a:t>4. Определяем </a:t>
              </a:r>
              <a:r>
                <a:rPr lang="ru-RU" sz="2000" b="1" dirty="0">
                  <a:solidFill>
                    <a:schemeClr val="bg1"/>
                  </a:solidFill>
                  <a:cs typeface="Times New Roman" pitchFamily="18" charset="0"/>
                </a:rPr>
                <a:t>оптимальное ценообразование </a:t>
              </a:r>
              <a:r>
                <a:rPr lang="ru-RU" sz="2000" b="1" dirty="0" smtClean="0">
                  <a:solidFill>
                    <a:schemeClr val="bg1"/>
                  </a:solidFill>
                  <a:cs typeface="Times New Roman" pitchFamily="18" charset="0"/>
                </a:rPr>
                <a:t>товара</a:t>
              </a:r>
            </a:p>
            <a:p>
              <a:pPr algn="ctr" defTabSz="449263" eaLnBrk="0" fontAlgn="base" hangingPunct="0">
                <a:lnSpc>
                  <a:spcPts val="2400"/>
                </a:lnSpc>
                <a:spcBef>
                  <a:spcPct val="0"/>
                </a:spcBef>
                <a:spcAft>
                  <a:spcPct val="0"/>
                </a:spcAft>
                <a:defRPr/>
              </a:pPr>
              <a:endParaRPr lang="ru-RU" sz="2000" b="1" dirty="0">
                <a:solidFill>
                  <a:schemeClr val="bg1"/>
                </a:solidFill>
                <a:cs typeface="Times New Roman" pitchFamily="18" charset="0"/>
              </a:endParaRPr>
            </a:p>
          </p:txBody>
        </p:sp>
      </p:grpSp>
      <p:sp>
        <p:nvSpPr>
          <p:cNvPr id="15" name="Скругленный прямоугольник 14"/>
          <p:cNvSpPr/>
          <p:nvPr/>
        </p:nvSpPr>
        <p:spPr bwMode="auto">
          <a:xfrm>
            <a:off x="3021201" y="5830914"/>
            <a:ext cx="6246028" cy="936104"/>
          </a:xfrm>
          <a:prstGeom prst="roundRect">
            <a:avLst/>
          </a:prstGeom>
          <a:solidFill>
            <a:srgbClr val="0066CC"/>
          </a:solidFill>
          <a:ln w="28575" cap="flat" cmpd="sng" algn="ctr">
            <a:solidFill>
              <a:srgbClr val="0099FF"/>
            </a:solidFill>
            <a:prstDash val="solid"/>
            <a:round/>
            <a:headEnd type="none" w="med" len="med"/>
            <a:tailEnd type="none" w="med" len="med"/>
          </a:ln>
          <a:effectLst/>
          <a:scene3d>
            <a:camera prst="orthographicFront"/>
            <a:lightRig rig="threePt" dir="t"/>
          </a:scene3d>
          <a:sp3d>
            <a:bevelT prst="angle"/>
          </a:sp3d>
          <a:extLst/>
        </p:spPr>
        <p:txBody>
          <a:bodyPr vert="horz" wrap="square" lIns="91440" tIns="45720" rIns="91440" bIns="45720" numCol="1" rtlCol="0" anchor="t" anchorCtr="0" compatLnSpc="1"/>
          <a:lstStyle/>
          <a:p>
            <a:pPr algn="ctr" defTabSz="449263" eaLnBrk="0" fontAlgn="base" hangingPunct="0">
              <a:lnSpc>
                <a:spcPts val="2400"/>
              </a:lnSpc>
              <a:spcBef>
                <a:spcPct val="0"/>
              </a:spcBef>
              <a:spcAft>
                <a:spcPct val="0"/>
              </a:spcAft>
              <a:defRPr/>
            </a:pPr>
            <a:r>
              <a:rPr lang="ru-RU" sz="2000" b="1" dirty="0">
                <a:solidFill>
                  <a:schemeClr val="bg1"/>
                </a:solidFill>
                <a:cs typeface="Times New Roman" pitchFamily="18" charset="0"/>
              </a:rPr>
              <a:t>5</a:t>
            </a:r>
            <a:r>
              <a:rPr lang="ru-RU" sz="2000" b="1" dirty="0" smtClean="0">
                <a:solidFill>
                  <a:schemeClr val="bg1"/>
                </a:solidFill>
                <a:cs typeface="Times New Roman" pitchFamily="18" charset="0"/>
              </a:rPr>
              <a:t>. Изучаем особенности потенциальных заказчиков</a:t>
            </a:r>
          </a:p>
          <a:p>
            <a:pPr algn="ctr" defTabSz="449263" eaLnBrk="0" fontAlgn="base" hangingPunct="0">
              <a:lnSpc>
                <a:spcPts val="2400"/>
              </a:lnSpc>
              <a:spcBef>
                <a:spcPct val="0"/>
              </a:spcBef>
              <a:spcAft>
                <a:spcPct val="0"/>
              </a:spcAft>
              <a:defRPr/>
            </a:pPr>
            <a:endParaRPr lang="ru-RU" sz="2000" b="1" dirty="0">
              <a:solidFill>
                <a:schemeClr val="bg1"/>
              </a:solidFill>
              <a:cs typeface="Times New Roman" pitchFamily="18" charset="0"/>
            </a:endParaRPr>
          </a:p>
        </p:txBody>
      </p:sp>
      <p:cxnSp>
        <p:nvCxnSpPr>
          <p:cNvPr id="16" name="Прямая со стрелкой 15"/>
          <p:cNvCxnSpPr/>
          <p:nvPr/>
        </p:nvCxnSpPr>
        <p:spPr bwMode="auto">
          <a:xfrm>
            <a:off x="6209289" y="5598692"/>
            <a:ext cx="4593" cy="232222"/>
          </a:xfrm>
          <a:prstGeom prst="straightConnector1">
            <a:avLst/>
          </a:prstGeom>
          <a:solidFill>
            <a:srgbClr val="00B8FF"/>
          </a:solidFill>
          <a:ln w="38100" cap="flat" cmpd="sng" algn="ctr">
            <a:solidFill>
              <a:srgbClr val="0099FF"/>
            </a:solidFill>
            <a:prstDash val="solid"/>
            <a:round/>
            <a:headEnd type="none" w="med" len="med"/>
            <a:tailEnd type="arrow"/>
          </a:ln>
          <a:effectLst>
            <a:outerShdw dist="35921" dir="2700000" algn="ctr" rotWithShape="0">
              <a:schemeClr val="bg2"/>
            </a:outerShdw>
          </a:effectLst>
          <a:extLst/>
        </p:spPr>
      </p:cxnSp>
    </p:spTree>
    <p:extLst>
      <p:ext uri="{BB962C8B-B14F-4D97-AF65-F5344CB8AC3E}">
        <p14:creationId xmlns:p14="http://schemas.microsoft.com/office/powerpoint/2010/main" val="17188496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160000" y="8775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ПЕРСПЕКТИВНЫЕ </a:t>
            </a:r>
            <a:r>
              <a:rPr lang="ru-RU" sz="2400" b="1" dirty="0">
                <a:solidFill>
                  <a:srgbClr val="ECF0F1"/>
                </a:solidFill>
              </a:rPr>
              <a:t>ТОВАРЫ </a:t>
            </a:r>
            <a:r>
              <a:rPr lang="ru-RU" sz="2400" b="1" dirty="0" smtClean="0">
                <a:solidFill>
                  <a:srgbClr val="ECF0F1"/>
                </a:solidFill>
              </a:rPr>
              <a:t>ДЛЯ ИМПОРТОЗАМЕЩЕНИЯ</a:t>
            </a:r>
            <a:endParaRPr lang="ru-RU" sz="2400" b="1" dirty="0">
              <a:solidFill>
                <a:srgbClr val="ECF0F1"/>
              </a:solidFill>
            </a:endParaRPr>
          </a:p>
        </p:txBody>
      </p:sp>
      <p:sp>
        <p:nvSpPr>
          <p:cNvPr id="5" name="Номер слайда 4"/>
          <p:cNvSpPr>
            <a:spLocks noGrp="1"/>
          </p:cNvSpPr>
          <p:nvPr>
            <p:ph type="sldNum" sz="quarter" idx="12"/>
          </p:nvPr>
        </p:nvSpPr>
        <p:spPr>
          <a:xfrm>
            <a:off x="11135999" y="81000"/>
            <a:ext cx="855975" cy="900000"/>
          </a:xfrm>
        </p:spPr>
        <p:txBody>
          <a:bodyPr/>
          <a:lstStyle/>
          <a:p>
            <a:fld id="{F8E25BF1-0540-4F88-AF75-B7F281073659}" type="slidenum">
              <a:rPr lang="ru-RU" sz="4400" smtClean="0">
                <a:solidFill>
                  <a:srgbClr val="ECF0F1"/>
                </a:solidFill>
                <a:latin typeface="Calibri Light" panose="020F0302020204030204"/>
              </a:rPr>
              <a:pPr/>
              <a:t>11</a:t>
            </a:fld>
            <a:endParaRPr lang="ru-RU" sz="44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633576315"/>
              </p:ext>
            </p:extLst>
          </p:nvPr>
        </p:nvGraphicFramePr>
        <p:xfrm>
          <a:off x="205948" y="1334531"/>
          <a:ext cx="11838006" cy="4978970"/>
        </p:xfrm>
        <a:graphic>
          <a:graphicData uri="http://schemas.openxmlformats.org/drawingml/2006/table">
            <a:tbl>
              <a:tblPr firstRow="1" bandRow="1">
                <a:tableStyleId>{7DF18680-E054-41AD-8BC1-D1AEF772440D}</a:tableStyleId>
              </a:tblPr>
              <a:tblGrid>
                <a:gridCol w="1088014"/>
                <a:gridCol w="3095336"/>
                <a:gridCol w="1079255"/>
                <a:gridCol w="1237817"/>
                <a:gridCol w="1238216"/>
                <a:gridCol w="1384671"/>
                <a:gridCol w="1344729"/>
                <a:gridCol w="1369968"/>
              </a:tblGrid>
              <a:tr h="1226338">
                <a:tc>
                  <a:txBody>
                    <a:bodyPr/>
                    <a:lstStyle/>
                    <a:p>
                      <a:pPr algn="ctr" fontAlgn="ctr"/>
                      <a:endParaRPr lang="ru-RU" sz="1400" b="1" u="none" strike="noStrike" dirty="0" smtClean="0">
                        <a:effectLst/>
                        <a:latin typeface="+mj-lt"/>
                      </a:endParaRPr>
                    </a:p>
                    <a:p>
                      <a:pPr algn="ctr" fontAlgn="ctr"/>
                      <a:r>
                        <a:rPr lang="ru-RU" sz="1400" b="1" u="none" strike="noStrike" dirty="0" smtClean="0">
                          <a:effectLst/>
                          <a:latin typeface="+mj-lt"/>
                        </a:rPr>
                        <a:t>Код </a:t>
                      </a:r>
                      <a:r>
                        <a:rPr lang="ru-RU" sz="1400" b="1" u="none" strike="noStrike" dirty="0">
                          <a:effectLst/>
                          <a:latin typeface="+mj-lt"/>
                        </a:rPr>
                        <a:t>ТНВЭД</a:t>
                      </a:r>
                      <a:endParaRPr lang="ru-RU" sz="1400" b="1" i="0" u="none" strike="noStrike" dirty="0">
                        <a:solidFill>
                          <a:srgbClr val="000000"/>
                        </a:solidFill>
                        <a:effectLst/>
                        <a:latin typeface="+mj-lt"/>
                      </a:endParaRPr>
                    </a:p>
                  </a:txBody>
                  <a:tcPr marL="3324" marR="3324" marT="3324" marB="0" anchor="ctr"/>
                </a:tc>
                <a:tc>
                  <a:txBody>
                    <a:bodyPr/>
                    <a:lstStyle/>
                    <a:p>
                      <a:pPr algn="ctr" fontAlgn="ctr"/>
                      <a:r>
                        <a:rPr lang="ru-RU" sz="1400" b="1" u="none" strike="noStrike" dirty="0" smtClean="0">
                          <a:effectLst/>
                          <a:latin typeface="+mj-lt"/>
                        </a:rPr>
                        <a:t>Название товара</a:t>
                      </a:r>
                      <a:endParaRPr lang="ru-RU" sz="1400" b="1" i="0" u="none" strike="noStrike" dirty="0">
                        <a:solidFill>
                          <a:srgbClr val="000000"/>
                        </a:solidFill>
                        <a:effectLst/>
                        <a:latin typeface="+mj-lt"/>
                      </a:endParaRPr>
                    </a:p>
                  </a:txBody>
                  <a:tcPr marL="3324" marR="3324" marT="3324" marB="0" anchor="ctr"/>
                </a:tc>
                <a:tc>
                  <a:txBody>
                    <a:bodyPr/>
                    <a:lstStyle/>
                    <a:p>
                      <a:pPr algn="ctr" fontAlgn="ctr"/>
                      <a:r>
                        <a:rPr lang="ru-RU" sz="1400" b="1" i="0" u="none" strike="noStrike" dirty="0" smtClean="0">
                          <a:solidFill>
                            <a:schemeClr val="bg1"/>
                          </a:solidFill>
                          <a:effectLst/>
                          <a:latin typeface="+mj-lt"/>
                        </a:rPr>
                        <a:t>Период роста, мес.</a:t>
                      </a:r>
                      <a:endParaRPr lang="ru-RU" sz="1400" b="1" i="0" u="none" strike="noStrike" dirty="0">
                        <a:solidFill>
                          <a:schemeClr val="bg1"/>
                        </a:solidFill>
                        <a:effectLst/>
                        <a:latin typeface="+mj-lt"/>
                      </a:endParaRPr>
                    </a:p>
                  </a:txBody>
                  <a:tcPr marL="3324" marR="3324" marT="3324" marB="0" anchor="ctr"/>
                </a:tc>
                <a:tc>
                  <a:txBody>
                    <a:bodyPr/>
                    <a:lstStyle/>
                    <a:p>
                      <a:pPr algn="ctr" fontAlgn="ctr"/>
                      <a:r>
                        <a:rPr lang="ru-RU" sz="1400" b="1" u="none" strike="noStrike" dirty="0">
                          <a:effectLst/>
                          <a:latin typeface="+mj-lt"/>
                        </a:rPr>
                        <a:t>Импорт за </a:t>
                      </a:r>
                      <a:endParaRPr lang="ru-RU" sz="1400" b="1" u="none" strike="noStrike" dirty="0" smtClean="0">
                        <a:effectLst/>
                        <a:latin typeface="+mj-lt"/>
                      </a:endParaRPr>
                    </a:p>
                    <a:p>
                      <a:pPr algn="ctr" fontAlgn="ctr"/>
                      <a:r>
                        <a:rPr lang="ru-RU" sz="1400" b="1" u="none" strike="noStrike" dirty="0" smtClean="0">
                          <a:effectLst/>
                          <a:latin typeface="+mj-lt"/>
                        </a:rPr>
                        <a:t>2 кв.2017, млн. </a:t>
                      </a:r>
                      <a:r>
                        <a:rPr lang="en-US" sz="1400" b="1" u="none" strike="noStrike" dirty="0" smtClean="0">
                          <a:effectLst/>
                          <a:latin typeface="+mj-lt"/>
                        </a:rPr>
                        <a:t>$</a:t>
                      </a:r>
                      <a:endParaRPr lang="ru-RU" sz="1400" b="1" i="0" u="none" strike="noStrike" dirty="0">
                        <a:solidFill>
                          <a:srgbClr val="000000"/>
                        </a:solidFill>
                        <a:effectLst/>
                        <a:latin typeface="+mj-lt"/>
                      </a:endParaRPr>
                    </a:p>
                  </a:txBody>
                  <a:tcPr marL="3324" marR="3324" marT="3324" marB="0" anchor="ctr"/>
                </a:tc>
                <a:tc>
                  <a:txBody>
                    <a:bodyPr/>
                    <a:lstStyle/>
                    <a:p>
                      <a:pPr algn="ctr" fontAlgn="ctr"/>
                      <a:r>
                        <a:rPr lang="ru-RU" sz="1400" b="1" u="none" strike="noStrike" dirty="0">
                          <a:effectLst/>
                          <a:latin typeface="+mj-lt"/>
                        </a:rPr>
                        <a:t>% прироста </a:t>
                      </a:r>
                      <a:r>
                        <a:rPr lang="ru-RU" sz="1400" b="1" u="none" strike="noStrike" dirty="0" smtClean="0">
                          <a:effectLst/>
                          <a:latin typeface="+mj-lt"/>
                        </a:rPr>
                        <a:t>к</a:t>
                      </a:r>
                    </a:p>
                    <a:p>
                      <a:pPr algn="ctr" fontAlgn="ctr"/>
                      <a:r>
                        <a:rPr lang="ru-RU" sz="1400" b="1" u="none" strike="noStrike" dirty="0" smtClean="0">
                          <a:effectLst/>
                          <a:latin typeface="+mj-lt"/>
                        </a:rPr>
                        <a:t> 2 кв. 2016</a:t>
                      </a:r>
                      <a:endParaRPr lang="ru-RU" sz="1400" b="1" i="0" u="none" strike="noStrike" dirty="0">
                        <a:solidFill>
                          <a:srgbClr val="000000"/>
                        </a:solidFill>
                        <a:effectLst/>
                        <a:latin typeface="+mj-lt"/>
                      </a:endParaRPr>
                    </a:p>
                  </a:txBody>
                  <a:tcPr marL="3324" marR="3324" marT="3324" marB="0" anchor="ctr"/>
                </a:tc>
                <a:tc>
                  <a:txBody>
                    <a:bodyPr/>
                    <a:lstStyle/>
                    <a:p>
                      <a:pPr algn="ctr" fontAlgn="ctr"/>
                      <a:r>
                        <a:rPr lang="ru-RU" sz="1400" b="1" u="none" strike="noStrike" dirty="0">
                          <a:effectLst/>
                          <a:latin typeface="+mj-lt"/>
                        </a:rPr>
                        <a:t>Число регионов-импортеров </a:t>
                      </a:r>
                      <a:r>
                        <a:rPr lang="ru-RU" sz="1400" b="1" u="none" strike="noStrike" dirty="0" smtClean="0">
                          <a:effectLst/>
                          <a:latin typeface="+mj-lt"/>
                        </a:rPr>
                        <a:t>за</a:t>
                      </a:r>
                    </a:p>
                    <a:p>
                      <a:pPr algn="ctr" fontAlgn="ctr"/>
                      <a:r>
                        <a:rPr lang="ru-RU" sz="1400" b="1" u="none" strike="noStrike" dirty="0" smtClean="0">
                          <a:effectLst/>
                          <a:latin typeface="+mj-lt"/>
                        </a:rPr>
                        <a:t> 2 кв.2017</a:t>
                      </a:r>
                      <a:endParaRPr lang="ru-RU" sz="1400" b="1" i="0" u="none" strike="noStrike" dirty="0">
                        <a:solidFill>
                          <a:srgbClr val="000000"/>
                        </a:solidFill>
                        <a:effectLst/>
                        <a:latin typeface="+mj-lt"/>
                      </a:endParaRPr>
                    </a:p>
                  </a:txBody>
                  <a:tcPr marL="3324" marR="3324" marT="3324" marB="0" anchor="ctr"/>
                </a:tc>
                <a:tc>
                  <a:txBody>
                    <a:bodyPr/>
                    <a:lstStyle/>
                    <a:p>
                      <a:pPr algn="ctr" fontAlgn="ctr"/>
                      <a:r>
                        <a:rPr lang="ru-RU" sz="1400" b="1" i="0" u="none" strike="noStrike" dirty="0" smtClean="0">
                          <a:solidFill>
                            <a:schemeClr val="bg1"/>
                          </a:solidFill>
                          <a:effectLst/>
                          <a:latin typeface="+mj-lt"/>
                        </a:rPr>
                        <a:t>Регион-лидер</a:t>
                      </a:r>
                      <a:r>
                        <a:rPr lang="ru-RU" sz="1400" b="1" i="0" u="none" strike="noStrike" baseline="0" dirty="0" smtClean="0">
                          <a:solidFill>
                            <a:schemeClr val="bg1"/>
                          </a:solidFill>
                          <a:effectLst/>
                          <a:latin typeface="+mj-lt"/>
                        </a:rPr>
                        <a:t> закупок</a:t>
                      </a:r>
                      <a:endParaRPr lang="ru-RU" sz="1400" b="1" i="0" u="none" strike="noStrike" dirty="0">
                        <a:solidFill>
                          <a:schemeClr val="bg1"/>
                        </a:solidFill>
                        <a:effectLst/>
                        <a:latin typeface="+mj-lt"/>
                      </a:endParaRPr>
                    </a:p>
                  </a:txBody>
                  <a:tcPr marL="3324" marR="3324" marT="3324" marB="0" anchor="ctr"/>
                </a:tc>
                <a:tc>
                  <a:txBody>
                    <a:bodyPr/>
                    <a:lstStyle/>
                    <a:p>
                      <a:pPr algn="ctr" fontAlgn="ctr"/>
                      <a:r>
                        <a:rPr lang="ru-RU" sz="1400" b="1" i="0" u="none" strike="noStrike" dirty="0" smtClean="0">
                          <a:solidFill>
                            <a:schemeClr val="bg1"/>
                          </a:solidFill>
                          <a:effectLst/>
                          <a:latin typeface="+mj-lt"/>
                        </a:rPr>
                        <a:t>Страна – лидер продаж</a:t>
                      </a:r>
                      <a:endParaRPr lang="ru-RU" sz="1400" b="1" i="0" u="none" strike="noStrike" dirty="0">
                        <a:solidFill>
                          <a:schemeClr val="bg1"/>
                        </a:solidFill>
                        <a:effectLst/>
                        <a:latin typeface="+mj-lt"/>
                      </a:endParaRPr>
                    </a:p>
                  </a:txBody>
                  <a:tcPr marL="3324" marR="3324" marT="3324" marB="0" anchor="ctr"/>
                </a:tc>
              </a:tr>
              <a:tr h="664016">
                <a:tc>
                  <a:txBody>
                    <a:bodyPr/>
                    <a:lstStyle/>
                    <a:p>
                      <a:pPr algn="ctr" fontAlgn="ctr"/>
                      <a:r>
                        <a:rPr lang="ru-RU" sz="1400" b="1" i="0" u="none" strike="noStrike" dirty="0" smtClean="0">
                          <a:solidFill>
                            <a:srgbClr val="002060"/>
                          </a:solidFill>
                          <a:effectLst/>
                          <a:latin typeface="+mj-lt"/>
                        </a:rPr>
                        <a:t>7219221009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FF0000"/>
                          </a:solidFill>
                          <a:effectLst/>
                          <a:latin typeface="+mj-lt"/>
                        </a:rPr>
                        <a:t>Прокат плоский из коррозионностойкой стали шириной </a:t>
                      </a:r>
                      <a:r>
                        <a:rPr lang="en-US" sz="1400" b="1" i="0" u="none" strike="noStrike" dirty="0" smtClean="0">
                          <a:solidFill>
                            <a:srgbClr val="FF0000"/>
                          </a:solidFill>
                          <a:effectLst/>
                          <a:latin typeface="+mj-lt"/>
                        </a:rPr>
                        <a:t>&gt;</a:t>
                      </a:r>
                      <a:r>
                        <a:rPr lang="ru-RU" sz="1400" b="1" i="0" u="none" strike="noStrike" dirty="0" smtClean="0">
                          <a:solidFill>
                            <a:srgbClr val="FF0000"/>
                          </a:solidFill>
                          <a:effectLst/>
                          <a:latin typeface="+mj-lt"/>
                        </a:rPr>
                        <a:t> 600 мм</a:t>
                      </a:r>
                      <a:endParaRPr lang="ru-RU" sz="1400" b="1" i="0" u="none" strike="noStrike" dirty="0">
                        <a:solidFill>
                          <a:srgbClr val="FF0000"/>
                        </a:solidFill>
                        <a:effectLst/>
                        <a:latin typeface="+mj-lt"/>
                      </a:endParaRPr>
                    </a:p>
                  </a:txBody>
                  <a:tcPr marL="9525" marR="9525" marT="9525" marB="0" anchor="ctr"/>
                </a:tc>
                <a:tc>
                  <a:txBody>
                    <a:bodyPr/>
                    <a:lstStyle/>
                    <a:p>
                      <a:pPr algn="ctr" fontAlgn="ctr"/>
                      <a:r>
                        <a:rPr lang="en-US" sz="1800" b="1" i="0" u="none" strike="noStrike" dirty="0" smtClean="0">
                          <a:solidFill>
                            <a:srgbClr val="FF0000"/>
                          </a:solidFill>
                          <a:effectLst/>
                          <a:latin typeface="+mj-lt"/>
                        </a:rPr>
                        <a:t>24</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en-US" sz="1400" b="1" i="0" u="none" strike="noStrike" dirty="0" smtClean="0">
                          <a:solidFill>
                            <a:srgbClr val="002060"/>
                          </a:solidFill>
                          <a:effectLst/>
                          <a:latin typeface="+mj-lt"/>
                        </a:rPr>
                        <a:t>17</a:t>
                      </a:r>
                      <a:r>
                        <a:rPr lang="ru-RU" sz="1400" b="1" i="0" u="none" strike="noStrike" dirty="0" smtClean="0">
                          <a:solidFill>
                            <a:srgbClr val="002060"/>
                          </a:solidFill>
                          <a:effectLst/>
                          <a:latin typeface="+mj-lt"/>
                        </a:rPr>
                        <a:t>,</a:t>
                      </a:r>
                      <a:r>
                        <a:rPr lang="en-US" sz="1400" b="1" i="0" u="none" strike="noStrike" dirty="0" smtClean="0">
                          <a:solidFill>
                            <a:srgbClr val="002060"/>
                          </a:solidFill>
                          <a:effectLst/>
                          <a:latin typeface="+mj-lt"/>
                        </a:rPr>
                        <a:t>3</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en-US" sz="1800" b="1" i="0" u="none" strike="noStrike" dirty="0" smtClean="0">
                          <a:solidFill>
                            <a:srgbClr val="FF0000"/>
                          </a:solidFill>
                          <a:effectLst/>
                          <a:latin typeface="+mj-lt"/>
                        </a:rPr>
                        <a:t>93</a:t>
                      </a:r>
                      <a:r>
                        <a:rPr lang="ru-RU" sz="1800" b="1" i="0" u="none" strike="noStrike" dirty="0" smtClean="0">
                          <a:solidFill>
                            <a:srgbClr val="FF0000"/>
                          </a:solidFill>
                          <a:effectLst/>
                          <a:latin typeface="+mj-lt"/>
                        </a:rPr>
                        <a:t>,</a:t>
                      </a:r>
                      <a:r>
                        <a:rPr lang="en-US" sz="1800" b="1" i="0" u="none" strike="noStrike" dirty="0" smtClean="0">
                          <a:solidFill>
                            <a:srgbClr val="FF0000"/>
                          </a:solidFill>
                          <a:effectLst/>
                          <a:latin typeface="+mj-lt"/>
                        </a:rPr>
                        <a:t>4%</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18</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Москва</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Испания</a:t>
                      </a:r>
                      <a:endParaRPr lang="ru-RU" sz="1400" b="1" i="0" u="none" strike="noStrike" dirty="0">
                        <a:solidFill>
                          <a:srgbClr val="002060"/>
                        </a:solidFill>
                        <a:effectLst/>
                        <a:latin typeface="+mj-lt"/>
                      </a:endParaRPr>
                    </a:p>
                  </a:txBody>
                  <a:tcPr marL="9525" marR="9525" marT="9525" marB="0" anchor="ctr"/>
                </a:tc>
              </a:tr>
              <a:tr h="468181">
                <a:tc>
                  <a:txBody>
                    <a:bodyPr/>
                    <a:lstStyle/>
                    <a:p>
                      <a:pPr algn="ctr" fontAlgn="ctr"/>
                      <a:r>
                        <a:rPr lang="ru-RU" sz="1400" b="1" i="0" u="none" strike="noStrike" dirty="0" smtClean="0">
                          <a:solidFill>
                            <a:srgbClr val="002060"/>
                          </a:solidFill>
                          <a:effectLst/>
                          <a:latin typeface="+mj-lt"/>
                        </a:rPr>
                        <a:t>7322190000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Радиаторы и их части из черных металлов</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14</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29,8</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48,8%</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37</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Москва</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Китай</a:t>
                      </a:r>
                      <a:endParaRPr lang="ru-RU" sz="1400" b="1" i="0" u="none" strike="noStrike" dirty="0">
                        <a:solidFill>
                          <a:srgbClr val="002060"/>
                        </a:solidFill>
                        <a:effectLst/>
                        <a:latin typeface="+mj-lt"/>
                      </a:endParaRPr>
                    </a:p>
                  </a:txBody>
                  <a:tcPr marL="9525" marR="9525" marT="9525" marB="0" anchor="ctr"/>
                </a:tc>
              </a:tr>
              <a:tr h="301104">
                <a:tc>
                  <a:txBody>
                    <a:bodyPr/>
                    <a:lstStyle/>
                    <a:p>
                      <a:pPr algn="ctr" fontAlgn="ctr"/>
                      <a:r>
                        <a:rPr lang="ru-RU" sz="1400" b="1" i="0" u="none" strike="noStrike" dirty="0" smtClean="0">
                          <a:solidFill>
                            <a:srgbClr val="002060"/>
                          </a:solidFill>
                          <a:effectLst/>
                          <a:latin typeface="+mj-lt"/>
                        </a:rPr>
                        <a:t>3206200000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Пигменты и препараты на основе соединений хрома</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18</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2,3</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25,5%</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13</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Санкт-Петербург</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Китай</a:t>
                      </a:r>
                      <a:endParaRPr lang="ru-RU" sz="1400" b="1" i="0" u="none" strike="noStrike" dirty="0">
                        <a:solidFill>
                          <a:srgbClr val="002060"/>
                        </a:solidFill>
                        <a:effectLst/>
                        <a:latin typeface="+mj-lt"/>
                      </a:endParaRPr>
                    </a:p>
                  </a:txBody>
                  <a:tcPr marL="9525" marR="9525" marT="9525" marB="0" anchor="ctr"/>
                </a:tc>
              </a:tr>
              <a:tr h="378657">
                <a:tc>
                  <a:txBody>
                    <a:bodyPr/>
                    <a:lstStyle/>
                    <a:p>
                      <a:pPr algn="ctr" fontAlgn="ctr"/>
                      <a:r>
                        <a:rPr lang="ru-RU" sz="1400" b="1" i="0" u="none" strike="noStrike" dirty="0" smtClean="0">
                          <a:solidFill>
                            <a:srgbClr val="002060"/>
                          </a:solidFill>
                          <a:effectLst/>
                          <a:latin typeface="+mj-lt"/>
                        </a:rPr>
                        <a:t>8467295900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Аппараты точильные и шлифовальные</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19</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5,1</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139,5%</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Москва</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Китай</a:t>
                      </a:r>
                    </a:p>
                  </a:txBody>
                  <a:tcPr marL="9525" marR="9525" marT="9525" marB="0" anchor="ctr"/>
                </a:tc>
              </a:tr>
              <a:tr h="563421">
                <a:tc>
                  <a:txBody>
                    <a:bodyPr/>
                    <a:lstStyle/>
                    <a:p>
                      <a:pPr algn="ctr" fontAlgn="ctr"/>
                      <a:r>
                        <a:rPr lang="ru-RU" sz="1400" b="1" i="0" u="none" strike="noStrike" dirty="0" smtClean="0">
                          <a:solidFill>
                            <a:srgbClr val="002060"/>
                          </a:solidFill>
                          <a:effectLst/>
                          <a:latin typeface="+mj-lt"/>
                        </a:rPr>
                        <a:t>8467297000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Аппараты строгальные</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3,1</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15,5%</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18</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Московская</a:t>
                      </a:r>
                      <a:r>
                        <a:rPr lang="ru-RU" sz="1400" b="1" i="0" u="none" strike="noStrike" baseline="0" dirty="0" smtClean="0">
                          <a:solidFill>
                            <a:srgbClr val="002060"/>
                          </a:solidFill>
                          <a:effectLst/>
                          <a:latin typeface="+mj-lt"/>
                        </a:rPr>
                        <a:t>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Китай</a:t>
                      </a:r>
                      <a:endParaRPr lang="ru-RU" sz="1400" b="1" i="0" u="none" strike="noStrike" dirty="0">
                        <a:solidFill>
                          <a:srgbClr val="002060"/>
                        </a:solidFill>
                        <a:effectLst/>
                        <a:latin typeface="+mj-lt"/>
                      </a:endParaRPr>
                    </a:p>
                  </a:txBody>
                  <a:tcPr marL="9525" marR="9525" marT="9525" marB="0" anchor="ctr"/>
                </a:tc>
              </a:tr>
              <a:tr h="6210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002060"/>
                          </a:solidFill>
                          <a:effectLst/>
                          <a:latin typeface="+mj-lt"/>
                        </a:rPr>
                        <a:t>8536501907</a:t>
                      </a:r>
                    </a:p>
                    <a:p>
                      <a:pPr algn="ctr" fontAlgn="ct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Переключатели на напряжение не более 60 В</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52,9%</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65</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Москва</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Германия</a:t>
                      </a:r>
                      <a:endParaRPr lang="ru-RU" sz="1400" b="1" i="0" u="none" strike="noStrike" dirty="0">
                        <a:solidFill>
                          <a:srgbClr val="002060"/>
                        </a:solidFill>
                        <a:effectLst/>
                        <a:latin typeface="+mj-lt"/>
                      </a:endParaRPr>
                    </a:p>
                  </a:txBody>
                  <a:tcPr marL="9525" marR="9525" marT="9525" marB="0" anchor="ctr"/>
                </a:tc>
              </a:tr>
              <a:tr h="621056">
                <a:tc>
                  <a:txBody>
                    <a:bodyPr/>
                    <a:lstStyle/>
                    <a:p>
                      <a:pPr algn="ctr" fontAlgn="ctr"/>
                      <a:r>
                        <a:rPr lang="ru-RU" sz="1400" b="1" i="0" u="none" strike="noStrike" dirty="0" smtClean="0">
                          <a:solidFill>
                            <a:srgbClr val="002060"/>
                          </a:solidFill>
                          <a:effectLst/>
                          <a:latin typeface="+mj-lt"/>
                        </a:rPr>
                        <a:t>7318149100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Винты с разреженными витками резьбы</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19</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19,4</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82,1%</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44</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Московская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Китай</a:t>
                      </a:r>
                      <a:endParaRPr lang="ru-RU" sz="1400" b="1" i="0" u="none" strike="noStrike" dirty="0">
                        <a:solidFill>
                          <a:srgbClr val="002060"/>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24438285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АНАЛИЗ ТОРГОВЫХ СХЕМ ПОСТАВОК ТОВАРА</a:t>
            </a:r>
            <a:endParaRPr lang="ru-RU" sz="2400" b="1" dirty="0">
              <a:solidFill>
                <a:srgbClr val="FFC000"/>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4000" smtClean="0">
                <a:solidFill>
                  <a:srgbClr val="ECF0F1"/>
                </a:solidFill>
                <a:latin typeface="Calibri Light" panose="020F0302020204030204"/>
              </a:rPr>
              <a:pPr/>
              <a:t>12</a:t>
            </a:fld>
            <a:endParaRPr lang="ru-RU" sz="40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2" name="Рисунок 1"/>
          <p:cNvPicPr>
            <a:picLocks noChangeAspect="1"/>
          </p:cNvPicPr>
          <p:nvPr/>
        </p:nvPicPr>
        <p:blipFill>
          <a:blip r:embed="rId4"/>
          <a:stretch>
            <a:fillRect/>
          </a:stretch>
        </p:blipFill>
        <p:spPr>
          <a:xfrm>
            <a:off x="796794" y="1487893"/>
            <a:ext cx="10667719" cy="4579532"/>
          </a:xfrm>
          <a:prstGeom prst="rect">
            <a:avLst/>
          </a:prstGeom>
        </p:spPr>
      </p:pic>
      <p:sp>
        <p:nvSpPr>
          <p:cNvPr id="3" name="Прямоугольник 2"/>
          <p:cNvSpPr/>
          <p:nvPr/>
        </p:nvSpPr>
        <p:spPr>
          <a:xfrm>
            <a:off x="4362451" y="1657350"/>
            <a:ext cx="438150" cy="295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5978830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a:solidFill>
                  <a:schemeClr val="bg1"/>
                </a:solidFill>
              </a:rPr>
              <a:t>КЕЙС: ЯБЛОКИ</a:t>
            </a:r>
          </a:p>
        </p:txBody>
      </p:sp>
      <p:sp>
        <p:nvSpPr>
          <p:cNvPr id="5" name="Номер слайда 4"/>
          <p:cNvSpPr>
            <a:spLocks noGrp="1"/>
          </p:cNvSpPr>
          <p:nvPr>
            <p:ph type="sldNum" sz="quarter" idx="12"/>
          </p:nvPr>
        </p:nvSpPr>
        <p:spPr>
          <a:xfrm>
            <a:off x="11136000" y="81000"/>
            <a:ext cx="1056000" cy="900000"/>
          </a:xfrm>
        </p:spPr>
        <p:txBody>
          <a:bodyPr/>
          <a:lstStyle/>
          <a:p>
            <a:fld id="{F8E25BF1-0540-4F88-AF75-B7F281073659}" type="slidenum">
              <a:rPr lang="ru-RU" sz="4400" smtClean="0">
                <a:solidFill>
                  <a:srgbClr val="ECF0F1"/>
                </a:solidFill>
                <a:latin typeface="Calibri Light" panose="020F0302020204030204"/>
              </a:rPr>
              <a:pPr/>
              <a:t>13</a:t>
            </a:fld>
            <a:endParaRPr lang="ru-RU" sz="44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22" t="6120" r="15780" b="8065"/>
          <a:stretch/>
        </p:blipFill>
        <p:spPr bwMode="auto">
          <a:xfrm>
            <a:off x="5669305" y="2132857"/>
            <a:ext cx="6432715" cy="3778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8" descr="http://wallcolor.in.ua/wp-content/uploads/2015/01/0-3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645023"/>
            <a:ext cx="4304145" cy="262422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23289" y="5807581"/>
            <a:ext cx="2995256" cy="461665"/>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400" b="1" dirty="0">
                <a:solidFill>
                  <a:prstClr val="white"/>
                </a:solidFill>
                <a:latin typeface="Arial" panose="020B0604020202020204" pitchFamily="34" charset="0"/>
                <a:cs typeface="Arial" panose="020B0604020202020204" pitchFamily="34" charset="0"/>
              </a:rPr>
              <a:t>Р</a:t>
            </a:r>
            <a:r>
              <a:rPr lang="ru-RU" sz="2400" b="1" dirty="0" smtClean="0">
                <a:solidFill>
                  <a:prstClr val="white"/>
                </a:solidFill>
                <a:latin typeface="Arial" panose="020B0604020202020204" pitchFamily="34" charset="0"/>
                <a:cs typeface="Arial" panose="020B0604020202020204" pitchFamily="34" charset="0"/>
              </a:rPr>
              <a:t>ЕЗУЛЬТАТ</a:t>
            </a:r>
            <a:endParaRPr lang="ru-RU" sz="2400" b="1" dirty="0">
              <a:solidFill>
                <a:prstClr val="white"/>
              </a:solidFill>
              <a:latin typeface="Arial" panose="020B0604020202020204" pitchFamily="34" charset="0"/>
              <a:cs typeface="Arial" panose="020B0604020202020204" pitchFamily="34" charset="0"/>
            </a:endParaRPr>
          </a:p>
        </p:txBody>
      </p:sp>
      <p:sp>
        <p:nvSpPr>
          <p:cNvPr id="12" name="TextBox 11"/>
          <p:cNvSpPr txBox="1"/>
          <p:nvPr/>
        </p:nvSpPr>
        <p:spPr>
          <a:xfrm>
            <a:off x="1337054" y="1268760"/>
            <a:ext cx="3668615" cy="400110"/>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000" b="1" dirty="0" smtClean="0">
                <a:solidFill>
                  <a:prstClr val="white"/>
                </a:solidFill>
                <a:latin typeface="Arial" panose="020B0604020202020204" pitchFamily="34" charset="0"/>
                <a:cs typeface="Arial" panose="020B0604020202020204" pitchFamily="34" charset="0"/>
              </a:rPr>
              <a:t>ВЫБОР СОРТА</a:t>
            </a:r>
            <a:endParaRPr lang="ru-RU" sz="2000" b="1" dirty="0">
              <a:solidFill>
                <a:prstClr val="white"/>
              </a:solidFill>
              <a:latin typeface="Arial" panose="020B0604020202020204" pitchFamily="34" charset="0"/>
              <a:cs typeface="Arial" panose="020B0604020202020204" pitchFamily="34" charset="0"/>
            </a:endParaRPr>
          </a:p>
        </p:txBody>
      </p:sp>
      <p:graphicFrame>
        <p:nvGraphicFramePr>
          <p:cNvPr id="13" name="Диаграмма 12"/>
          <p:cNvGraphicFramePr>
            <a:graphicFrameLocks noGrp="1"/>
          </p:cNvGraphicFramePr>
          <p:nvPr>
            <p:extLst>
              <p:ext uri="{D42A27DB-BD31-4B8C-83A1-F6EECF244321}">
                <p14:modId xmlns:p14="http://schemas.microsoft.com/office/powerpoint/2010/main" val="1204071557"/>
              </p:ext>
            </p:extLst>
          </p:nvPr>
        </p:nvGraphicFramePr>
        <p:xfrm>
          <a:off x="898523" y="1665213"/>
          <a:ext cx="4319583" cy="19798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3598365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a:solidFill>
                  <a:prstClr val="white"/>
                </a:solidFill>
              </a:rPr>
              <a:t>КЕЙС: </a:t>
            </a:r>
            <a:r>
              <a:rPr lang="ru-RU" sz="2400" b="1" dirty="0" smtClean="0">
                <a:solidFill>
                  <a:prstClr val="white"/>
                </a:solidFill>
              </a:rPr>
              <a:t>СТРОЙМАШСЕРВИС</a:t>
            </a:r>
            <a:endParaRPr lang="ru-RU" sz="2400" b="1" dirty="0">
              <a:solidFill>
                <a:prstClr val="white"/>
              </a:solidFill>
            </a:endParaRPr>
          </a:p>
        </p:txBody>
      </p:sp>
      <p:sp>
        <p:nvSpPr>
          <p:cNvPr id="5" name="Номер слайда 4"/>
          <p:cNvSpPr>
            <a:spLocks noGrp="1"/>
          </p:cNvSpPr>
          <p:nvPr>
            <p:ph type="sldNum" sz="quarter" idx="12"/>
          </p:nvPr>
        </p:nvSpPr>
        <p:spPr>
          <a:xfrm>
            <a:off x="11136000" y="81000"/>
            <a:ext cx="1056000" cy="900000"/>
          </a:xfrm>
        </p:spPr>
        <p:txBody>
          <a:bodyPr/>
          <a:lstStyle/>
          <a:p>
            <a:fld id="{F8E25BF1-0540-4F88-AF75-B7F281073659}" type="slidenum">
              <a:rPr lang="ru-RU" sz="4400" smtClean="0">
                <a:solidFill>
                  <a:srgbClr val="ECF0F1"/>
                </a:solidFill>
                <a:latin typeface="Calibri Light" panose="020F0302020204030204"/>
              </a:rPr>
              <a:pPr/>
              <a:t>14</a:t>
            </a:fld>
            <a:endParaRPr lang="ru-RU" sz="44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2" name="Рисунок 1"/>
          <p:cNvPicPr>
            <a:picLocks noChangeAspect="1"/>
          </p:cNvPicPr>
          <p:nvPr/>
        </p:nvPicPr>
        <p:blipFill>
          <a:blip r:embed="rId4"/>
          <a:stretch>
            <a:fillRect/>
          </a:stretch>
        </p:blipFill>
        <p:spPr>
          <a:xfrm>
            <a:off x="55081" y="999867"/>
            <a:ext cx="6921354" cy="5202629"/>
          </a:xfrm>
          <a:prstGeom prst="rect">
            <a:avLst/>
          </a:prstGeom>
        </p:spPr>
      </p:pic>
      <p:pic>
        <p:nvPicPr>
          <p:cNvPr id="1026" name="Picture 2" descr="http://www.oborudunion.ru/l2330442/images/photocat/1000x1000/999956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2488" y="2544901"/>
            <a:ext cx="3607200" cy="3607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08005" y="5851649"/>
            <a:ext cx="2995256" cy="461665"/>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400" b="1" dirty="0">
                <a:solidFill>
                  <a:prstClr val="white"/>
                </a:solidFill>
                <a:latin typeface="Arial" panose="020B0604020202020204" pitchFamily="34" charset="0"/>
                <a:cs typeface="Arial" panose="020B0604020202020204" pitchFamily="34" charset="0"/>
              </a:rPr>
              <a:t>Р</a:t>
            </a:r>
            <a:r>
              <a:rPr lang="ru-RU" sz="2400" b="1" dirty="0" smtClean="0">
                <a:solidFill>
                  <a:prstClr val="white"/>
                </a:solidFill>
                <a:latin typeface="Arial" panose="020B0604020202020204" pitchFamily="34" charset="0"/>
                <a:cs typeface="Arial" panose="020B0604020202020204" pitchFamily="34" charset="0"/>
              </a:rPr>
              <a:t>ЕЗУЛЬТАТ</a:t>
            </a:r>
            <a:endParaRPr lang="ru-RU"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1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a:solidFill>
                  <a:schemeClr val="bg1"/>
                </a:solidFill>
              </a:rPr>
              <a:t>ФАКТЫ </a:t>
            </a:r>
            <a:r>
              <a:rPr lang="ru-RU" sz="2400" b="1" dirty="0" smtClean="0">
                <a:solidFill>
                  <a:schemeClr val="bg1"/>
                </a:solidFill>
              </a:rPr>
              <a:t>ДЕЙСТВИЯ</a:t>
            </a:r>
          </a:p>
          <a:p>
            <a:pPr algn="r"/>
            <a:r>
              <a:rPr lang="ru-RU" sz="2400" b="1" dirty="0" smtClean="0">
                <a:solidFill>
                  <a:schemeClr val="bg1"/>
                </a:solidFill>
              </a:rPr>
              <a:t> </a:t>
            </a:r>
            <a:r>
              <a:rPr lang="ru-RU" sz="2400" b="1" dirty="0">
                <a:solidFill>
                  <a:schemeClr val="bg1"/>
                </a:solidFill>
              </a:rPr>
              <a:t>УНИКАЛЬНОЙ МЕТОДИКИ </a:t>
            </a:r>
            <a:r>
              <a:rPr lang="en-US" sz="2400" b="1" dirty="0">
                <a:solidFill>
                  <a:schemeClr val="bg1"/>
                </a:solidFill>
              </a:rPr>
              <a:t>VVS</a:t>
            </a:r>
            <a:endParaRPr lang="ru-RU" sz="2400" b="1" dirty="0">
              <a:solidFill>
                <a:schemeClr val="bg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3200" smtClean="0">
                <a:solidFill>
                  <a:srgbClr val="ECF0F1"/>
                </a:solidFill>
                <a:latin typeface="Calibri Light"/>
              </a:rPr>
              <a:pPr/>
              <a:t>15</a:t>
            </a:fld>
            <a:endParaRPr lang="ru-RU" sz="32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Прямоугольник 22"/>
          <p:cNvSpPr/>
          <p:nvPr/>
        </p:nvSpPr>
        <p:spPr>
          <a:xfrm>
            <a:off x="5820989" y="5505161"/>
            <a:ext cx="6165763" cy="797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8" name="Picture 2" descr="http://www.sakha.gov.ru/sites/default/files/story/img/2015_03/146/Ultra-Fast-Broadban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3769" y="2837588"/>
            <a:ext cx="2717404" cy="1357502"/>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34495" y="1597135"/>
            <a:ext cx="4899339" cy="1015663"/>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000" b="1" dirty="0" smtClean="0">
                <a:solidFill>
                  <a:schemeClr val="bg1"/>
                </a:solidFill>
              </a:rPr>
              <a:t>25 </a:t>
            </a:r>
            <a:r>
              <a:rPr lang="ru-RU" sz="2000" b="1" dirty="0">
                <a:solidFill>
                  <a:schemeClr val="bg1"/>
                </a:solidFill>
              </a:rPr>
              <a:t>сентября </a:t>
            </a:r>
            <a:r>
              <a:rPr lang="ru-RU" sz="2000" b="1" dirty="0" smtClean="0">
                <a:solidFill>
                  <a:schemeClr val="bg1"/>
                </a:solidFill>
              </a:rPr>
              <a:t>2015</a:t>
            </a:r>
          </a:p>
          <a:p>
            <a:pPr algn="ctr"/>
            <a:r>
              <a:rPr lang="ru-RU" sz="2000" b="1" dirty="0">
                <a:solidFill>
                  <a:schemeClr val="bg1"/>
                </a:solidFill>
              </a:rPr>
              <a:t>открыт </a:t>
            </a:r>
            <a:r>
              <a:rPr lang="ru-RU" sz="2000" b="1" dirty="0" smtClean="0">
                <a:solidFill>
                  <a:schemeClr val="bg1"/>
                </a:solidFill>
              </a:rPr>
              <a:t>ПЕРВЫЙ В РОССИИ завод </a:t>
            </a:r>
            <a:r>
              <a:rPr lang="ru-RU" sz="2000" b="1" dirty="0">
                <a:solidFill>
                  <a:schemeClr val="bg1"/>
                </a:solidFill>
              </a:rPr>
              <a:t>по производству </a:t>
            </a:r>
            <a:r>
              <a:rPr lang="ru-RU" sz="2000" b="1" dirty="0" smtClean="0">
                <a:solidFill>
                  <a:schemeClr val="bg1"/>
                </a:solidFill>
              </a:rPr>
              <a:t>оптоволокна </a:t>
            </a:r>
            <a:endParaRPr lang="ru-RU" sz="2000" dirty="0">
              <a:solidFill>
                <a:schemeClr val="bg1"/>
              </a:solidFill>
            </a:endParaRPr>
          </a:p>
        </p:txBody>
      </p:sp>
      <p:sp>
        <p:nvSpPr>
          <p:cNvPr id="10" name="Прямоугольник 9"/>
          <p:cNvSpPr/>
          <p:nvPr/>
        </p:nvSpPr>
        <p:spPr>
          <a:xfrm>
            <a:off x="7007743" y="5521221"/>
            <a:ext cx="3792257" cy="646331"/>
          </a:xfrm>
          <a:prstGeom prst="rect">
            <a:avLst/>
          </a:prstGeom>
        </p:spPr>
        <p:txBody>
          <a:bodyPr wrap="none">
            <a:spAutoFit/>
          </a:bodyPr>
          <a:lstStyle/>
          <a:p>
            <a:r>
              <a:rPr lang="ru-RU" b="1" dirty="0">
                <a:solidFill>
                  <a:srgbClr val="003399"/>
                </a:solidFill>
              </a:rPr>
              <a:t>ЗАО </a:t>
            </a:r>
            <a:r>
              <a:rPr lang="ru-RU" b="1" dirty="0" smtClean="0">
                <a:solidFill>
                  <a:srgbClr val="003399"/>
                </a:solidFill>
              </a:rPr>
              <a:t>«Оптиковолоконные Системы»</a:t>
            </a:r>
          </a:p>
          <a:p>
            <a:r>
              <a:rPr lang="ru-RU" dirty="0">
                <a:solidFill>
                  <a:srgbClr val="003399"/>
                </a:solidFill>
              </a:rPr>
              <a:t>Республика Мордовия, г.Саранск</a:t>
            </a:r>
            <a:r>
              <a:rPr lang="ru-RU" dirty="0" smtClean="0">
                <a:solidFill>
                  <a:srgbClr val="003399"/>
                </a:solidFill>
              </a:rPr>
              <a:t>.</a:t>
            </a:r>
            <a:endParaRPr lang="ru-RU" dirty="0">
              <a:solidFill>
                <a:srgbClr val="003399"/>
              </a:solidFill>
            </a:endParaRPr>
          </a:p>
        </p:txBody>
      </p:sp>
      <p:pic>
        <p:nvPicPr>
          <p:cNvPr id="11" name="Picture 4" descr="http://ru-an.info/Photo/QNews/n2191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16" y="3068960"/>
            <a:ext cx="4788405" cy="2252261"/>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 name="Выгнутая вверх стрелка 11"/>
          <p:cNvSpPr/>
          <p:nvPr/>
        </p:nvSpPr>
        <p:spPr bwMode="auto">
          <a:xfrm>
            <a:off x="3695733" y="1029926"/>
            <a:ext cx="4032448" cy="567209"/>
          </a:xfrm>
          <a:prstGeom prst="curvedDownArrow">
            <a:avLst>
              <a:gd name="adj1" fmla="val 36029"/>
              <a:gd name="adj2" fmla="val 91833"/>
              <a:gd name="adj3" fmla="val 43819"/>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ru-RU" sz="1800" b="0" i="0" u="none" strike="noStrike" cap="none" normalizeH="0" baseline="0" dirty="0" smtClean="0">
              <a:ln>
                <a:noFill/>
              </a:ln>
              <a:solidFill>
                <a:schemeClr val="bg1"/>
              </a:solidFill>
              <a:effectLst/>
              <a:latin typeface="Arial" panose="020B0604020202020204" pitchFamily="34" charset="0"/>
              <a:ea typeface="Microsoft YaHei" panose="020B0503020204020204" pitchFamily="34" charset="-122"/>
            </a:endParaRPr>
          </a:p>
        </p:txBody>
      </p:sp>
      <p:grpSp>
        <p:nvGrpSpPr>
          <p:cNvPr id="13" name="Группа 12"/>
          <p:cNvGrpSpPr/>
          <p:nvPr/>
        </p:nvGrpSpPr>
        <p:grpSpPr>
          <a:xfrm>
            <a:off x="876815" y="3705291"/>
            <a:ext cx="4341730" cy="1187449"/>
            <a:chOff x="141514" y="5448812"/>
            <a:chExt cx="3350364" cy="1187449"/>
          </a:xfrm>
        </p:grpSpPr>
        <p:sp>
          <p:nvSpPr>
            <p:cNvPr id="14" name="TextBox 13"/>
            <p:cNvSpPr txBox="1"/>
            <p:nvPr/>
          </p:nvSpPr>
          <p:spPr>
            <a:xfrm>
              <a:off x="141514" y="5805264"/>
              <a:ext cx="3350364" cy="830997"/>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000" b="1" dirty="0" smtClean="0">
                  <a:solidFill>
                    <a:schemeClr val="bg1"/>
                  </a:solidFill>
                  <a:latin typeface="Arial" panose="020B0604020202020204" pitchFamily="34" charset="0"/>
                  <a:cs typeface="Arial" panose="020B0604020202020204" pitchFamily="34" charset="0"/>
                </a:rPr>
                <a:t>Объем импорта за </a:t>
              </a:r>
            </a:p>
            <a:p>
              <a:pPr algn="ctr"/>
              <a:r>
                <a:rPr lang="ru-RU" sz="2000" b="1" dirty="0">
                  <a:solidFill>
                    <a:schemeClr val="bg1"/>
                  </a:solidFill>
                  <a:latin typeface="Arial" panose="020B0604020202020204" pitchFamily="34" charset="0"/>
                  <a:cs typeface="Arial" panose="020B0604020202020204" pitchFamily="34" charset="0"/>
                </a:rPr>
                <a:t>4</a:t>
              </a:r>
              <a:r>
                <a:rPr lang="ru-RU" sz="2000" b="1" dirty="0" smtClean="0">
                  <a:solidFill>
                    <a:schemeClr val="bg1"/>
                  </a:solidFill>
                  <a:latin typeface="Arial" panose="020B0604020202020204" pitchFamily="34" charset="0"/>
                  <a:cs typeface="Arial" panose="020B0604020202020204" pitchFamily="34" charset="0"/>
                </a:rPr>
                <a:t> кв.2014: </a:t>
              </a:r>
              <a:r>
                <a:rPr lang="ru-RU" sz="2800" b="1" dirty="0" smtClean="0">
                  <a:solidFill>
                    <a:schemeClr val="bg1"/>
                  </a:solidFill>
                  <a:latin typeface="Arial" panose="020B0604020202020204" pitchFamily="34" charset="0"/>
                  <a:cs typeface="Arial" panose="020B0604020202020204" pitchFamily="34" charset="0"/>
                </a:rPr>
                <a:t>13,2</a:t>
              </a:r>
              <a:r>
                <a:rPr lang="ru-RU" sz="2000" b="1" dirty="0" smtClean="0">
                  <a:solidFill>
                    <a:schemeClr val="bg1"/>
                  </a:solidFill>
                  <a:latin typeface="Arial" panose="020B0604020202020204" pitchFamily="34" charset="0"/>
                  <a:cs typeface="Arial" panose="020B0604020202020204" pitchFamily="34" charset="0"/>
                </a:rPr>
                <a:t> млн.</a:t>
              </a:r>
              <a:r>
                <a:rPr lang="en-US" sz="2800" b="1" dirty="0" smtClean="0">
                  <a:solidFill>
                    <a:schemeClr val="bg1"/>
                  </a:solidFill>
                  <a:latin typeface="Arial" panose="020B0604020202020204" pitchFamily="34" charset="0"/>
                  <a:cs typeface="Arial" panose="020B0604020202020204" pitchFamily="34" charset="0"/>
                </a:rPr>
                <a:t>$</a:t>
              </a:r>
              <a:endParaRPr lang="ru-RU" sz="2800" b="1"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2389707" y="5448812"/>
              <a:ext cx="1080119" cy="400110"/>
            </a:xfrm>
            <a:prstGeom prst="rect">
              <a:avLst/>
            </a:prstGeom>
            <a:solidFill>
              <a:srgbClr val="FF0000"/>
            </a:solidFill>
            <a:scene3d>
              <a:camera prst="orthographicFront"/>
              <a:lightRig rig="threePt" dir="t"/>
            </a:scene3d>
            <a:sp3d>
              <a:bevelT/>
            </a:sp3d>
          </p:spPr>
          <p:txBody>
            <a:bodyPr wrap="square" rtlCol="0">
              <a:spAutoFit/>
            </a:bodyPr>
            <a:lstStyle/>
            <a:p>
              <a:r>
                <a:rPr lang="ru-RU" sz="2000" b="1" dirty="0" smtClean="0">
                  <a:solidFill>
                    <a:schemeClr val="bg1"/>
                  </a:solidFill>
                  <a:latin typeface="Arial" panose="020B0604020202020204" pitchFamily="34" charset="0"/>
                  <a:cs typeface="Arial" panose="020B0604020202020204" pitchFamily="34" charset="0"/>
                </a:rPr>
                <a:t>+19,5%</a:t>
              </a:r>
              <a:endParaRPr lang="ru-RU" sz="20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887741" y="4869918"/>
            <a:ext cx="4330804" cy="830997"/>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800" b="1" dirty="0" smtClean="0">
                <a:solidFill>
                  <a:schemeClr val="bg1"/>
                </a:solidFill>
                <a:latin typeface="Arial" panose="020B0604020202020204" pitchFamily="34" charset="0"/>
                <a:cs typeface="Arial" panose="020B0604020202020204" pitchFamily="34" charset="0"/>
              </a:rPr>
              <a:t>68 % </a:t>
            </a:r>
          </a:p>
          <a:p>
            <a:pPr algn="ctr"/>
            <a:r>
              <a:rPr lang="ru-RU" sz="2000" b="1" dirty="0" smtClean="0">
                <a:solidFill>
                  <a:schemeClr val="bg1"/>
                </a:solidFill>
                <a:latin typeface="Arial" panose="020B0604020202020204" pitchFamily="34" charset="0"/>
                <a:cs typeface="Arial" panose="020B0604020202020204" pitchFamily="34" charset="0"/>
              </a:rPr>
              <a:t>импорта из США! </a:t>
            </a:r>
            <a:endParaRPr lang="ru-RU" sz="20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914468" y="2155982"/>
            <a:ext cx="4205497" cy="707886"/>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000" b="1" dirty="0" smtClean="0">
                <a:solidFill>
                  <a:schemeClr val="bg1"/>
                </a:solidFill>
                <a:latin typeface="Arial" panose="020B0604020202020204" pitchFamily="34" charset="0"/>
                <a:cs typeface="Arial" panose="020B0604020202020204" pitchFamily="34" charset="0"/>
              </a:rPr>
              <a:t>ОПТИЧЕСКИЕ </a:t>
            </a:r>
          </a:p>
          <a:p>
            <a:pPr algn="ctr"/>
            <a:r>
              <a:rPr lang="ru-RU" sz="2000" b="1" dirty="0" smtClean="0">
                <a:solidFill>
                  <a:schemeClr val="bg1"/>
                </a:solidFill>
                <a:latin typeface="Arial" panose="020B0604020202020204" pitchFamily="34" charset="0"/>
                <a:cs typeface="Arial" panose="020B0604020202020204" pitchFamily="34" charset="0"/>
              </a:rPr>
              <a:t>ВОЛОКНА </a:t>
            </a:r>
            <a:endParaRPr lang="ru-RU" sz="20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914468" y="1632047"/>
            <a:ext cx="4205497" cy="523220"/>
          </a:xfrm>
          <a:prstGeom prst="rect">
            <a:avLst/>
          </a:prstGeom>
          <a:solidFill>
            <a:srgbClr val="FF0000"/>
          </a:solidFill>
          <a:scene3d>
            <a:camera prst="orthographicFront"/>
            <a:lightRig rig="threePt" dir="t"/>
          </a:scene3d>
          <a:sp3d>
            <a:bevelT w="165100" prst="coolSlant"/>
          </a:sp3d>
        </p:spPr>
        <p:txBody>
          <a:bodyPr wrap="square" rtlCol="0">
            <a:spAutoFit/>
          </a:bodyPr>
          <a:lstStyle/>
          <a:p>
            <a:pPr algn="ctr"/>
            <a:r>
              <a:rPr lang="ru-RU" sz="1400" b="1" dirty="0" smtClean="0">
                <a:solidFill>
                  <a:schemeClr val="bg1"/>
                </a:solidFill>
                <a:latin typeface="Arial" panose="020B0604020202020204" pitchFamily="34" charset="0"/>
                <a:cs typeface="Arial" panose="020B0604020202020204" pitchFamily="34" charset="0"/>
              </a:rPr>
              <a:t>ТОП-200</a:t>
            </a:r>
            <a:r>
              <a:rPr lang="en-US" sz="1400" b="1" dirty="0" smtClean="0">
                <a:solidFill>
                  <a:schemeClr val="bg1"/>
                </a:solidFill>
                <a:latin typeface="Arial" panose="020B0604020202020204" pitchFamily="34" charset="0"/>
                <a:cs typeface="Arial" panose="020B0604020202020204" pitchFamily="34" charset="0"/>
              </a:rPr>
              <a:t> </a:t>
            </a:r>
            <a:r>
              <a:rPr lang="ru-RU" sz="1400" b="1" dirty="0" smtClean="0">
                <a:solidFill>
                  <a:schemeClr val="bg1"/>
                </a:solidFill>
                <a:latin typeface="Arial" panose="020B0604020202020204" pitchFamily="34" charset="0"/>
                <a:cs typeface="Arial" panose="020B0604020202020204" pitchFamily="34" charset="0"/>
              </a:rPr>
              <a:t>перспективных товаров по импорту за 4 </a:t>
            </a:r>
            <a:r>
              <a:rPr lang="ru-RU" sz="1400" b="1" dirty="0">
                <a:solidFill>
                  <a:schemeClr val="bg1"/>
                </a:solidFill>
                <a:latin typeface="Arial" panose="020B0604020202020204" pitchFamily="34" charset="0"/>
                <a:cs typeface="Arial" panose="020B0604020202020204" pitchFamily="34" charset="0"/>
              </a:rPr>
              <a:t>кв.2014 </a:t>
            </a:r>
            <a:r>
              <a:rPr lang="ru-RU" sz="1400" b="1" dirty="0" smtClean="0">
                <a:solidFill>
                  <a:schemeClr val="bg1"/>
                </a:solidFill>
                <a:latin typeface="Arial" panose="020B0604020202020204" pitchFamily="34" charset="0"/>
                <a:cs typeface="Arial" panose="020B0604020202020204" pitchFamily="34" charset="0"/>
              </a:rPr>
              <a:t>года</a:t>
            </a:r>
            <a:endParaRPr lang="ru-RU"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331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ОНЛАЙН-СЕРВИСЫ</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3200" smtClean="0">
                <a:solidFill>
                  <a:srgbClr val="ECF0F1"/>
                </a:solidFill>
                <a:latin typeface="Calibri Light"/>
              </a:rPr>
              <a:pPr/>
              <a:t>16</a:t>
            </a:fld>
            <a:endParaRPr lang="ru-RU" sz="32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Прямоугольник 22"/>
          <p:cNvSpPr/>
          <p:nvPr/>
        </p:nvSpPr>
        <p:spPr>
          <a:xfrm>
            <a:off x="5659820" y="6060797"/>
            <a:ext cx="6165763" cy="797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222" t="24889" r="55758" b="31798"/>
          <a:stretch/>
        </p:blipFill>
        <p:spPr bwMode="auto">
          <a:xfrm>
            <a:off x="881887" y="1758217"/>
            <a:ext cx="4905554" cy="4147283"/>
          </a:xfrm>
          <a:prstGeom prst="rect">
            <a:avLst/>
          </a:prstGeom>
          <a:noFill/>
          <a:ln w="9525">
            <a:solidFill>
              <a:srgbClr val="00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rotWithShape="1">
          <a:blip r:embed="rId5"/>
          <a:srcRect l="63712" t="12864" r="19787" b="47883"/>
          <a:stretch/>
        </p:blipFill>
        <p:spPr>
          <a:xfrm>
            <a:off x="7153274" y="1695450"/>
            <a:ext cx="3495675" cy="4210050"/>
          </a:xfrm>
          <a:prstGeom prst="rect">
            <a:avLst/>
          </a:prstGeom>
          <a:ln>
            <a:solidFill>
              <a:schemeClr val="accent5"/>
            </a:solidFill>
          </a:ln>
        </p:spPr>
      </p:pic>
    </p:spTree>
    <p:extLst>
      <p:ext uri="{BB962C8B-B14F-4D97-AF65-F5344CB8AC3E}">
        <p14:creationId xmlns:p14="http://schemas.microsoft.com/office/powerpoint/2010/main" val="5464756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Заголовок 1"/>
          <p:cNvSpPr txBox="1">
            <a:spLocks/>
          </p:cNvSpPr>
          <p:nvPr/>
        </p:nvSpPr>
        <p:spPr>
          <a:xfrm>
            <a:off x="2918566" y="3441498"/>
            <a:ext cx="8405433" cy="2010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50000"/>
              </a:lnSpc>
              <a:defRPr/>
            </a:pPr>
            <a:r>
              <a:rPr lang="ru-RU" sz="2400" b="1" dirty="0">
                <a:solidFill>
                  <a:prstClr val="white"/>
                </a:solidFill>
              </a:rPr>
              <a:t>ИАК  «</a:t>
            </a:r>
            <a:r>
              <a:rPr lang="en-US" sz="2400" b="1" dirty="0">
                <a:solidFill>
                  <a:prstClr val="white"/>
                </a:solidFill>
              </a:rPr>
              <a:t>VVS</a:t>
            </a:r>
            <a:r>
              <a:rPr lang="ru-RU" sz="2400" b="1" dirty="0" smtClean="0">
                <a:solidFill>
                  <a:prstClr val="white"/>
                </a:solidFill>
              </a:rPr>
              <a:t>» </a:t>
            </a:r>
          </a:p>
          <a:p>
            <a:pPr algn="r">
              <a:lnSpc>
                <a:spcPct val="150000"/>
              </a:lnSpc>
              <a:defRPr/>
            </a:pPr>
            <a:r>
              <a:rPr lang="ru-RU" sz="2400" b="1" dirty="0" smtClean="0">
                <a:solidFill>
                  <a:prstClr val="white"/>
                </a:solidFill>
              </a:rPr>
              <a:t>  </a:t>
            </a:r>
            <a:r>
              <a:rPr lang="en-US" sz="2400" b="1" dirty="0" smtClean="0">
                <a:solidFill>
                  <a:prstClr val="white"/>
                </a:solidFill>
              </a:rPr>
              <a:t>www.vvs-info.ru</a:t>
            </a:r>
            <a:r>
              <a:rPr lang="ru-RU" sz="2400" b="1" dirty="0" smtClean="0">
                <a:solidFill>
                  <a:prstClr val="white"/>
                </a:solidFill>
              </a:rPr>
              <a:t> </a:t>
            </a:r>
          </a:p>
          <a:p>
            <a:pPr algn="r">
              <a:lnSpc>
                <a:spcPct val="150000"/>
              </a:lnSpc>
              <a:defRPr/>
            </a:pPr>
            <a:r>
              <a:rPr lang="ru-RU" sz="2400" b="1" dirty="0" smtClean="0">
                <a:solidFill>
                  <a:prstClr val="white"/>
                </a:solidFill>
              </a:rPr>
              <a:t> </a:t>
            </a:r>
            <a:r>
              <a:rPr lang="en-US" sz="2400" b="1" dirty="0" smtClean="0">
                <a:solidFill>
                  <a:prstClr val="white"/>
                </a:solidFill>
              </a:rPr>
              <a:t>e-mail</a:t>
            </a:r>
            <a:r>
              <a:rPr lang="en-US" sz="2400" b="1" dirty="0">
                <a:solidFill>
                  <a:prstClr val="white"/>
                </a:solidFill>
              </a:rPr>
              <a:t>: </a:t>
            </a:r>
            <a:r>
              <a:rPr lang="ru-RU" sz="2400" b="1" dirty="0" smtClean="0">
                <a:solidFill>
                  <a:prstClr val="white"/>
                </a:solidFill>
              </a:rPr>
              <a:t> </a:t>
            </a:r>
            <a:r>
              <a:rPr lang="ru-RU" sz="2400" b="1" dirty="0">
                <a:solidFill>
                  <a:prstClr val="white"/>
                </a:solidFill>
              </a:rPr>
              <a:t> </a:t>
            </a:r>
            <a:r>
              <a:rPr lang="en-US" sz="2400" b="1" dirty="0" smtClean="0">
                <a:solidFill>
                  <a:prstClr val="white"/>
                </a:solidFill>
              </a:rPr>
              <a:t>inbox@vvs-info.ru</a:t>
            </a:r>
            <a:endParaRPr lang="en-US" sz="2400" b="1" dirty="0">
              <a:solidFill>
                <a:prstClr val="white"/>
              </a:solidFill>
            </a:endParaRPr>
          </a:p>
          <a:p>
            <a:pPr algn="r">
              <a:lnSpc>
                <a:spcPct val="150000"/>
              </a:lnSpc>
              <a:defRPr/>
            </a:pPr>
            <a:r>
              <a:rPr lang="ru-RU" sz="2400" b="1" dirty="0">
                <a:solidFill>
                  <a:prstClr val="white"/>
                </a:solidFill>
              </a:rPr>
              <a:t>телефон: +7 (495) </a:t>
            </a:r>
            <a:r>
              <a:rPr lang="ru-RU" sz="2400" b="1" dirty="0" smtClean="0">
                <a:solidFill>
                  <a:prstClr val="white"/>
                </a:solidFill>
              </a:rPr>
              <a:t>565-35-51   </a:t>
            </a:r>
          </a:p>
          <a:p>
            <a:pPr algn="r">
              <a:lnSpc>
                <a:spcPct val="150000"/>
              </a:lnSpc>
              <a:defRPr/>
            </a:pPr>
            <a:r>
              <a:rPr lang="ru-RU" sz="2400" b="1" dirty="0" smtClean="0">
                <a:solidFill>
                  <a:prstClr val="white"/>
                </a:solidFill>
              </a:rPr>
              <a:t>(</a:t>
            </a:r>
            <a:r>
              <a:rPr lang="ru-RU" sz="2400" b="1" dirty="0">
                <a:solidFill>
                  <a:prstClr val="white"/>
                </a:solidFill>
              </a:rPr>
              <a:t>4922) </a:t>
            </a:r>
            <a:r>
              <a:rPr lang="ru-RU" sz="2400" b="1" dirty="0" smtClean="0">
                <a:solidFill>
                  <a:prstClr val="white"/>
                </a:solidFill>
              </a:rPr>
              <a:t>44-73-56     (</a:t>
            </a:r>
            <a:r>
              <a:rPr lang="ru-RU" sz="2400" b="1" dirty="0">
                <a:solidFill>
                  <a:prstClr val="white"/>
                </a:solidFill>
              </a:rPr>
              <a:t>4922) 44-98-45</a:t>
            </a:r>
          </a:p>
        </p:txBody>
      </p:sp>
      <p:sp>
        <p:nvSpPr>
          <p:cNvPr id="3" name="TextBox 2"/>
          <p:cNvSpPr txBox="1"/>
          <p:nvPr/>
        </p:nvSpPr>
        <p:spPr>
          <a:xfrm>
            <a:off x="577516" y="3136612"/>
            <a:ext cx="6087979"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3200" b="1" dirty="0" smtClean="0">
                <a:solidFill>
                  <a:prstClr val="white"/>
                </a:solidFill>
                <a:latin typeface="Calibri Light"/>
              </a:rPr>
              <a:t>«Направляйте усилия туда, где есть спрос </a:t>
            </a:r>
          </a:p>
          <a:p>
            <a:pPr algn="ctr"/>
            <a:r>
              <a:rPr lang="ru-RU" sz="3200" b="1" dirty="0" smtClean="0">
                <a:solidFill>
                  <a:prstClr val="white"/>
                </a:solidFill>
                <a:latin typeface="Calibri Light"/>
              </a:rPr>
              <a:t>и где он растёт!»</a:t>
            </a:r>
            <a:endParaRPr lang="ru-RU" sz="3200" b="1" dirty="0">
              <a:solidFill>
                <a:prstClr val="white"/>
              </a:solidFill>
              <a:latin typeface="Calibri Light"/>
            </a:endParaRPr>
          </a:p>
        </p:txBody>
      </p:sp>
    </p:spTree>
    <p:extLst>
      <p:ext uri="{BB962C8B-B14F-4D97-AF65-F5344CB8AC3E}">
        <p14:creationId xmlns:p14="http://schemas.microsoft.com/office/powerpoint/2010/main" val="10921288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1" name="Диаграмма 20"/>
          <p:cNvGraphicFramePr>
            <a:graphicFrameLocks/>
          </p:cNvGraphicFramePr>
          <p:nvPr>
            <p:extLst>
              <p:ext uri="{D42A27DB-BD31-4B8C-83A1-F6EECF244321}">
                <p14:modId xmlns:p14="http://schemas.microsoft.com/office/powerpoint/2010/main" val="4120883870"/>
              </p:ext>
            </p:extLst>
          </p:nvPr>
        </p:nvGraphicFramePr>
        <p:xfrm>
          <a:off x="1023730" y="1221734"/>
          <a:ext cx="10265478" cy="5471806"/>
        </p:xfrm>
        <a:graphic>
          <a:graphicData uri="http://schemas.openxmlformats.org/drawingml/2006/chart">
            <c:chart xmlns:c="http://schemas.openxmlformats.org/drawingml/2006/chart" xmlns:r="http://schemas.openxmlformats.org/officeDocument/2006/relationships" r:id="rId4"/>
          </a:graphicData>
        </a:graphic>
      </p:graphicFrame>
      <p:sp>
        <p:nvSpPr>
          <p:cNvPr id="4" name="Заголовок 1"/>
          <p:cNvSpPr txBox="1">
            <a:spLocks/>
          </p:cNvSpPr>
          <p:nvPr/>
        </p:nvSpPr>
        <p:spPr>
          <a:xfrm>
            <a:off x="1997319" y="36980"/>
            <a:ext cx="9138681"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lgn="r"/>
            <a:r>
              <a:rPr lang="ru-RU" sz="2400" b="1" dirty="0" smtClean="0">
                <a:solidFill>
                  <a:srgbClr val="ECF0F1"/>
                </a:solidFill>
              </a:rPr>
              <a:t>ДИНАМИКА ИМПОРТА И ЭКСПОРТА РФ</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4400" smtClean="0">
                <a:solidFill>
                  <a:srgbClr val="ECF0F1"/>
                </a:solidFill>
                <a:latin typeface="Calibri Light"/>
              </a:rPr>
              <a:pPr/>
              <a:t>2</a:t>
            </a:fld>
            <a:endParaRPr lang="ru-RU" sz="44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cxnSp>
        <p:nvCxnSpPr>
          <p:cNvPr id="9" name="Прямая со стрелкой 8"/>
          <p:cNvCxnSpPr/>
          <p:nvPr/>
        </p:nvCxnSpPr>
        <p:spPr>
          <a:xfrm flipV="1">
            <a:off x="3796748" y="2605086"/>
            <a:ext cx="7040" cy="6977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9369716" y="4156808"/>
            <a:ext cx="0" cy="29799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7922933" y="3702843"/>
            <a:ext cx="8493" cy="372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6566659" y="3502818"/>
            <a:ext cx="0" cy="5714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494104" y="4476750"/>
            <a:ext cx="12839" cy="5905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6126025" y="4454801"/>
            <a:ext cx="5383" cy="619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3348244" y="3938600"/>
            <a:ext cx="0" cy="10324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4747591" y="4114462"/>
            <a:ext cx="2" cy="8048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9730033" y="3674267"/>
            <a:ext cx="1405967" cy="4000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prstClr val="white"/>
                </a:solidFill>
                <a:latin typeface="Calibri Light"/>
              </a:rPr>
              <a:t>+27%</a:t>
            </a:r>
            <a:endParaRPr lang="ru-RU" sz="2000" b="1" dirty="0">
              <a:solidFill>
                <a:prstClr val="white"/>
              </a:solidFill>
              <a:latin typeface="Calibri Light"/>
            </a:endParaRPr>
          </a:p>
        </p:txBody>
      </p:sp>
      <p:sp>
        <p:nvSpPr>
          <p:cNvPr id="30" name="Овал 29"/>
          <p:cNvSpPr/>
          <p:nvPr/>
        </p:nvSpPr>
        <p:spPr>
          <a:xfrm>
            <a:off x="9369716" y="4673851"/>
            <a:ext cx="1348817" cy="40005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prstClr val="white"/>
                </a:solidFill>
                <a:latin typeface="Calibri Light"/>
              </a:rPr>
              <a:t>+29%</a:t>
            </a:r>
            <a:endParaRPr lang="ru-RU" sz="2000" b="1" dirty="0">
              <a:solidFill>
                <a:prstClr val="white"/>
              </a:solidFill>
              <a:latin typeface="Calibri Light"/>
            </a:endParaRPr>
          </a:p>
        </p:txBody>
      </p:sp>
      <p:cxnSp>
        <p:nvCxnSpPr>
          <p:cNvPr id="28" name="Прямая со стрелкой 27"/>
          <p:cNvCxnSpPr/>
          <p:nvPr/>
        </p:nvCxnSpPr>
        <p:spPr>
          <a:xfrm flipH="1">
            <a:off x="5183262" y="2814636"/>
            <a:ext cx="2" cy="8048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0068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410692" y="97500"/>
            <a:ext cx="8713310"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СТРУКТУРА ИМПОРТА И ЭКСПОРТА</a:t>
            </a: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4400" smtClean="0">
                <a:solidFill>
                  <a:srgbClr val="ECF0F1"/>
                </a:solidFill>
                <a:latin typeface="Calibri Light"/>
              </a:rPr>
              <a:pPr/>
              <a:t>3</a:t>
            </a:fld>
            <a:endParaRPr lang="ru-RU" sz="44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2" name="Рисунок 1"/>
          <p:cNvPicPr>
            <a:picLocks noChangeAspect="1"/>
          </p:cNvPicPr>
          <p:nvPr/>
        </p:nvPicPr>
        <p:blipFill>
          <a:blip r:embed="rId4"/>
          <a:stretch>
            <a:fillRect/>
          </a:stretch>
        </p:blipFill>
        <p:spPr>
          <a:xfrm>
            <a:off x="221459" y="1206517"/>
            <a:ext cx="11888230" cy="5200339"/>
          </a:xfrm>
          <a:prstGeom prst="rect">
            <a:avLst/>
          </a:prstGeom>
        </p:spPr>
      </p:pic>
    </p:spTree>
    <p:extLst>
      <p:ext uri="{BB962C8B-B14F-4D97-AF65-F5344CB8AC3E}">
        <p14:creationId xmlns:p14="http://schemas.microsoft.com/office/powerpoint/2010/main" val="735388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134854" y="72000"/>
            <a:ext cx="9000000"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МЕТОДИКА ВЫЯВЛЕНИЯ РАСТУЩИХ РЫНКОВ</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4400" smtClean="0">
                <a:solidFill>
                  <a:srgbClr val="ECF0F1"/>
                </a:solidFill>
                <a:latin typeface="Calibri Light" panose="020F0302020204030204"/>
              </a:rPr>
              <a:pPr/>
              <a:t>4</a:t>
            </a:fld>
            <a:endParaRPr lang="ru-RU" sz="44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7" name="Группа 6"/>
          <p:cNvGrpSpPr/>
          <p:nvPr/>
        </p:nvGrpSpPr>
        <p:grpSpPr>
          <a:xfrm>
            <a:off x="492515" y="1341494"/>
            <a:ext cx="8991119" cy="4262472"/>
            <a:chOff x="107504" y="1052736"/>
            <a:chExt cx="8639944" cy="5143500"/>
          </a:xfrm>
        </p:grpSpPr>
        <p:graphicFrame>
          <p:nvGraphicFramePr>
            <p:cNvPr id="8" name="Диаграмма 7"/>
            <p:cNvGraphicFramePr/>
            <p:nvPr>
              <p:extLst>
                <p:ext uri="{D42A27DB-BD31-4B8C-83A1-F6EECF244321}">
                  <p14:modId xmlns:p14="http://schemas.microsoft.com/office/powerpoint/2010/main" val="3284189705"/>
                </p:ext>
              </p:extLst>
            </p:nvPr>
          </p:nvGraphicFramePr>
          <p:xfrm>
            <a:off x="107504" y="1052736"/>
            <a:ext cx="8639944" cy="51435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877575" y="4832755"/>
              <a:ext cx="2167581" cy="300082"/>
            </a:xfrm>
            <a:prstGeom prst="rect">
              <a:avLst/>
            </a:prstGeom>
            <a:noFill/>
          </p:spPr>
          <p:txBody>
            <a:bodyPr wrap="none" rtlCol="0">
              <a:spAutoFit/>
            </a:bodyPr>
            <a:lstStyle/>
            <a:p>
              <a:r>
                <a:rPr lang="ru-RU" sz="1350" b="1" dirty="0">
                  <a:ln w="0"/>
                  <a:solidFill>
                    <a:srgbClr val="002060"/>
                  </a:solidFill>
                  <a:effectLst>
                    <a:outerShdw blurRad="38100" dist="25400" dir="5400000" algn="ctr" rotWithShape="0">
                      <a:srgbClr val="6E747A">
                        <a:alpha val="43000"/>
                      </a:srgbClr>
                    </a:outerShdw>
                  </a:effectLst>
                </a:rPr>
                <a:t>Продолжительность роста</a:t>
              </a:r>
            </a:p>
          </p:txBody>
        </p:sp>
        <p:cxnSp>
          <p:nvCxnSpPr>
            <p:cNvPr id="11" name="Прямая со стрелкой 10"/>
            <p:cNvCxnSpPr/>
            <p:nvPr/>
          </p:nvCxnSpPr>
          <p:spPr>
            <a:xfrm>
              <a:off x="6014885" y="2180569"/>
              <a:ext cx="6718" cy="1794448"/>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4466" y="2119122"/>
              <a:ext cx="859569" cy="392360"/>
            </a:xfrm>
            <a:prstGeom prst="rect">
              <a:avLst/>
            </a:prstGeom>
            <a:noFill/>
          </p:spPr>
          <p:txBody>
            <a:bodyPr wrap="none" rtlCol="0">
              <a:spAutoFit/>
            </a:bodyPr>
            <a:lstStyle/>
            <a:p>
              <a:r>
                <a:rPr lang="ru-RU" sz="1350" b="1" dirty="0" smtClean="0">
                  <a:ln w="0"/>
                  <a:solidFill>
                    <a:srgbClr val="002060"/>
                  </a:solidFill>
                  <a:effectLst>
                    <a:outerShdw blurRad="38100" dist="25400" dir="5400000" algn="ctr" rotWithShape="0">
                      <a:srgbClr val="6E747A">
                        <a:alpha val="43000"/>
                      </a:srgbClr>
                    </a:outerShdw>
                  </a:effectLst>
                </a:rPr>
                <a:t>2017 </a:t>
              </a:r>
              <a:r>
                <a:rPr lang="ru-RU" sz="1350" b="1" dirty="0">
                  <a:ln w="0"/>
                  <a:solidFill>
                    <a:srgbClr val="002060"/>
                  </a:solidFill>
                  <a:effectLst>
                    <a:outerShdw blurRad="38100" dist="25400" dir="5400000" algn="ctr" rotWithShape="0">
                      <a:srgbClr val="6E747A">
                        <a:alpha val="43000"/>
                      </a:srgbClr>
                    </a:outerShdw>
                  </a:effectLst>
                </a:rPr>
                <a:t>год</a:t>
              </a:r>
            </a:p>
          </p:txBody>
        </p:sp>
        <p:sp>
          <p:nvSpPr>
            <p:cNvPr id="13" name="TextBox 12"/>
            <p:cNvSpPr txBox="1"/>
            <p:nvPr/>
          </p:nvSpPr>
          <p:spPr>
            <a:xfrm>
              <a:off x="6014466" y="3464040"/>
              <a:ext cx="859569" cy="392360"/>
            </a:xfrm>
            <a:prstGeom prst="rect">
              <a:avLst/>
            </a:prstGeom>
            <a:noFill/>
          </p:spPr>
          <p:txBody>
            <a:bodyPr wrap="none" rtlCol="0">
              <a:spAutoFit/>
            </a:bodyPr>
            <a:lstStyle/>
            <a:p>
              <a:r>
                <a:rPr lang="ru-RU" sz="1350" b="1" dirty="0" smtClean="0">
                  <a:ln w="0"/>
                  <a:solidFill>
                    <a:srgbClr val="002060"/>
                  </a:solidFill>
                  <a:effectLst>
                    <a:outerShdw blurRad="38100" dist="25400" dir="5400000" algn="ctr" rotWithShape="0">
                      <a:srgbClr val="6E747A">
                        <a:alpha val="43000"/>
                      </a:srgbClr>
                    </a:outerShdw>
                  </a:effectLst>
                </a:rPr>
                <a:t>2016 </a:t>
              </a:r>
              <a:r>
                <a:rPr lang="ru-RU" sz="1350" b="1" dirty="0">
                  <a:ln w="0"/>
                  <a:solidFill>
                    <a:srgbClr val="002060"/>
                  </a:solidFill>
                  <a:effectLst>
                    <a:outerShdw blurRad="38100" dist="25400" dir="5400000" algn="ctr" rotWithShape="0">
                      <a:srgbClr val="6E747A">
                        <a:alpha val="43000"/>
                      </a:srgbClr>
                    </a:outerShdw>
                  </a:effectLst>
                </a:rPr>
                <a:t>год</a:t>
              </a:r>
            </a:p>
          </p:txBody>
        </p:sp>
        <p:sp>
          <p:nvSpPr>
            <p:cNvPr id="14" name="TextBox 13"/>
            <p:cNvSpPr txBox="1"/>
            <p:nvPr/>
          </p:nvSpPr>
          <p:spPr>
            <a:xfrm>
              <a:off x="4610207" y="3975017"/>
              <a:ext cx="572593" cy="300082"/>
            </a:xfrm>
            <a:prstGeom prst="rect">
              <a:avLst/>
            </a:prstGeom>
            <a:noFill/>
          </p:spPr>
          <p:txBody>
            <a:bodyPr wrap="none" rtlCol="0">
              <a:spAutoFit/>
            </a:bodyPr>
            <a:lstStyle/>
            <a:p>
              <a:r>
                <a:rPr lang="ru-RU" sz="1350" dirty="0">
                  <a:solidFill>
                    <a:prstClr val="black"/>
                  </a:solidFill>
                </a:rPr>
                <a:t>Было</a:t>
              </a:r>
            </a:p>
          </p:txBody>
        </p:sp>
        <p:sp>
          <p:nvSpPr>
            <p:cNvPr id="15" name="TextBox 14"/>
            <p:cNvSpPr txBox="1"/>
            <p:nvPr/>
          </p:nvSpPr>
          <p:spPr>
            <a:xfrm>
              <a:off x="4654372" y="2497222"/>
              <a:ext cx="607859" cy="300082"/>
            </a:xfrm>
            <a:prstGeom prst="rect">
              <a:avLst/>
            </a:prstGeom>
            <a:noFill/>
          </p:spPr>
          <p:txBody>
            <a:bodyPr wrap="none" rtlCol="0">
              <a:spAutoFit/>
            </a:bodyPr>
            <a:lstStyle/>
            <a:p>
              <a:r>
                <a:rPr lang="ru-RU" sz="1350" dirty="0">
                  <a:solidFill>
                    <a:prstClr val="black"/>
                  </a:solidFill>
                </a:rPr>
                <a:t>Стало</a:t>
              </a:r>
            </a:p>
          </p:txBody>
        </p:sp>
        <p:sp>
          <p:nvSpPr>
            <p:cNvPr id="16" name="TextBox 15"/>
            <p:cNvSpPr txBox="1"/>
            <p:nvPr/>
          </p:nvSpPr>
          <p:spPr>
            <a:xfrm>
              <a:off x="7271842" y="1582822"/>
              <a:ext cx="596189" cy="300082"/>
            </a:xfrm>
            <a:prstGeom prst="rect">
              <a:avLst/>
            </a:prstGeom>
            <a:noFill/>
          </p:spPr>
          <p:txBody>
            <a:bodyPr wrap="none" rtlCol="0">
              <a:spAutoFit/>
            </a:bodyPr>
            <a:lstStyle/>
            <a:p>
              <a:r>
                <a:rPr lang="ru-RU" sz="1350" dirty="0">
                  <a:solidFill>
                    <a:prstClr val="black"/>
                  </a:solidFill>
                </a:rPr>
                <a:t>Будет</a:t>
              </a:r>
            </a:p>
          </p:txBody>
        </p:sp>
        <p:sp>
          <p:nvSpPr>
            <p:cNvPr id="17" name="TextBox 16"/>
            <p:cNvSpPr txBox="1"/>
            <p:nvPr/>
          </p:nvSpPr>
          <p:spPr>
            <a:xfrm>
              <a:off x="6014467" y="2896165"/>
              <a:ext cx="1413592" cy="300082"/>
            </a:xfrm>
            <a:prstGeom prst="rect">
              <a:avLst/>
            </a:prstGeom>
            <a:noFill/>
          </p:spPr>
          <p:txBody>
            <a:bodyPr wrap="none" rtlCol="0">
              <a:spAutoFit/>
            </a:bodyPr>
            <a:lstStyle/>
            <a:p>
              <a:r>
                <a:rPr lang="ru-RU" sz="1350" b="1" dirty="0">
                  <a:ln w="0"/>
                  <a:solidFill>
                    <a:srgbClr val="002060"/>
                  </a:solidFill>
                  <a:effectLst>
                    <a:outerShdw blurRad="38100" dist="25400" dir="5400000" algn="ctr" rotWithShape="0">
                      <a:srgbClr val="6E747A">
                        <a:alpha val="43000"/>
                      </a:srgbClr>
                    </a:outerShdw>
                  </a:effectLst>
                </a:rPr>
                <a:t>Динамика роста</a:t>
              </a:r>
            </a:p>
          </p:txBody>
        </p:sp>
        <p:cxnSp>
          <p:nvCxnSpPr>
            <p:cNvPr id="18" name="Прямая со стрелкой 17"/>
            <p:cNvCxnSpPr/>
            <p:nvPr/>
          </p:nvCxnSpPr>
          <p:spPr>
            <a:xfrm>
              <a:off x="2955799" y="1848981"/>
              <a:ext cx="921776" cy="19461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33323" y="1330231"/>
              <a:ext cx="1653017" cy="300082"/>
            </a:xfrm>
            <a:prstGeom prst="rect">
              <a:avLst/>
            </a:prstGeom>
            <a:noFill/>
          </p:spPr>
          <p:txBody>
            <a:bodyPr wrap="none" rtlCol="0">
              <a:spAutoFit/>
            </a:bodyPr>
            <a:lstStyle/>
            <a:p>
              <a:r>
                <a:rPr lang="ru-RU" sz="1350" b="1" dirty="0">
                  <a:ln w="0"/>
                  <a:solidFill>
                    <a:srgbClr val="002060"/>
                  </a:solidFill>
                  <a:effectLst>
                    <a:outerShdw blurRad="38100" dist="25400" dir="5400000" algn="ctr" rotWithShape="0">
                      <a:srgbClr val="6E747A">
                        <a:alpha val="43000"/>
                      </a:srgbClr>
                    </a:outerShdw>
                  </a:effectLst>
                </a:rPr>
                <a:t>Стабильность роста</a:t>
              </a:r>
            </a:p>
          </p:txBody>
        </p:sp>
      </p:grpSp>
      <p:sp>
        <p:nvSpPr>
          <p:cNvPr id="2" name="TextBox 1"/>
          <p:cNvSpPr txBox="1"/>
          <p:nvPr/>
        </p:nvSpPr>
        <p:spPr>
          <a:xfrm>
            <a:off x="5268316" y="5055464"/>
            <a:ext cx="370614" cy="461665"/>
          </a:xfrm>
          <a:prstGeom prst="rect">
            <a:avLst/>
          </a:prstGeom>
          <a:noFill/>
        </p:spPr>
        <p:txBody>
          <a:bodyPr wrap="none" rtlCol="0">
            <a:spAutoFit/>
          </a:bodyPr>
          <a:lstStyle/>
          <a:p>
            <a:r>
              <a:rPr lang="ru-RU" sz="2400" b="1" dirty="0" smtClean="0">
                <a:solidFill>
                  <a:srgbClr val="FF0000"/>
                </a:solidFill>
              </a:rPr>
              <a:t>А</a:t>
            </a:r>
            <a:endParaRPr lang="ru-RU" sz="2400" b="1" dirty="0">
              <a:solidFill>
                <a:srgbClr val="FF0000"/>
              </a:solidFill>
            </a:endParaRPr>
          </a:p>
        </p:txBody>
      </p:sp>
      <p:sp>
        <p:nvSpPr>
          <p:cNvPr id="20" name="TextBox 19"/>
          <p:cNvSpPr txBox="1"/>
          <p:nvPr/>
        </p:nvSpPr>
        <p:spPr>
          <a:xfrm>
            <a:off x="7546793" y="3114830"/>
            <a:ext cx="356188" cy="461665"/>
          </a:xfrm>
          <a:prstGeom prst="rect">
            <a:avLst/>
          </a:prstGeom>
          <a:noFill/>
        </p:spPr>
        <p:txBody>
          <a:bodyPr wrap="none" rtlCol="0">
            <a:spAutoFit/>
          </a:bodyPr>
          <a:lstStyle/>
          <a:p>
            <a:r>
              <a:rPr lang="ru-RU" sz="2400" b="1" dirty="0" smtClean="0">
                <a:solidFill>
                  <a:srgbClr val="FF0000"/>
                </a:solidFill>
              </a:rPr>
              <a:t>Б</a:t>
            </a:r>
            <a:endParaRPr lang="ru-RU" sz="2400" b="1" dirty="0">
              <a:solidFill>
                <a:srgbClr val="FF0000"/>
              </a:solidFill>
            </a:endParaRPr>
          </a:p>
        </p:txBody>
      </p:sp>
      <p:sp>
        <p:nvSpPr>
          <p:cNvPr id="21" name="TextBox 20"/>
          <p:cNvSpPr txBox="1"/>
          <p:nvPr/>
        </p:nvSpPr>
        <p:spPr>
          <a:xfrm>
            <a:off x="1885606" y="1783577"/>
            <a:ext cx="348172" cy="461665"/>
          </a:xfrm>
          <a:prstGeom prst="rect">
            <a:avLst/>
          </a:prstGeom>
          <a:noFill/>
        </p:spPr>
        <p:txBody>
          <a:bodyPr wrap="none" rtlCol="0">
            <a:spAutoFit/>
          </a:bodyPr>
          <a:lstStyle/>
          <a:p>
            <a:r>
              <a:rPr lang="ru-RU" sz="2400" b="1" dirty="0" smtClean="0">
                <a:solidFill>
                  <a:srgbClr val="FF0000"/>
                </a:solidFill>
              </a:rPr>
              <a:t>С</a:t>
            </a:r>
            <a:endParaRPr lang="ru-RU" sz="2400" b="1" dirty="0">
              <a:solidFill>
                <a:srgbClr val="FF0000"/>
              </a:solidFill>
            </a:endParaRPr>
          </a:p>
        </p:txBody>
      </p:sp>
      <p:pic>
        <p:nvPicPr>
          <p:cNvPr id="22" name="Picture 2" descr="Картинки по запросу растущие рынки экспорта и импорт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2991" y="2892861"/>
            <a:ext cx="2452898" cy="245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88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157615" y="101175"/>
            <a:ext cx="7960385"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a:solidFill>
                  <a:srgbClr val="ECF0F1"/>
                </a:solidFill>
              </a:rPr>
              <a:t>ПЕРСПЕКТИВНЫЕ </a:t>
            </a:r>
            <a:r>
              <a:rPr lang="ru-RU" sz="2400" b="1" dirty="0" smtClean="0">
                <a:solidFill>
                  <a:srgbClr val="ECF0F1"/>
                </a:solidFill>
              </a:rPr>
              <a:t>ТОВАРЫ ДЛЯ ЭКСПОРТА</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3600" smtClean="0">
                <a:solidFill>
                  <a:srgbClr val="ECF0F1"/>
                </a:solidFill>
                <a:latin typeface="Calibri Light"/>
              </a:rPr>
              <a:pPr/>
              <a:t>5</a:t>
            </a:fld>
            <a:endParaRPr lang="ru-RU" sz="36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0" name="Объект 2"/>
          <p:cNvSpPr>
            <a:spLocks noGrp="1"/>
          </p:cNvSpPr>
          <p:nvPr>
            <p:ph idx="1"/>
          </p:nvPr>
        </p:nvSpPr>
        <p:spPr>
          <a:xfrm>
            <a:off x="367862" y="3510455"/>
            <a:ext cx="11472326" cy="2903366"/>
          </a:xfrm>
        </p:spPr>
        <p:txBody>
          <a:bodyPr>
            <a:normAutofit/>
          </a:bodyPr>
          <a:lstStyle/>
          <a:p>
            <a:endParaRPr lang="ru-RU" dirty="0" smtClean="0"/>
          </a:p>
          <a:p>
            <a:pPr marL="0" indent="0">
              <a:buNone/>
            </a:pP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004627898"/>
              </p:ext>
            </p:extLst>
          </p:nvPr>
        </p:nvGraphicFramePr>
        <p:xfrm>
          <a:off x="200223" y="1132932"/>
          <a:ext cx="11804543" cy="4661500"/>
        </p:xfrm>
        <a:graphic>
          <a:graphicData uri="http://schemas.openxmlformats.org/drawingml/2006/table">
            <a:tbl>
              <a:tblPr firstRow="1" bandRow="1">
                <a:tableStyleId>{7DF18680-E054-41AD-8BC1-D1AEF772440D}</a:tableStyleId>
              </a:tblPr>
              <a:tblGrid>
                <a:gridCol w="1446186"/>
                <a:gridCol w="3408917"/>
                <a:gridCol w="992777"/>
                <a:gridCol w="1045029"/>
                <a:gridCol w="1058091"/>
                <a:gridCol w="1319349"/>
                <a:gridCol w="1571054"/>
                <a:gridCol w="963140"/>
              </a:tblGrid>
              <a:tr h="1208424">
                <a:tc>
                  <a:txBody>
                    <a:bodyPr/>
                    <a:lstStyle/>
                    <a:p>
                      <a:pPr algn="ctr" fontAlgn="ctr"/>
                      <a:r>
                        <a:rPr lang="ru-RU" sz="1400" b="1" u="none" strike="noStrike" dirty="0">
                          <a:effectLst/>
                          <a:latin typeface="+mj-lt"/>
                        </a:rPr>
                        <a:t>Код ТНВЭД</a:t>
                      </a:r>
                      <a:endParaRPr lang="ru-RU" sz="1400" b="1" i="0" u="none" strike="noStrike" dirty="0">
                        <a:solidFill>
                          <a:srgbClr val="000000"/>
                        </a:solidFill>
                        <a:effectLst/>
                        <a:latin typeface="+mj-lt"/>
                      </a:endParaRPr>
                    </a:p>
                  </a:txBody>
                  <a:tcPr marL="9525" marR="9525" marT="9525" marB="0" anchor="ctr"/>
                </a:tc>
                <a:tc>
                  <a:txBody>
                    <a:bodyPr/>
                    <a:lstStyle/>
                    <a:p>
                      <a:pPr algn="ctr" fontAlgn="ctr"/>
                      <a:r>
                        <a:rPr lang="ru-RU" sz="1400" b="1" u="none" strike="noStrike" dirty="0" smtClean="0">
                          <a:effectLst/>
                          <a:latin typeface="+mj-lt"/>
                        </a:rPr>
                        <a:t>Название товара</a:t>
                      </a:r>
                      <a:endParaRPr lang="ru-RU" sz="1400" b="1" i="0" u="none" strike="noStrike" dirty="0">
                        <a:solidFill>
                          <a:srgbClr val="000000"/>
                        </a:solidFill>
                        <a:effectLst/>
                        <a:latin typeface="+mj-lt"/>
                      </a:endParaRPr>
                    </a:p>
                  </a:txBody>
                  <a:tcPr marL="9525" marR="9525" marT="9525" marB="0" anchor="ctr"/>
                </a:tc>
                <a:tc>
                  <a:txBody>
                    <a:bodyPr/>
                    <a:lstStyle/>
                    <a:p>
                      <a:pPr algn="ctr" fontAlgn="ctr"/>
                      <a:r>
                        <a:rPr lang="ru-RU" sz="1400" b="1" i="0" u="none" strike="noStrike" dirty="0" smtClean="0">
                          <a:solidFill>
                            <a:schemeClr val="bg1"/>
                          </a:solidFill>
                          <a:effectLst/>
                          <a:latin typeface="+mj-lt"/>
                        </a:rPr>
                        <a:t>Период роста, мес.</a:t>
                      </a:r>
                      <a:endParaRPr lang="ru-RU" sz="1400" b="1" i="0" u="none" strike="noStrike" dirty="0">
                        <a:solidFill>
                          <a:schemeClr val="bg1"/>
                        </a:solidFill>
                        <a:effectLst/>
                        <a:latin typeface="+mj-lt"/>
                      </a:endParaRPr>
                    </a:p>
                  </a:txBody>
                  <a:tcPr marL="9525" marR="9525" marT="9525" marB="0" anchor="ctr"/>
                </a:tc>
                <a:tc>
                  <a:txBody>
                    <a:bodyPr/>
                    <a:lstStyle/>
                    <a:p>
                      <a:pPr algn="ctr" fontAlgn="ctr"/>
                      <a:r>
                        <a:rPr lang="ru-RU" sz="1400" b="1" u="none" strike="noStrike" dirty="0" smtClean="0">
                          <a:effectLst/>
                          <a:latin typeface="+mj-lt"/>
                        </a:rPr>
                        <a:t>Экспорт </a:t>
                      </a:r>
                      <a:r>
                        <a:rPr lang="ru-RU" sz="1400" b="1" u="none" strike="noStrike" dirty="0">
                          <a:effectLst/>
                          <a:latin typeface="+mj-lt"/>
                        </a:rPr>
                        <a:t>за </a:t>
                      </a:r>
                      <a:endParaRPr lang="ru-RU" sz="1400" b="1" u="none" strike="noStrike" dirty="0" smtClean="0">
                        <a:effectLst/>
                        <a:latin typeface="+mj-lt"/>
                      </a:endParaRPr>
                    </a:p>
                    <a:p>
                      <a:pPr algn="ctr" fontAlgn="ctr"/>
                      <a:r>
                        <a:rPr lang="ru-RU" sz="1400" b="1" u="none" strike="noStrike" dirty="0" smtClean="0">
                          <a:effectLst/>
                          <a:latin typeface="+mj-lt"/>
                        </a:rPr>
                        <a:t>2 кв. 2017, млн. </a:t>
                      </a:r>
                      <a:r>
                        <a:rPr lang="en-US" sz="1400" b="1" u="none" strike="noStrike" dirty="0" smtClean="0">
                          <a:effectLst/>
                          <a:latin typeface="+mj-lt"/>
                        </a:rPr>
                        <a:t>USD</a:t>
                      </a:r>
                      <a:endParaRPr lang="ru-RU" sz="1400" b="1" i="0" u="none" strike="noStrike" dirty="0">
                        <a:solidFill>
                          <a:srgbClr val="000000"/>
                        </a:solidFill>
                        <a:effectLst/>
                        <a:latin typeface="+mj-lt"/>
                      </a:endParaRPr>
                    </a:p>
                  </a:txBody>
                  <a:tcPr marL="9525" marR="9525" marT="9525" marB="0" anchor="ctr"/>
                </a:tc>
                <a:tc>
                  <a:txBody>
                    <a:bodyPr/>
                    <a:lstStyle/>
                    <a:p>
                      <a:pPr algn="ctr" fontAlgn="ctr"/>
                      <a:r>
                        <a:rPr lang="ru-RU" sz="1400" b="1" u="none" strike="noStrike" dirty="0">
                          <a:effectLst/>
                          <a:latin typeface="+mj-lt"/>
                        </a:rPr>
                        <a:t>% прироста </a:t>
                      </a:r>
                      <a:r>
                        <a:rPr lang="ru-RU" sz="1400" b="1" u="none" strike="noStrike" dirty="0" smtClean="0">
                          <a:effectLst/>
                          <a:latin typeface="+mj-lt"/>
                        </a:rPr>
                        <a:t>к  2 кв.2016</a:t>
                      </a:r>
                      <a:endParaRPr lang="ru-RU" sz="1400" b="1" i="0" u="none" strike="noStrike" dirty="0">
                        <a:solidFill>
                          <a:srgbClr val="000000"/>
                        </a:solidFill>
                        <a:effectLst/>
                        <a:latin typeface="+mj-lt"/>
                      </a:endParaRPr>
                    </a:p>
                  </a:txBody>
                  <a:tcPr marL="9525" marR="9525" marT="9525" marB="0" anchor="ctr"/>
                </a:tc>
                <a:tc>
                  <a:txBody>
                    <a:bodyPr/>
                    <a:lstStyle/>
                    <a:p>
                      <a:pPr algn="ctr" fontAlgn="ctr"/>
                      <a:r>
                        <a:rPr lang="ru-RU" sz="1400" b="1" u="none" strike="noStrike" dirty="0">
                          <a:effectLst/>
                          <a:latin typeface="+mj-lt"/>
                        </a:rPr>
                        <a:t>Число </a:t>
                      </a:r>
                      <a:r>
                        <a:rPr lang="ru-RU" sz="1400" b="1" u="none" strike="noStrike" dirty="0" smtClean="0">
                          <a:effectLst/>
                          <a:latin typeface="+mj-lt"/>
                        </a:rPr>
                        <a:t>регионов-экспортеров </a:t>
                      </a:r>
                      <a:r>
                        <a:rPr lang="ru-RU" sz="1400" b="1" u="none" strike="noStrike" dirty="0">
                          <a:effectLst/>
                          <a:latin typeface="+mj-lt"/>
                        </a:rPr>
                        <a:t>за </a:t>
                      </a:r>
                      <a:endParaRPr lang="en-US" sz="1400" b="1" u="none" strike="noStrike" dirty="0" smtClean="0">
                        <a:effectLst/>
                        <a:latin typeface="+mj-lt"/>
                      </a:endParaRPr>
                    </a:p>
                    <a:p>
                      <a:pPr algn="ctr" fontAlgn="ctr"/>
                      <a:r>
                        <a:rPr lang="ru-RU" sz="1400" b="1" u="none" strike="noStrike" dirty="0" smtClean="0">
                          <a:effectLst/>
                          <a:latin typeface="+mj-lt"/>
                        </a:rPr>
                        <a:t>2 кв.2017</a:t>
                      </a:r>
                      <a:endParaRPr lang="ru-RU" sz="1400" b="1" i="0" u="none" strike="noStrike" dirty="0">
                        <a:solidFill>
                          <a:srgbClr val="000000"/>
                        </a:solidFill>
                        <a:effectLst/>
                        <a:latin typeface="+mj-lt"/>
                      </a:endParaRPr>
                    </a:p>
                  </a:txBody>
                  <a:tcPr marL="9525" marR="9525" marT="9525" marB="0" anchor="ctr"/>
                </a:tc>
                <a:tc>
                  <a:txBody>
                    <a:bodyPr/>
                    <a:lstStyle/>
                    <a:p>
                      <a:pPr algn="ctr" fontAlgn="ctr"/>
                      <a:r>
                        <a:rPr lang="ru-RU" sz="1400" b="1" u="none" strike="noStrike" dirty="0" smtClean="0">
                          <a:effectLst/>
                          <a:latin typeface="+mj-lt"/>
                        </a:rPr>
                        <a:t>Регион - лидер продаж</a:t>
                      </a:r>
                      <a:endParaRPr lang="ru-RU" sz="1400" b="1" i="0" u="none" strike="noStrike" dirty="0">
                        <a:solidFill>
                          <a:srgbClr val="000000"/>
                        </a:solidFill>
                        <a:effectLst/>
                        <a:latin typeface="+mj-lt"/>
                      </a:endParaRPr>
                    </a:p>
                  </a:txBody>
                  <a:tcPr marL="9525" marR="9525" marT="9525" marB="0" anchor="ctr"/>
                </a:tc>
                <a:tc>
                  <a:txBody>
                    <a:bodyPr/>
                    <a:lstStyle/>
                    <a:p>
                      <a:pPr algn="ctr" fontAlgn="ctr"/>
                      <a:r>
                        <a:rPr lang="ru-RU" sz="1400" b="1" i="0" u="none" strike="noStrike" dirty="0" smtClean="0">
                          <a:solidFill>
                            <a:schemeClr val="lt1"/>
                          </a:solidFill>
                          <a:effectLst/>
                          <a:latin typeface="+mj-lt"/>
                        </a:rPr>
                        <a:t>Регион</a:t>
                      </a:r>
                      <a:r>
                        <a:rPr lang="ru-RU" sz="1400" b="1" i="0" u="none" strike="noStrike" baseline="0" dirty="0" smtClean="0">
                          <a:solidFill>
                            <a:schemeClr val="lt1"/>
                          </a:solidFill>
                          <a:effectLst/>
                          <a:latin typeface="+mj-lt"/>
                        </a:rPr>
                        <a:t> - лидер закупок</a:t>
                      </a:r>
                      <a:endParaRPr lang="ru-RU" sz="1400" b="1" i="0" u="none" strike="noStrike" dirty="0">
                        <a:solidFill>
                          <a:srgbClr val="000000"/>
                        </a:solidFill>
                        <a:effectLst/>
                        <a:latin typeface="+mj-lt"/>
                      </a:endParaRPr>
                    </a:p>
                  </a:txBody>
                  <a:tcPr marL="9525" marR="9525" marT="9525" marB="0" anchor="ctr"/>
                </a:tc>
              </a:tr>
              <a:tr h="539496">
                <a:tc>
                  <a:txBody>
                    <a:bodyPr/>
                    <a:lstStyle/>
                    <a:p>
                      <a:pPr algn="ctr" fontAlgn="ctr"/>
                      <a:r>
                        <a:rPr lang="ru-RU" sz="1400" b="1" i="0" u="none" strike="noStrike" dirty="0" smtClean="0">
                          <a:solidFill>
                            <a:srgbClr val="002060"/>
                          </a:solidFill>
                          <a:effectLst/>
                          <a:latin typeface="+mj-lt"/>
                        </a:rPr>
                        <a:t>7210490009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Прокат плоский из железа или нелегированной стали шириной </a:t>
                      </a:r>
                      <a:r>
                        <a:rPr lang="en-US" sz="1400" b="1" i="0" u="none" strike="noStrike" dirty="0" smtClean="0">
                          <a:solidFill>
                            <a:srgbClr val="002060"/>
                          </a:solidFill>
                          <a:effectLst/>
                          <a:latin typeface="+mj-lt"/>
                        </a:rPr>
                        <a:t>&gt;60</a:t>
                      </a:r>
                      <a:r>
                        <a:rPr lang="ru-RU" sz="1400" b="1" i="0" u="none" strike="noStrike" baseline="0" dirty="0" smtClean="0">
                          <a:solidFill>
                            <a:srgbClr val="002060"/>
                          </a:solidFill>
                          <a:effectLst/>
                          <a:latin typeface="+mj-lt"/>
                        </a:rPr>
                        <a:t>0мм</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8</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76,6</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136,4%</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17</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Вологодская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США</a:t>
                      </a:r>
                      <a:endParaRPr lang="ru-RU" sz="1400" b="1" i="0" u="none" strike="noStrike" dirty="0">
                        <a:solidFill>
                          <a:srgbClr val="002060"/>
                        </a:solidFill>
                        <a:effectLst/>
                        <a:latin typeface="+mj-lt"/>
                      </a:endParaRPr>
                    </a:p>
                  </a:txBody>
                  <a:tcPr marL="9525" marR="9525" marT="9525" marB="0" anchor="ctr"/>
                </a:tc>
              </a:tr>
              <a:tr h="542119">
                <a:tc>
                  <a:txBody>
                    <a:bodyPr/>
                    <a:lstStyle/>
                    <a:p>
                      <a:pPr algn="ctr" fontAlgn="ctr"/>
                      <a:r>
                        <a:rPr lang="ru-RU" sz="1400" b="1" i="0" u="none" strike="noStrike" dirty="0" smtClean="0">
                          <a:solidFill>
                            <a:srgbClr val="002060"/>
                          </a:solidFill>
                          <a:effectLst/>
                          <a:latin typeface="+mj-lt"/>
                        </a:rPr>
                        <a:t>7216990000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Уголки,</a:t>
                      </a:r>
                      <a:r>
                        <a:rPr lang="ru-RU" sz="1400" b="1" i="0" u="none" strike="noStrike" baseline="0" dirty="0" smtClean="0">
                          <a:solidFill>
                            <a:srgbClr val="002060"/>
                          </a:solidFill>
                          <a:effectLst/>
                          <a:latin typeface="+mj-lt"/>
                        </a:rPr>
                        <a:t> </a:t>
                      </a:r>
                      <a:r>
                        <a:rPr lang="ru-RU" sz="1400" b="1" i="0" u="none" strike="noStrike" dirty="0" smtClean="0">
                          <a:solidFill>
                            <a:srgbClr val="002060"/>
                          </a:solidFill>
                          <a:effectLst/>
                          <a:latin typeface="+mj-lt"/>
                        </a:rPr>
                        <a:t>профили из железа или нелегированной стали</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30</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2,3</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404,7%</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Кировская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Германия</a:t>
                      </a:r>
                      <a:endParaRPr lang="ru-RU" sz="1400" b="1" i="0" u="none" strike="noStrike" dirty="0">
                        <a:solidFill>
                          <a:srgbClr val="002060"/>
                        </a:solidFill>
                        <a:effectLst/>
                        <a:latin typeface="+mj-lt"/>
                      </a:endParaRPr>
                    </a:p>
                  </a:txBody>
                  <a:tcPr marL="9525" marR="9525" marT="9525" marB="0" anchor="ctr"/>
                </a:tc>
              </a:tr>
              <a:tr h="421442">
                <a:tc>
                  <a:txBody>
                    <a:bodyPr/>
                    <a:lstStyle/>
                    <a:p>
                      <a:pPr algn="ctr" fontAlgn="ctr"/>
                      <a:r>
                        <a:rPr lang="ru-RU" sz="1400" b="1" i="0" u="none" strike="noStrike" dirty="0" smtClean="0">
                          <a:solidFill>
                            <a:srgbClr val="002060"/>
                          </a:solidFill>
                          <a:effectLst/>
                          <a:latin typeface="+mj-lt"/>
                        </a:rPr>
                        <a:t>7312106109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Скрученная проволока</a:t>
                      </a:r>
                      <a:r>
                        <a:rPr lang="ru-RU" sz="1400" b="1" i="0" u="none" strike="noStrike" baseline="0" dirty="0" smtClean="0">
                          <a:solidFill>
                            <a:srgbClr val="002060"/>
                          </a:solidFill>
                          <a:effectLst/>
                          <a:latin typeface="+mj-lt"/>
                        </a:rPr>
                        <a:t> </a:t>
                      </a:r>
                      <a:r>
                        <a:rPr lang="en-US" sz="1400" b="1" i="0" u="none" strike="noStrike" baseline="0" dirty="0" smtClean="0">
                          <a:solidFill>
                            <a:srgbClr val="002060"/>
                          </a:solidFill>
                          <a:effectLst/>
                          <a:latin typeface="+mj-lt"/>
                        </a:rPr>
                        <a:t>Ø&gt;</a:t>
                      </a:r>
                      <a:r>
                        <a:rPr lang="ru-RU" sz="1400" b="1" i="0" u="none" strike="noStrike" dirty="0" smtClean="0">
                          <a:solidFill>
                            <a:srgbClr val="002060"/>
                          </a:solidFill>
                          <a:effectLst/>
                          <a:latin typeface="+mj-lt"/>
                        </a:rPr>
                        <a:t>3 мм</a:t>
                      </a:r>
                    </a:p>
                  </a:txBody>
                  <a:tcPr marL="9525" marR="9525" marT="9525" marB="0" anchor="ctr"/>
                </a:tc>
                <a:tc>
                  <a:txBody>
                    <a:bodyPr/>
                    <a:lstStyle/>
                    <a:p>
                      <a:pPr algn="ctr" fontAlgn="ctr"/>
                      <a:r>
                        <a:rPr lang="ru-RU" sz="1400" b="1" i="0" u="none" strike="noStrike" dirty="0" smtClean="0">
                          <a:solidFill>
                            <a:srgbClr val="002060"/>
                          </a:solidFill>
                          <a:effectLst/>
                          <a:latin typeface="+mj-lt"/>
                        </a:rPr>
                        <a:t>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4,0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76,4%</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6</a:t>
                      </a:r>
                      <a:endParaRPr lang="ru-RU" sz="1400" b="1" i="0" u="none" strike="noStrike" dirty="0">
                        <a:solidFill>
                          <a:srgbClr val="002060"/>
                        </a:solidFill>
                        <a:effectLst/>
                        <a:latin typeface="+mj-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rgbClr val="002060"/>
                          </a:solidFill>
                          <a:effectLst/>
                          <a:latin typeface="+mj-lt"/>
                          <a:ea typeface="+mn-ea"/>
                          <a:cs typeface="+mn-cs"/>
                        </a:rPr>
                        <a:t>Вологодская обл.</a:t>
                      </a:r>
                    </a:p>
                  </a:txBody>
                  <a:tcPr marL="9525" marR="9525" marT="9525" marB="0" anchor="ctr"/>
                </a:tc>
                <a:tc>
                  <a:txBody>
                    <a:bodyPr/>
                    <a:lstStyle/>
                    <a:p>
                      <a:pPr algn="ctr" fontAlgn="ctr"/>
                      <a:r>
                        <a:rPr lang="ru-RU" sz="1400" b="1" i="0" u="none" strike="noStrike" dirty="0" smtClean="0">
                          <a:solidFill>
                            <a:srgbClr val="002060"/>
                          </a:solidFill>
                          <a:effectLst/>
                          <a:latin typeface="+mj-lt"/>
                        </a:rPr>
                        <a:t>Финляндия</a:t>
                      </a:r>
                      <a:endParaRPr lang="ru-RU" sz="1400" b="1" i="0" u="none" strike="noStrike" dirty="0">
                        <a:solidFill>
                          <a:srgbClr val="002060"/>
                        </a:solidFill>
                        <a:effectLst/>
                        <a:latin typeface="+mj-lt"/>
                      </a:endParaRPr>
                    </a:p>
                  </a:txBody>
                  <a:tcPr marL="9525" marR="9525" marT="9525" marB="0" anchor="ctr"/>
                </a:tc>
              </a:tr>
              <a:tr h="422787">
                <a:tc>
                  <a:txBody>
                    <a:bodyPr/>
                    <a:lstStyle/>
                    <a:p>
                      <a:pPr algn="ctr" fontAlgn="ctr"/>
                      <a:r>
                        <a:rPr lang="ru-RU" sz="1400" b="1" i="0" u="none" strike="noStrike" dirty="0" smtClean="0">
                          <a:solidFill>
                            <a:srgbClr val="002060"/>
                          </a:solidFill>
                          <a:effectLst/>
                          <a:latin typeface="+mj-lt"/>
                        </a:rPr>
                        <a:t>9403500009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Мебель деревянная,</a:t>
                      </a:r>
                      <a:r>
                        <a:rPr lang="ru-RU" sz="1400" b="1" i="0" u="none" strike="noStrike" baseline="0" dirty="0" smtClean="0">
                          <a:solidFill>
                            <a:srgbClr val="002060"/>
                          </a:solidFill>
                          <a:effectLst/>
                          <a:latin typeface="+mj-lt"/>
                        </a:rPr>
                        <a:t> </a:t>
                      </a:r>
                      <a:r>
                        <a:rPr lang="ru-RU" sz="1400" b="1" i="0" u="none" strike="noStrike" dirty="0" smtClean="0">
                          <a:solidFill>
                            <a:srgbClr val="002060"/>
                          </a:solidFill>
                          <a:effectLst/>
                          <a:latin typeface="+mj-lt"/>
                        </a:rPr>
                        <a:t>типа спальной</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2,1</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313,6%</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23</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Кировская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Польша</a:t>
                      </a:r>
                      <a:endParaRPr lang="ru-RU" sz="1400" b="1" i="0" u="none" strike="noStrike" dirty="0">
                        <a:solidFill>
                          <a:srgbClr val="002060"/>
                        </a:solidFill>
                        <a:effectLst/>
                        <a:latin typeface="+mj-lt"/>
                      </a:endParaRPr>
                    </a:p>
                  </a:txBody>
                  <a:tcPr marL="9525" marR="9525" marT="9525" marB="0" anchor="ctr"/>
                </a:tc>
              </a:tr>
              <a:tr h="655058">
                <a:tc>
                  <a:txBody>
                    <a:bodyPr/>
                    <a:lstStyle/>
                    <a:p>
                      <a:pPr algn="ctr" fontAlgn="ctr"/>
                      <a:r>
                        <a:rPr lang="ru-RU" sz="1400" b="1" i="0" u="none" strike="noStrike" dirty="0" smtClean="0">
                          <a:solidFill>
                            <a:srgbClr val="002060"/>
                          </a:solidFill>
                          <a:effectLst/>
                          <a:latin typeface="+mj-lt"/>
                        </a:rPr>
                        <a:t>4409101800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Хвойные пиломатериалы в виде профилированного </a:t>
                      </a:r>
                      <a:r>
                        <a:rPr lang="ru-RU" sz="1400" b="1" i="0" u="none" strike="noStrike" dirty="0" err="1" smtClean="0">
                          <a:solidFill>
                            <a:srgbClr val="002060"/>
                          </a:solidFill>
                          <a:effectLst/>
                          <a:latin typeface="+mj-lt"/>
                        </a:rPr>
                        <a:t>погонажа</a:t>
                      </a:r>
                      <a:r>
                        <a:rPr lang="ru-RU" sz="1400" b="1" i="0" u="none" strike="noStrike" dirty="0" smtClean="0">
                          <a:solidFill>
                            <a:srgbClr val="002060"/>
                          </a:solidFill>
                          <a:effectLst/>
                          <a:latin typeface="+mj-lt"/>
                        </a:rPr>
                        <a:t> </a:t>
                      </a:r>
                    </a:p>
                  </a:txBody>
                  <a:tcPr marL="9525" marR="9525" marT="9525" marB="0" anchor="ctr"/>
                </a:tc>
                <a:tc>
                  <a:txBody>
                    <a:bodyPr/>
                    <a:lstStyle/>
                    <a:p>
                      <a:pPr algn="ctr" fontAlgn="ctr"/>
                      <a:r>
                        <a:rPr lang="ru-RU" sz="1800" b="1" i="0" u="none" strike="noStrike" dirty="0" smtClean="0">
                          <a:solidFill>
                            <a:srgbClr val="FF0000"/>
                          </a:solidFill>
                          <a:effectLst/>
                          <a:latin typeface="+mj-lt"/>
                        </a:rPr>
                        <a:t>15</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16,9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25,4%</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45</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Новгородская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США</a:t>
                      </a:r>
                      <a:endParaRPr lang="ru-RU" sz="1400" b="1" i="0" u="none" strike="noStrike" dirty="0">
                        <a:solidFill>
                          <a:srgbClr val="002060"/>
                        </a:solidFill>
                        <a:effectLst/>
                        <a:latin typeface="+mj-lt"/>
                      </a:endParaRPr>
                    </a:p>
                  </a:txBody>
                  <a:tcPr marL="9525" marR="9525" marT="9525" marB="0" anchor="ctr"/>
                </a:tc>
              </a:tr>
              <a:tr h="416658">
                <a:tc>
                  <a:txBody>
                    <a:bodyPr/>
                    <a:lstStyle/>
                    <a:p>
                      <a:pPr algn="ctr" fontAlgn="ctr"/>
                      <a:r>
                        <a:rPr lang="ru-RU" sz="1400" b="1" i="0" u="none" strike="noStrike" dirty="0" smtClean="0">
                          <a:solidFill>
                            <a:srgbClr val="002060"/>
                          </a:solidFill>
                          <a:effectLst/>
                          <a:latin typeface="+mj-lt"/>
                        </a:rPr>
                        <a:t>4805110000</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Бумага для гофрирования из полуцеллюлозы</a:t>
                      </a:r>
                    </a:p>
                  </a:txBody>
                  <a:tcPr marL="9525" marR="9525" marT="9525" marB="0" anchor="ctr"/>
                </a:tc>
                <a:tc>
                  <a:txBody>
                    <a:bodyPr/>
                    <a:lstStyle/>
                    <a:p>
                      <a:pPr algn="ctr" fontAlgn="ctr"/>
                      <a:r>
                        <a:rPr lang="ru-RU" sz="1400" b="1" i="0" u="none" strike="noStrike" dirty="0" smtClean="0">
                          <a:solidFill>
                            <a:srgbClr val="002060"/>
                          </a:solidFill>
                          <a:effectLst/>
                          <a:latin typeface="+mj-lt"/>
                        </a:rPr>
                        <a:t>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4,2</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17,9%</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2</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Архангельская обл.</a:t>
                      </a:r>
                      <a:endParaRPr lang="ru-RU" sz="1400" b="1" i="0" u="none" strike="noStrike" dirty="0">
                        <a:solidFill>
                          <a:srgbClr val="002060"/>
                        </a:solidFill>
                        <a:effectLst/>
                        <a:latin typeface="+mj-lt"/>
                      </a:endParaRPr>
                    </a:p>
                  </a:txBody>
                  <a:tcPr marL="9525" marR="9525" marT="9525" marB="0" anchor="ctr"/>
                </a:tc>
                <a:tc>
                  <a:txBody>
                    <a:bodyPr/>
                    <a:lstStyle/>
                    <a:p>
                      <a:pPr algn="ctr" fontAlgn="ctr"/>
                      <a:r>
                        <a:rPr lang="ru-RU" sz="1400" b="1" i="0" u="none" strike="noStrike" dirty="0" smtClean="0">
                          <a:solidFill>
                            <a:srgbClr val="002060"/>
                          </a:solidFill>
                          <a:effectLst/>
                          <a:latin typeface="+mj-lt"/>
                        </a:rPr>
                        <a:t>Италия</a:t>
                      </a:r>
                      <a:endParaRPr lang="ru-RU" sz="1400" b="1" i="0" u="none" strike="noStrike" dirty="0">
                        <a:solidFill>
                          <a:srgbClr val="002060"/>
                        </a:solidFill>
                        <a:effectLst/>
                        <a:latin typeface="+mj-lt"/>
                      </a:endParaRPr>
                    </a:p>
                  </a:txBody>
                  <a:tcPr marL="9525" marR="9525" marT="9525" marB="0" anchor="ctr"/>
                </a:tc>
              </a:tr>
              <a:tr h="455516">
                <a:tc>
                  <a:txBody>
                    <a:bodyPr/>
                    <a:lstStyle/>
                    <a:p>
                      <a:pPr algn="ctr" fontAlgn="ctr"/>
                      <a:r>
                        <a:rPr lang="ru-RU" sz="1400" b="1" i="0" u="none" strike="noStrike" dirty="0" smtClean="0">
                          <a:solidFill>
                            <a:schemeClr val="tx1"/>
                          </a:solidFill>
                          <a:effectLst/>
                          <a:latin typeface="+mj-lt"/>
                        </a:rPr>
                        <a:t>2201900000</a:t>
                      </a:r>
                      <a:endParaRPr lang="ru-RU" sz="1400" b="1" i="0" u="none" strike="noStrike" dirty="0">
                        <a:solidFill>
                          <a:schemeClr val="tx1"/>
                        </a:solidFill>
                        <a:effectLst/>
                        <a:latin typeface="+mj-lt"/>
                      </a:endParaRPr>
                    </a:p>
                  </a:txBody>
                  <a:tcPr marL="9525" marR="9525" marT="9525" marB="0" anchor="ctr"/>
                </a:tc>
                <a:tc>
                  <a:txBody>
                    <a:bodyPr/>
                    <a:lstStyle/>
                    <a:p>
                      <a:pPr algn="ctr" fontAlgn="ctr"/>
                      <a:r>
                        <a:rPr lang="ru-RU" sz="1400" b="1" i="0" u="none" strike="noStrike" dirty="0" smtClean="0">
                          <a:solidFill>
                            <a:schemeClr val="tx1"/>
                          </a:solidFill>
                          <a:effectLst/>
                          <a:latin typeface="+mj-lt"/>
                        </a:rPr>
                        <a:t>Вода без добавления</a:t>
                      </a:r>
                      <a:r>
                        <a:rPr lang="ru-RU" sz="1400" b="1" i="0" u="none" strike="noStrike" baseline="0" dirty="0" smtClean="0">
                          <a:solidFill>
                            <a:schemeClr val="tx1"/>
                          </a:solidFill>
                          <a:effectLst/>
                          <a:latin typeface="+mj-lt"/>
                        </a:rPr>
                        <a:t> сахара </a:t>
                      </a:r>
                      <a:endParaRPr lang="ru-RU" sz="1400" b="1" i="0" u="none" strike="noStrike" dirty="0">
                        <a:solidFill>
                          <a:schemeClr val="tx1"/>
                        </a:solidFill>
                        <a:effectLst/>
                        <a:latin typeface="+mj-lt"/>
                      </a:endParaRPr>
                    </a:p>
                  </a:txBody>
                  <a:tcPr marL="9525" marR="9525" marT="9525" marB="0" anchor="ctr"/>
                </a:tc>
                <a:tc>
                  <a:txBody>
                    <a:bodyPr/>
                    <a:lstStyle/>
                    <a:p>
                      <a:pPr algn="ctr" fontAlgn="ctr"/>
                      <a:r>
                        <a:rPr lang="ru-RU" sz="1400" b="1" i="0" u="none" strike="noStrike" dirty="0" smtClean="0">
                          <a:solidFill>
                            <a:schemeClr val="tx1"/>
                          </a:solidFill>
                          <a:effectLst/>
                          <a:latin typeface="+mj-lt"/>
                        </a:rPr>
                        <a:t>8</a:t>
                      </a:r>
                      <a:endParaRPr lang="ru-RU" sz="1400" b="1" i="0" u="none" strike="noStrike" dirty="0">
                        <a:solidFill>
                          <a:schemeClr val="tx1"/>
                        </a:solidFill>
                        <a:effectLst/>
                        <a:latin typeface="+mj-lt"/>
                      </a:endParaRPr>
                    </a:p>
                  </a:txBody>
                  <a:tcPr marL="9525" marR="9525" marT="9525" marB="0" anchor="ctr"/>
                </a:tc>
                <a:tc>
                  <a:txBody>
                    <a:bodyPr/>
                    <a:lstStyle/>
                    <a:p>
                      <a:pPr algn="ctr" fontAlgn="ctr"/>
                      <a:r>
                        <a:rPr lang="ru-RU" sz="1800" b="1" i="0" u="none" strike="noStrike" dirty="0" smtClean="0">
                          <a:solidFill>
                            <a:srgbClr val="FF0000"/>
                          </a:solidFill>
                          <a:effectLst/>
                          <a:latin typeface="+mj-lt"/>
                        </a:rPr>
                        <a:t>0,74</a:t>
                      </a:r>
                      <a:endParaRPr lang="ru-RU" sz="1800" b="1" i="0" u="none" strike="noStrike" dirty="0">
                        <a:solidFill>
                          <a:srgbClr val="FF0000"/>
                        </a:solidFill>
                        <a:effectLst/>
                        <a:latin typeface="+mj-lt"/>
                      </a:endParaRPr>
                    </a:p>
                  </a:txBody>
                  <a:tcPr marL="9525" marR="9525" marT="9525" marB="0" anchor="ctr"/>
                </a:tc>
                <a:tc>
                  <a:txBody>
                    <a:bodyPr/>
                    <a:lstStyle/>
                    <a:p>
                      <a:pPr algn="ctr" fontAlgn="ctr"/>
                      <a:r>
                        <a:rPr lang="ru-RU" sz="1400" b="1" i="0" u="none" strike="noStrike" dirty="0" smtClean="0">
                          <a:solidFill>
                            <a:schemeClr val="tx1"/>
                          </a:solidFill>
                          <a:effectLst/>
                          <a:latin typeface="+mj-lt"/>
                        </a:rPr>
                        <a:t>69,2%</a:t>
                      </a:r>
                      <a:endParaRPr lang="ru-RU" sz="1400" b="1" i="0" u="none" strike="noStrike" dirty="0">
                        <a:solidFill>
                          <a:schemeClr val="tx1"/>
                        </a:solidFill>
                        <a:effectLst/>
                        <a:latin typeface="+mj-lt"/>
                      </a:endParaRPr>
                    </a:p>
                  </a:txBody>
                  <a:tcPr marL="9525" marR="9525" marT="9525" marB="0" anchor="ctr"/>
                </a:tc>
                <a:tc>
                  <a:txBody>
                    <a:bodyPr/>
                    <a:lstStyle/>
                    <a:p>
                      <a:pPr algn="ctr" fontAlgn="ctr"/>
                      <a:r>
                        <a:rPr lang="ru-RU" sz="1400" b="1" i="0" u="none" strike="noStrike" dirty="0" smtClean="0">
                          <a:solidFill>
                            <a:schemeClr val="tx1"/>
                          </a:solidFill>
                          <a:effectLst/>
                          <a:latin typeface="+mj-lt"/>
                        </a:rPr>
                        <a:t>20</a:t>
                      </a:r>
                      <a:endParaRPr lang="ru-RU" sz="1400" b="1" i="0" u="none" strike="noStrike" dirty="0">
                        <a:solidFill>
                          <a:schemeClr val="tx1"/>
                        </a:solidFill>
                        <a:effectLst/>
                        <a:latin typeface="+mj-lt"/>
                      </a:endParaRPr>
                    </a:p>
                  </a:txBody>
                  <a:tcPr marL="9525" marR="9525" marT="9525" marB="0" anchor="ctr"/>
                </a:tc>
                <a:tc>
                  <a:txBody>
                    <a:bodyPr/>
                    <a:lstStyle/>
                    <a:p>
                      <a:pPr algn="ctr" fontAlgn="ctr"/>
                      <a:r>
                        <a:rPr lang="ru-RU" sz="1400" b="1" i="0" u="none" strike="noStrike" dirty="0" smtClean="0">
                          <a:solidFill>
                            <a:schemeClr val="tx1"/>
                          </a:solidFill>
                          <a:effectLst/>
                          <a:latin typeface="+mj-lt"/>
                        </a:rPr>
                        <a:t>Новосибирская обл.</a:t>
                      </a:r>
                      <a:endParaRPr lang="ru-RU" sz="1400" b="1" i="0" u="none" strike="noStrike" dirty="0">
                        <a:solidFill>
                          <a:schemeClr val="tx1"/>
                        </a:solidFill>
                        <a:effectLst/>
                        <a:latin typeface="+mj-lt"/>
                      </a:endParaRPr>
                    </a:p>
                  </a:txBody>
                  <a:tcPr marL="9525" marR="9525" marT="9525" marB="0" anchor="ctr"/>
                </a:tc>
                <a:tc>
                  <a:txBody>
                    <a:bodyPr/>
                    <a:lstStyle/>
                    <a:p>
                      <a:pPr algn="ctr" fontAlgn="ctr"/>
                      <a:r>
                        <a:rPr lang="ru-RU" sz="1400" b="1" i="0" u="none" strike="noStrike" dirty="0" smtClean="0">
                          <a:solidFill>
                            <a:schemeClr val="tx1"/>
                          </a:solidFill>
                          <a:effectLst/>
                          <a:latin typeface="+mj-lt"/>
                        </a:rPr>
                        <a:t>Китай</a:t>
                      </a:r>
                      <a:endParaRPr lang="ru-RU" sz="1400" b="1" i="0" u="none" strike="noStrike" dirty="0">
                        <a:solidFill>
                          <a:schemeClr val="tx1"/>
                        </a:solidFill>
                        <a:effectLst/>
                        <a:latin typeface="+mj-lt"/>
                      </a:endParaRPr>
                    </a:p>
                  </a:txBody>
                  <a:tcPr marL="9525" marR="9525" marT="9525" marB="0" anchor="ctr"/>
                </a:tc>
              </a:tr>
            </a:tbl>
          </a:graphicData>
        </a:graphic>
      </p:graphicFrame>
    </p:spTree>
    <p:extLst>
      <p:ext uri="{BB962C8B-B14F-4D97-AF65-F5344CB8AC3E}">
        <p14:creationId xmlns:p14="http://schemas.microsoft.com/office/powerpoint/2010/main" val="1390168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stretch>
            <a:fillRect/>
          </a:stretch>
        </p:blipFill>
        <p:spPr>
          <a:xfrm>
            <a:off x="2096045" y="1752924"/>
            <a:ext cx="1491245" cy="1409561"/>
          </a:xfrm>
          <a:prstGeom prst="rect">
            <a:avLst/>
          </a:prstGeom>
          <a:scene3d>
            <a:camera prst="orthographicFront"/>
            <a:lightRig rig="threePt" dir="t"/>
          </a:scene3d>
          <a:sp3d>
            <a:bevelT/>
          </a:sp3d>
        </p:spPr>
      </p:pic>
      <p:sp>
        <p:nvSpPr>
          <p:cNvPr id="4" name="Заголовок 1"/>
          <p:cNvSpPr txBox="1">
            <a:spLocks/>
          </p:cNvSpPr>
          <p:nvPr/>
        </p:nvSpPr>
        <p:spPr>
          <a:xfrm>
            <a:off x="2118000" y="975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ЭКСПОРТ ВОДЫ БЕЗ ДОБАВЛЕНИЯ САХАРА</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4400" smtClean="0">
                <a:solidFill>
                  <a:srgbClr val="ECF0F1"/>
                </a:solidFill>
                <a:latin typeface="Calibri Light" panose="020F0302020204030204"/>
              </a:rPr>
              <a:pPr/>
              <a:t>6</a:t>
            </a:fld>
            <a:endParaRPr lang="ru-RU" sz="44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TextBox 7"/>
          <p:cNvSpPr txBox="1"/>
          <p:nvPr/>
        </p:nvSpPr>
        <p:spPr>
          <a:xfrm>
            <a:off x="764406" y="1338017"/>
            <a:ext cx="4378706" cy="400110"/>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fontAlgn="ctr"/>
            <a:r>
              <a:rPr lang="ru-RU" sz="2000" b="1" dirty="0" smtClean="0">
                <a:solidFill>
                  <a:srgbClr val="FFFFFF"/>
                </a:solidFill>
                <a:latin typeface="Calibri Light" panose="020F0302020204030204"/>
                <a:cs typeface="Arial" panose="020B0604020202020204" pitchFamily="34" charset="0"/>
              </a:rPr>
              <a:t>Код </a:t>
            </a:r>
            <a:r>
              <a:rPr lang="ru-RU" sz="2000" b="1" dirty="0">
                <a:solidFill>
                  <a:srgbClr val="FFFFFF"/>
                </a:solidFill>
                <a:latin typeface="Calibri Light" panose="020F0302020204030204"/>
                <a:cs typeface="Arial" panose="020B0604020202020204" pitchFamily="34" charset="0"/>
              </a:rPr>
              <a:t>ТН ВЭД </a:t>
            </a:r>
            <a:r>
              <a:rPr lang="ru-RU" sz="2000" b="1" dirty="0">
                <a:solidFill>
                  <a:prstClr val="white"/>
                </a:solidFill>
              </a:rPr>
              <a:t>2201900000</a:t>
            </a:r>
          </a:p>
        </p:txBody>
      </p:sp>
      <p:sp>
        <p:nvSpPr>
          <p:cNvPr id="19" name="TextBox 18"/>
          <p:cNvSpPr txBox="1"/>
          <p:nvPr/>
        </p:nvSpPr>
        <p:spPr>
          <a:xfrm>
            <a:off x="652316" y="3872276"/>
            <a:ext cx="4378706" cy="603961"/>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3200" b="1" dirty="0" smtClean="0">
                <a:solidFill>
                  <a:srgbClr val="FFFFFF"/>
                </a:solidFill>
                <a:latin typeface="Calibri Light" panose="020F0302020204030204"/>
                <a:cs typeface="Arial" panose="020B0604020202020204" pitchFamily="34" charset="0"/>
              </a:rPr>
              <a:t>20</a:t>
            </a:r>
            <a:r>
              <a:rPr lang="ru-RU" sz="2400" b="1" dirty="0" smtClean="0">
                <a:solidFill>
                  <a:srgbClr val="FFFFFF"/>
                </a:solidFill>
                <a:latin typeface="Calibri Light" panose="020F0302020204030204"/>
                <a:cs typeface="Arial" panose="020B0604020202020204" pitchFamily="34" charset="0"/>
              </a:rPr>
              <a:t> </a:t>
            </a:r>
            <a:r>
              <a:rPr lang="ru-RU" sz="2400" b="1" dirty="0" smtClean="0">
                <a:solidFill>
                  <a:prstClr val="white"/>
                </a:solidFill>
                <a:latin typeface="Calibri Light" panose="020F0302020204030204"/>
                <a:cs typeface="Arial" panose="020B0604020202020204" pitchFamily="34" charset="0"/>
              </a:rPr>
              <a:t>регионов – экспортеров</a:t>
            </a:r>
            <a:endParaRPr lang="ru-RU" b="1" dirty="0">
              <a:solidFill>
                <a:prstClr val="white"/>
              </a:solidFill>
              <a:latin typeface="Calibri Light" panose="020F0302020204030204"/>
              <a:cs typeface="Arial" panose="020B0604020202020204" pitchFamily="34" charset="0"/>
            </a:endParaRPr>
          </a:p>
        </p:txBody>
      </p:sp>
      <p:sp>
        <p:nvSpPr>
          <p:cNvPr id="20" name="TextBox 19"/>
          <p:cNvSpPr txBox="1"/>
          <p:nvPr/>
        </p:nvSpPr>
        <p:spPr>
          <a:xfrm>
            <a:off x="652315" y="4455540"/>
            <a:ext cx="4378707" cy="830997"/>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400" b="1" dirty="0" smtClean="0">
                <a:solidFill>
                  <a:srgbClr val="FFFFFF"/>
                </a:solidFill>
                <a:latin typeface="Calibri Light" panose="020F0302020204030204"/>
                <a:cs typeface="Arial" panose="020B0604020202020204" pitchFamily="34" charset="0"/>
              </a:rPr>
              <a:t>35 % экспорта</a:t>
            </a:r>
          </a:p>
          <a:p>
            <a:pPr algn="ctr"/>
            <a:r>
              <a:rPr lang="ru-RU" sz="2400" b="1" dirty="0" smtClean="0">
                <a:solidFill>
                  <a:srgbClr val="FFFFFF"/>
                </a:solidFill>
                <a:latin typeface="Calibri Light" panose="020F0302020204030204"/>
                <a:cs typeface="Arial" panose="020B0604020202020204" pitchFamily="34" charset="0"/>
              </a:rPr>
              <a:t> из Новосибирской области! </a:t>
            </a:r>
            <a:endParaRPr lang="ru-RU" sz="2400" b="1" dirty="0">
              <a:solidFill>
                <a:srgbClr val="FFFFFF"/>
              </a:solidFill>
              <a:latin typeface="Calibri Light" panose="020F0302020204030204"/>
              <a:cs typeface="Arial" panose="020B0604020202020204" pitchFamily="34" charset="0"/>
            </a:endParaRPr>
          </a:p>
        </p:txBody>
      </p:sp>
      <p:sp>
        <p:nvSpPr>
          <p:cNvPr id="21" name="TextBox 20"/>
          <p:cNvSpPr txBox="1"/>
          <p:nvPr/>
        </p:nvSpPr>
        <p:spPr>
          <a:xfrm>
            <a:off x="652314" y="5286537"/>
            <a:ext cx="4378708" cy="830997"/>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400" b="1" dirty="0" smtClean="0">
                <a:solidFill>
                  <a:srgbClr val="FFFFFF"/>
                </a:solidFill>
                <a:latin typeface="Calibri Light" panose="020F0302020204030204"/>
                <a:cs typeface="Arial" panose="020B0604020202020204" pitchFamily="34" charset="0"/>
              </a:rPr>
              <a:t>49% экспортируется </a:t>
            </a:r>
          </a:p>
          <a:p>
            <a:pPr algn="ctr"/>
            <a:r>
              <a:rPr lang="ru-RU" sz="2400" b="1" dirty="0" smtClean="0">
                <a:solidFill>
                  <a:srgbClr val="FFFFFF"/>
                </a:solidFill>
                <a:latin typeface="Calibri Light" panose="020F0302020204030204"/>
                <a:cs typeface="Arial" panose="020B0604020202020204" pitchFamily="34" charset="0"/>
              </a:rPr>
              <a:t>в Китай! </a:t>
            </a:r>
            <a:endParaRPr lang="ru-RU" sz="2400" b="1" dirty="0">
              <a:solidFill>
                <a:srgbClr val="FFFFFF"/>
              </a:solidFill>
              <a:latin typeface="Calibri Light" panose="020F0302020204030204"/>
              <a:cs typeface="Arial" panose="020B0604020202020204" pitchFamily="34" charset="0"/>
            </a:endParaRPr>
          </a:p>
        </p:txBody>
      </p:sp>
      <p:sp>
        <p:nvSpPr>
          <p:cNvPr id="22" name="TextBox 21"/>
          <p:cNvSpPr txBox="1"/>
          <p:nvPr/>
        </p:nvSpPr>
        <p:spPr>
          <a:xfrm>
            <a:off x="652316" y="3101630"/>
            <a:ext cx="4378706" cy="830997"/>
          </a:xfrm>
          <a:prstGeom prst="rect">
            <a:avLst/>
          </a:prstGeom>
          <a:solidFill>
            <a:srgbClr val="0099FF"/>
          </a:solidFill>
          <a:scene3d>
            <a:camera prst="orthographicFront"/>
            <a:lightRig rig="threePt" dir="t"/>
          </a:scene3d>
          <a:sp3d>
            <a:bevelT w="165100" prst="coolSlant"/>
          </a:sp3d>
        </p:spPr>
        <p:txBody>
          <a:bodyPr wrap="square" rtlCol="0">
            <a:spAutoFit/>
          </a:bodyPr>
          <a:lstStyle/>
          <a:p>
            <a:pPr algn="ctr"/>
            <a:r>
              <a:rPr lang="ru-RU" sz="2400" b="1" dirty="0" smtClean="0">
                <a:solidFill>
                  <a:srgbClr val="FFFFFF"/>
                </a:solidFill>
                <a:latin typeface="Calibri Light" panose="020F0302020204030204"/>
                <a:cs typeface="Arial" panose="020B0604020202020204" pitchFamily="34" charset="0"/>
              </a:rPr>
              <a:t>Объем экспорта</a:t>
            </a:r>
          </a:p>
          <a:p>
            <a:pPr algn="ctr"/>
            <a:r>
              <a:rPr lang="ru-RU" sz="2400" b="1" dirty="0" smtClean="0">
                <a:solidFill>
                  <a:srgbClr val="FFFFFF"/>
                </a:solidFill>
                <a:latin typeface="Calibri Light" panose="020F0302020204030204"/>
                <a:cs typeface="Arial" panose="020B0604020202020204" pitchFamily="34" charset="0"/>
              </a:rPr>
              <a:t> за 1 кв. 2017 года: </a:t>
            </a:r>
            <a:r>
              <a:rPr lang="ru-RU" sz="2400" b="1" dirty="0" smtClean="0">
                <a:solidFill>
                  <a:srgbClr val="FFFFFF"/>
                </a:solidFill>
                <a:latin typeface="Calibri Light" panose="020F0302020204030204"/>
              </a:rPr>
              <a:t>0,74</a:t>
            </a:r>
            <a:r>
              <a:rPr lang="ru-RU" sz="2400" b="1" dirty="0" smtClean="0">
                <a:solidFill>
                  <a:srgbClr val="FFFFFF"/>
                </a:solidFill>
                <a:latin typeface="Calibri Light" panose="020F0302020204030204"/>
                <a:cs typeface="Arial" panose="020B0604020202020204" pitchFamily="34" charset="0"/>
              </a:rPr>
              <a:t> млн.</a:t>
            </a:r>
            <a:r>
              <a:rPr lang="en-US" sz="2400" b="1" dirty="0" smtClean="0">
                <a:solidFill>
                  <a:srgbClr val="FFFFFF"/>
                </a:solidFill>
                <a:latin typeface="Calibri Light" panose="020F0302020204030204"/>
                <a:cs typeface="Arial" panose="020B0604020202020204" pitchFamily="34" charset="0"/>
              </a:rPr>
              <a:t>$</a:t>
            </a:r>
            <a:endParaRPr lang="ru-RU" sz="2400" b="1" dirty="0">
              <a:solidFill>
                <a:srgbClr val="FFFFFF"/>
              </a:solidFill>
              <a:latin typeface="Calibri Light" panose="020F0302020204030204"/>
              <a:cs typeface="Arial" panose="020B0604020202020204" pitchFamily="34" charset="0"/>
            </a:endParaRPr>
          </a:p>
        </p:txBody>
      </p:sp>
      <p:sp>
        <p:nvSpPr>
          <p:cNvPr id="14" name="Овал 13"/>
          <p:cNvSpPr/>
          <p:nvPr/>
        </p:nvSpPr>
        <p:spPr>
          <a:xfrm>
            <a:off x="3851185" y="2658979"/>
            <a:ext cx="1382552" cy="55097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prstClr val="white"/>
                </a:solidFill>
                <a:latin typeface="Calibri Light"/>
              </a:rPr>
              <a:t>+6</a:t>
            </a:r>
            <a:r>
              <a:rPr lang="en-US" sz="2000" b="1" dirty="0" smtClean="0">
                <a:solidFill>
                  <a:prstClr val="white"/>
                </a:solidFill>
                <a:latin typeface="Calibri Light"/>
              </a:rPr>
              <a:t>9</a:t>
            </a:r>
            <a:r>
              <a:rPr lang="ru-RU" sz="2000" b="1" dirty="0" smtClean="0">
                <a:solidFill>
                  <a:prstClr val="white"/>
                </a:solidFill>
                <a:latin typeface="Calibri Light"/>
              </a:rPr>
              <a:t>%</a:t>
            </a:r>
            <a:endParaRPr lang="ru-RU" sz="2000" b="1" dirty="0">
              <a:solidFill>
                <a:prstClr val="white"/>
              </a:solidFill>
              <a:latin typeface="Calibri Light"/>
            </a:endParaRPr>
          </a:p>
        </p:txBody>
      </p:sp>
      <p:graphicFrame>
        <p:nvGraphicFramePr>
          <p:cNvPr id="15" name="Диаграмма 14"/>
          <p:cNvGraphicFramePr>
            <a:graphicFrameLocks/>
          </p:cNvGraphicFramePr>
          <p:nvPr>
            <p:extLst>
              <p:ext uri="{D42A27DB-BD31-4B8C-83A1-F6EECF244321}">
                <p14:modId xmlns:p14="http://schemas.microsoft.com/office/powerpoint/2010/main" val="2038510102"/>
              </p:ext>
            </p:extLst>
          </p:nvPr>
        </p:nvGraphicFramePr>
        <p:xfrm>
          <a:off x="5526157" y="952587"/>
          <a:ext cx="6329843" cy="53671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179133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ЭКСПОРТ </a:t>
            </a:r>
            <a:r>
              <a:rPr lang="ru-RU" sz="2400" b="1" dirty="0">
                <a:solidFill>
                  <a:srgbClr val="ECF0F1"/>
                </a:solidFill>
              </a:rPr>
              <a:t>ВОДЫ БЕЗ ДОБАВЛЕНИЯ </a:t>
            </a:r>
            <a:r>
              <a:rPr lang="ru-RU" sz="2400" b="1" dirty="0" smtClean="0">
                <a:solidFill>
                  <a:srgbClr val="ECF0F1"/>
                </a:solidFill>
              </a:rPr>
              <a:t>САХАРА</a:t>
            </a:r>
            <a:endParaRPr lang="ru-RU" sz="2400" b="1" dirty="0">
              <a:solidFill>
                <a:srgbClr val="FFC000"/>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4400" smtClean="0">
                <a:solidFill>
                  <a:srgbClr val="ECF0F1"/>
                </a:solidFill>
                <a:latin typeface="Calibri Light" panose="020F0302020204030204"/>
              </a:rPr>
              <a:pPr/>
              <a:t>7</a:t>
            </a:fld>
            <a:endParaRPr lang="ru-RU" sz="4400" dirty="0">
              <a:solidFill>
                <a:srgbClr val="ECF0F1"/>
              </a:solidFill>
              <a:latin typeface="Calibri Light" panose="020F0302020204030204"/>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7" name="Прямоугольник 6"/>
          <p:cNvSpPr/>
          <p:nvPr/>
        </p:nvSpPr>
        <p:spPr>
          <a:xfrm>
            <a:off x="2732862" y="1072052"/>
            <a:ext cx="6264696" cy="400110"/>
          </a:xfrm>
          <a:prstGeom prst="rect">
            <a:avLst/>
          </a:prstGeom>
        </p:spPr>
        <p:txBody>
          <a:bodyPr wrap="square">
            <a:spAutoFit/>
          </a:bodyPr>
          <a:lstStyle/>
          <a:p>
            <a:pPr algn="ctr"/>
            <a:r>
              <a:rPr lang="ru-RU" sz="2000" b="1" dirty="0">
                <a:solidFill>
                  <a:srgbClr val="003399"/>
                </a:solidFill>
                <a:latin typeface="Calibri Light" panose="020F0302020204030204"/>
              </a:rPr>
              <a:t>Рейтинг предприятий – производителей</a:t>
            </a:r>
            <a:endParaRPr lang="ru-RU" sz="2000" dirty="0">
              <a:solidFill>
                <a:srgbClr val="003399"/>
              </a:solidFill>
              <a:latin typeface="Calibri Light" panose="020F0302020204030204"/>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058169131"/>
              </p:ext>
            </p:extLst>
          </p:nvPr>
        </p:nvGraphicFramePr>
        <p:xfrm>
          <a:off x="548697" y="1448633"/>
          <a:ext cx="10876491" cy="2362971"/>
        </p:xfrm>
        <a:graphic>
          <a:graphicData uri="http://schemas.openxmlformats.org/drawingml/2006/table">
            <a:tbl>
              <a:tblPr firstRow="1" bandRow="1">
                <a:effectLst>
                  <a:outerShdw blurRad="63500" sx="102000" sy="102000" algn="ctr" rotWithShape="0">
                    <a:prstClr val="black">
                      <a:alpha val="40000"/>
                    </a:prstClr>
                  </a:outerShdw>
                </a:effectLst>
              </a:tblPr>
              <a:tblGrid>
                <a:gridCol w="470110"/>
                <a:gridCol w="4421411"/>
                <a:gridCol w="1949123"/>
                <a:gridCol w="1430101"/>
                <a:gridCol w="1540983"/>
                <a:gridCol w="1064763"/>
              </a:tblGrid>
              <a:tr h="747963">
                <a:tc>
                  <a:txBody>
                    <a:bodyPr/>
                    <a:lstStyle>
                      <a:lvl1pPr marL="0" algn="l" defTabSz="914400" rtl="0" eaLnBrk="1" latinLnBrk="0" hangingPunct="1">
                        <a:defRPr sz="1800" b="1" kern="1200">
                          <a:solidFill>
                            <a:schemeClr val="lt1"/>
                          </a:solidFill>
                          <a:latin typeface="Arial"/>
                          <a:ea typeface="Microsoft YaHei"/>
                        </a:defRPr>
                      </a:lvl1pPr>
                      <a:lvl2pPr marL="457200" algn="l" defTabSz="914400" rtl="0" eaLnBrk="1" latinLnBrk="0" hangingPunct="1">
                        <a:defRPr sz="1800" b="1" kern="1200">
                          <a:solidFill>
                            <a:schemeClr val="lt1"/>
                          </a:solidFill>
                          <a:latin typeface="Arial"/>
                          <a:ea typeface="Microsoft YaHei"/>
                        </a:defRPr>
                      </a:lvl2pPr>
                      <a:lvl3pPr marL="914400" algn="l" defTabSz="914400" rtl="0" eaLnBrk="1" latinLnBrk="0" hangingPunct="1">
                        <a:defRPr sz="1800" b="1" kern="1200">
                          <a:solidFill>
                            <a:schemeClr val="lt1"/>
                          </a:solidFill>
                          <a:latin typeface="Arial"/>
                          <a:ea typeface="Microsoft YaHei"/>
                        </a:defRPr>
                      </a:lvl3pPr>
                      <a:lvl4pPr marL="1371600" algn="l" defTabSz="914400" rtl="0" eaLnBrk="1" latinLnBrk="0" hangingPunct="1">
                        <a:defRPr sz="1800" b="1" kern="1200">
                          <a:solidFill>
                            <a:schemeClr val="lt1"/>
                          </a:solidFill>
                          <a:latin typeface="Arial"/>
                          <a:ea typeface="Microsoft YaHei"/>
                        </a:defRPr>
                      </a:lvl4pPr>
                      <a:lvl5pPr marL="1828800" algn="l" defTabSz="914400" rtl="0" eaLnBrk="1" latinLnBrk="0" hangingPunct="1">
                        <a:defRPr sz="1800" b="1" kern="1200">
                          <a:solidFill>
                            <a:schemeClr val="lt1"/>
                          </a:solidFill>
                          <a:latin typeface="Arial"/>
                          <a:ea typeface="Microsoft YaHei"/>
                        </a:defRPr>
                      </a:lvl5pPr>
                      <a:lvl6pPr marL="2286000" algn="l" defTabSz="914400" rtl="0" eaLnBrk="1" latinLnBrk="0" hangingPunct="1">
                        <a:defRPr sz="1800" b="1" kern="1200">
                          <a:solidFill>
                            <a:schemeClr val="lt1"/>
                          </a:solidFill>
                          <a:latin typeface="Arial"/>
                          <a:ea typeface="Microsoft YaHei"/>
                        </a:defRPr>
                      </a:lvl6pPr>
                      <a:lvl7pPr marL="2743200" algn="l" defTabSz="914400" rtl="0" eaLnBrk="1" latinLnBrk="0" hangingPunct="1">
                        <a:defRPr sz="1800" b="1" kern="1200">
                          <a:solidFill>
                            <a:schemeClr val="lt1"/>
                          </a:solidFill>
                          <a:latin typeface="Arial"/>
                          <a:ea typeface="Microsoft YaHei"/>
                        </a:defRPr>
                      </a:lvl7pPr>
                      <a:lvl8pPr marL="3200400" algn="l" defTabSz="914400" rtl="0" eaLnBrk="1" latinLnBrk="0" hangingPunct="1">
                        <a:defRPr sz="1800" b="1" kern="1200">
                          <a:solidFill>
                            <a:schemeClr val="lt1"/>
                          </a:solidFill>
                          <a:latin typeface="Arial"/>
                          <a:ea typeface="Microsoft YaHei"/>
                        </a:defRPr>
                      </a:lvl8pPr>
                      <a:lvl9pPr marL="3657600" algn="l" defTabSz="914400" rtl="0" eaLnBrk="1" latinLnBrk="0" hangingPunct="1">
                        <a:defRPr sz="1800" b="1" kern="1200">
                          <a:solidFill>
                            <a:schemeClr val="lt1"/>
                          </a:solidFill>
                          <a:latin typeface="Arial"/>
                          <a:ea typeface="Microsoft YaHei"/>
                        </a:defRPr>
                      </a:lvl9pPr>
                    </a:lstStyle>
                    <a:p>
                      <a:pPr algn="ctr" fontAlgn="ctr"/>
                      <a:r>
                        <a:rPr lang="ru-RU" sz="1600" b="1" u="none" strike="noStrike" dirty="0">
                          <a:solidFill>
                            <a:schemeClr val="bg1"/>
                          </a:solidFill>
                          <a:effectLst/>
                          <a:latin typeface="+mj-lt"/>
                        </a:rPr>
                        <a:t>№п/п</a:t>
                      </a:r>
                      <a:endParaRPr lang="ru-RU" sz="1600" b="1" i="0" u="none" strike="noStrike" dirty="0">
                        <a:solidFill>
                          <a:schemeClr val="bg1"/>
                        </a:solidFill>
                        <a:effectLst/>
                        <a:latin typeface="+mj-lt"/>
                        <a:cs typeface="Arial"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CC"/>
                    </a:solidFill>
                  </a:tcPr>
                </a:tc>
                <a:tc>
                  <a:txBody>
                    <a:bodyPr/>
                    <a:lstStyle>
                      <a:lvl1pPr marL="0" algn="l" defTabSz="914400" rtl="0" eaLnBrk="1" latinLnBrk="0" hangingPunct="1">
                        <a:defRPr sz="1800" b="1" kern="1200">
                          <a:solidFill>
                            <a:schemeClr val="lt1"/>
                          </a:solidFill>
                          <a:latin typeface="Arial"/>
                          <a:ea typeface="Microsoft YaHei"/>
                        </a:defRPr>
                      </a:lvl1pPr>
                      <a:lvl2pPr marL="457200" algn="l" defTabSz="914400" rtl="0" eaLnBrk="1" latinLnBrk="0" hangingPunct="1">
                        <a:defRPr sz="1800" b="1" kern="1200">
                          <a:solidFill>
                            <a:schemeClr val="lt1"/>
                          </a:solidFill>
                          <a:latin typeface="Arial"/>
                          <a:ea typeface="Microsoft YaHei"/>
                        </a:defRPr>
                      </a:lvl2pPr>
                      <a:lvl3pPr marL="914400" algn="l" defTabSz="914400" rtl="0" eaLnBrk="1" latinLnBrk="0" hangingPunct="1">
                        <a:defRPr sz="1800" b="1" kern="1200">
                          <a:solidFill>
                            <a:schemeClr val="lt1"/>
                          </a:solidFill>
                          <a:latin typeface="Arial"/>
                          <a:ea typeface="Microsoft YaHei"/>
                        </a:defRPr>
                      </a:lvl3pPr>
                      <a:lvl4pPr marL="1371600" algn="l" defTabSz="914400" rtl="0" eaLnBrk="1" latinLnBrk="0" hangingPunct="1">
                        <a:defRPr sz="1800" b="1" kern="1200">
                          <a:solidFill>
                            <a:schemeClr val="lt1"/>
                          </a:solidFill>
                          <a:latin typeface="Arial"/>
                          <a:ea typeface="Microsoft YaHei"/>
                        </a:defRPr>
                      </a:lvl4pPr>
                      <a:lvl5pPr marL="1828800" algn="l" defTabSz="914400" rtl="0" eaLnBrk="1" latinLnBrk="0" hangingPunct="1">
                        <a:defRPr sz="1800" b="1" kern="1200">
                          <a:solidFill>
                            <a:schemeClr val="lt1"/>
                          </a:solidFill>
                          <a:latin typeface="Arial"/>
                          <a:ea typeface="Microsoft YaHei"/>
                        </a:defRPr>
                      </a:lvl5pPr>
                      <a:lvl6pPr marL="2286000" algn="l" defTabSz="914400" rtl="0" eaLnBrk="1" latinLnBrk="0" hangingPunct="1">
                        <a:defRPr sz="1800" b="1" kern="1200">
                          <a:solidFill>
                            <a:schemeClr val="lt1"/>
                          </a:solidFill>
                          <a:latin typeface="Arial"/>
                          <a:ea typeface="Microsoft YaHei"/>
                        </a:defRPr>
                      </a:lvl6pPr>
                      <a:lvl7pPr marL="2743200" algn="l" defTabSz="914400" rtl="0" eaLnBrk="1" latinLnBrk="0" hangingPunct="1">
                        <a:defRPr sz="1800" b="1" kern="1200">
                          <a:solidFill>
                            <a:schemeClr val="lt1"/>
                          </a:solidFill>
                          <a:latin typeface="Arial"/>
                          <a:ea typeface="Microsoft YaHei"/>
                        </a:defRPr>
                      </a:lvl7pPr>
                      <a:lvl8pPr marL="3200400" algn="l" defTabSz="914400" rtl="0" eaLnBrk="1" latinLnBrk="0" hangingPunct="1">
                        <a:defRPr sz="1800" b="1" kern="1200">
                          <a:solidFill>
                            <a:schemeClr val="lt1"/>
                          </a:solidFill>
                          <a:latin typeface="Arial"/>
                          <a:ea typeface="Microsoft YaHei"/>
                        </a:defRPr>
                      </a:lvl8pPr>
                      <a:lvl9pPr marL="3657600" algn="l" defTabSz="914400" rtl="0" eaLnBrk="1" latinLnBrk="0" hangingPunct="1">
                        <a:defRPr sz="1800" b="1" kern="1200">
                          <a:solidFill>
                            <a:schemeClr val="lt1"/>
                          </a:solidFill>
                          <a:latin typeface="Arial"/>
                          <a:ea typeface="Microsoft YaHei"/>
                        </a:defRPr>
                      </a:lvl9pPr>
                    </a:lstStyle>
                    <a:p>
                      <a:pPr algn="ctr" fontAlgn="ctr"/>
                      <a:r>
                        <a:rPr lang="ru-RU" sz="1600" b="1" i="0" u="none" strike="noStrike" dirty="0" smtClean="0">
                          <a:solidFill>
                            <a:schemeClr val="bg1"/>
                          </a:solidFill>
                          <a:effectLst/>
                          <a:latin typeface="+mj-lt"/>
                          <a:cs typeface="Arial" pitchFamily="34" charset="0"/>
                        </a:rPr>
                        <a:t>Производитель</a:t>
                      </a:r>
                      <a:endParaRPr lang="ru-RU" sz="1600" b="1" i="0" u="none" strike="noStrike" dirty="0">
                        <a:solidFill>
                          <a:schemeClr val="bg1"/>
                        </a:solidFill>
                        <a:effectLst/>
                        <a:latin typeface="+mj-lt"/>
                        <a:cs typeface="Arial"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p>
                      <a:pPr algn="ctr" fontAlgn="ctr"/>
                      <a:r>
                        <a:rPr lang="ru-RU" sz="1600" b="1" i="0" u="none" strike="noStrike" dirty="0" smtClean="0">
                          <a:solidFill>
                            <a:schemeClr val="bg1"/>
                          </a:solidFill>
                          <a:effectLst/>
                          <a:latin typeface="+mj-lt"/>
                          <a:cs typeface="Arial" pitchFamily="34" charset="0"/>
                        </a:rPr>
                        <a:t>Регион </a:t>
                      </a:r>
                    </a:p>
                    <a:p>
                      <a:pPr algn="ctr" fontAlgn="ctr"/>
                      <a:r>
                        <a:rPr lang="ru-RU" sz="1600" b="1" i="0" u="none" strike="noStrike" dirty="0" smtClean="0">
                          <a:solidFill>
                            <a:schemeClr val="bg1"/>
                          </a:solidFill>
                          <a:effectLst/>
                          <a:latin typeface="+mj-lt"/>
                          <a:cs typeface="Arial" pitchFamily="34" charset="0"/>
                        </a:rPr>
                        <a:t>производителя</a:t>
                      </a:r>
                      <a:endParaRPr lang="ru-RU" sz="1600" b="1" i="0" u="none" strike="noStrike" dirty="0">
                        <a:solidFill>
                          <a:schemeClr val="bg1"/>
                        </a:solidFill>
                        <a:effectLst/>
                        <a:latin typeface="+mj-lt"/>
                        <a:cs typeface="Arial" pitchFamily="34" charset="0"/>
                      </a:endParaRP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lvl1pPr marL="0" algn="l" defTabSz="914400" rtl="0" eaLnBrk="1" latinLnBrk="0" hangingPunct="1">
                        <a:defRPr sz="1800" b="1" kern="1200">
                          <a:solidFill>
                            <a:schemeClr val="lt1"/>
                          </a:solidFill>
                          <a:latin typeface="Arial"/>
                          <a:ea typeface="Microsoft YaHei"/>
                        </a:defRPr>
                      </a:lvl1pPr>
                      <a:lvl2pPr marL="457200" algn="l" defTabSz="914400" rtl="0" eaLnBrk="1" latinLnBrk="0" hangingPunct="1">
                        <a:defRPr sz="1800" b="1" kern="1200">
                          <a:solidFill>
                            <a:schemeClr val="lt1"/>
                          </a:solidFill>
                          <a:latin typeface="Arial"/>
                          <a:ea typeface="Microsoft YaHei"/>
                        </a:defRPr>
                      </a:lvl2pPr>
                      <a:lvl3pPr marL="914400" algn="l" defTabSz="914400" rtl="0" eaLnBrk="1" latinLnBrk="0" hangingPunct="1">
                        <a:defRPr sz="1800" b="1" kern="1200">
                          <a:solidFill>
                            <a:schemeClr val="lt1"/>
                          </a:solidFill>
                          <a:latin typeface="Arial"/>
                          <a:ea typeface="Microsoft YaHei"/>
                        </a:defRPr>
                      </a:lvl3pPr>
                      <a:lvl4pPr marL="1371600" algn="l" defTabSz="914400" rtl="0" eaLnBrk="1" latinLnBrk="0" hangingPunct="1">
                        <a:defRPr sz="1800" b="1" kern="1200">
                          <a:solidFill>
                            <a:schemeClr val="lt1"/>
                          </a:solidFill>
                          <a:latin typeface="Arial"/>
                          <a:ea typeface="Microsoft YaHei"/>
                        </a:defRPr>
                      </a:lvl4pPr>
                      <a:lvl5pPr marL="1828800" algn="l" defTabSz="914400" rtl="0" eaLnBrk="1" latinLnBrk="0" hangingPunct="1">
                        <a:defRPr sz="1800" b="1" kern="1200">
                          <a:solidFill>
                            <a:schemeClr val="lt1"/>
                          </a:solidFill>
                          <a:latin typeface="Arial"/>
                          <a:ea typeface="Microsoft YaHei"/>
                        </a:defRPr>
                      </a:lvl5pPr>
                      <a:lvl6pPr marL="2286000" algn="l" defTabSz="914400" rtl="0" eaLnBrk="1" latinLnBrk="0" hangingPunct="1">
                        <a:defRPr sz="1800" b="1" kern="1200">
                          <a:solidFill>
                            <a:schemeClr val="lt1"/>
                          </a:solidFill>
                          <a:latin typeface="Arial"/>
                          <a:ea typeface="Microsoft YaHei"/>
                        </a:defRPr>
                      </a:lvl6pPr>
                      <a:lvl7pPr marL="2743200" algn="l" defTabSz="914400" rtl="0" eaLnBrk="1" latinLnBrk="0" hangingPunct="1">
                        <a:defRPr sz="1800" b="1" kern="1200">
                          <a:solidFill>
                            <a:schemeClr val="lt1"/>
                          </a:solidFill>
                          <a:latin typeface="Arial"/>
                          <a:ea typeface="Microsoft YaHei"/>
                        </a:defRPr>
                      </a:lvl7pPr>
                      <a:lvl8pPr marL="3200400" algn="l" defTabSz="914400" rtl="0" eaLnBrk="1" latinLnBrk="0" hangingPunct="1">
                        <a:defRPr sz="1800" b="1" kern="1200">
                          <a:solidFill>
                            <a:schemeClr val="lt1"/>
                          </a:solidFill>
                          <a:latin typeface="Arial"/>
                          <a:ea typeface="Microsoft YaHei"/>
                        </a:defRPr>
                      </a:lvl8pPr>
                      <a:lvl9pPr marL="3657600" algn="l" defTabSz="914400" rtl="0" eaLnBrk="1" latinLnBrk="0" hangingPunct="1">
                        <a:defRPr sz="1800" b="1" kern="1200">
                          <a:solidFill>
                            <a:schemeClr val="lt1"/>
                          </a:solidFill>
                          <a:latin typeface="Arial"/>
                          <a:ea typeface="Microsoft YaHei"/>
                        </a:defRPr>
                      </a:lvl9pPr>
                    </a:lstStyle>
                    <a:p>
                      <a:pPr algn="ctr" fontAlgn="ctr"/>
                      <a:r>
                        <a:rPr lang="ru-RU" sz="1600" b="1" u="none" strike="noStrike" dirty="0">
                          <a:solidFill>
                            <a:schemeClr val="bg1"/>
                          </a:solidFill>
                          <a:effectLst/>
                          <a:latin typeface="+mj-lt"/>
                        </a:rPr>
                        <a:t>Объем за  </a:t>
                      </a:r>
                      <a:endParaRPr lang="ru-RU" sz="1600" b="1" u="none" strike="noStrike" dirty="0" smtClean="0">
                        <a:solidFill>
                          <a:schemeClr val="bg1"/>
                        </a:solidFill>
                        <a:effectLst/>
                        <a:latin typeface="+mj-lt"/>
                      </a:endParaRPr>
                    </a:p>
                    <a:p>
                      <a:pPr algn="ctr" fontAlgn="ctr"/>
                      <a:r>
                        <a:rPr lang="ru-RU" sz="1600" b="1" u="none" strike="noStrike" dirty="0" smtClean="0">
                          <a:solidFill>
                            <a:schemeClr val="bg1"/>
                          </a:solidFill>
                          <a:effectLst/>
                          <a:latin typeface="+mj-lt"/>
                        </a:rPr>
                        <a:t>2 кв.2017, тыс.</a:t>
                      </a:r>
                      <a:r>
                        <a:rPr lang="en-US" sz="1600" b="1" u="none" strike="noStrike" baseline="0" dirty="0" smtClean="0">
                          <a:solidFill>
                            <a:schemeClr val="bg1"/>
                          </a:solidFill>
                          <a:effectLst/>
                          <a:latin typeface="+mj-lt"/>
                        </a:rPr>
                        <a:t>$</a:t>
                      </a:r>
                      <a:endParaRPr lang="ru-RU" sz="1600" b="1" i="0" u="none" strike="noStrike" dirty="0">
                        <a:solidFill>
                          <a:schemeClr val="bg1"/>
                        </a:solidFill>
                        <a:effectLst/>
                        <a:latin typeface="+mj-lt"/>
                        <a:cs typeface="Arial"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lvl1pPr marL="0" algn="l" defTabSz="914400" rtl="0" eaLnBrk="1" latinLnBrk="0" hangingPunct="1">
                        <a:defRPr sz="1800" b="1" kern="1200">
                          <a:solidFill>
                            <a:schemeClr val="lt1"/>
                          </a:solidFill>
                          <a:latin typeface="Arial"/>
                          <a:ea typeface="Microsoft YaHei"/>
                        </a:defRPr>
                      </a:lvl1pPr>
                      <a:lvl2pPr marL="457200" algn="l" defTabSz="914400" rtl="0" eaLnBrk="1" latinLnBrk="0" hangingPunct="1">
                        <a:defRPr sz="1800" b="1" kern="1200">
                          <a:solidFill>
                            <a:schemeClr val="lt1"/>
                          </a:solidFill>
                          <a:latin typeface="Arial"/>
                          <a:ea typeface="Microsoft YaHei"/>
                        </a:defRPr>
                      </a:lvl2pPr>
                      <a:lvl3pPr marL="914400" algn="l" defTabSz="914400" rtl="0" eaLnBrk="1" latinLnBrk="0" hangingPunct="1">
                        <a:defRPr sz="1800" b="1" kern="1200">
                          <a:solidFill>
                            <a:schemeClr val="lt1"/>
                          </a:solidFill>
                          <a:latin typeface="Arial"/>
                          <a:ea typeface="Microsoft YaHei"/>
                        </a:defRPr>
                      </a:lvl3pPr>
                      <a:lvl4pPr marL="1371600" algn="l" defTabSz="914400" rtl="0" eaLnBrk="1" latinLnBrk="0" hangingPunct="1">
                        <a:defRPr sz="1800" b="1" kern="1200">
                          <a:solidFill>
                            <a:schemeClr val="lt1"/>
                          </a:solidFill>
                          <a:latin typeface="Arial"/>
                          <a:ea typeface="Microsoft YaHei"/>
                        </a:defRPr>
                      </a:lvl4pPr>
                      <a:lvl5pPr marL="1828800" algn="l" defTabSz="914400" rtl="0" eaLnBrk="1" latinLnBrk="0" hangingPunct="1">
                        <a:defRPr sz="1800" b="1" kern="1200">
                          <a:solidFill>
                            <a:schemeClr val="lt1"/>
                          </a:solidFill>
                          <a:latin typeface="Arial"/>
                          <a:ea typeface="Microsoft YaHei"/>
                        </a:defRPr>
                      </a:lvl5pPr>
                      <a:lvl6pPr marL="2286000" algn="l" defTabSz="914400" rtl="0" eaLnBrk="1" latinLnBrk="0" hangingPunct="1">
                        <a:defRPr sz="1800" b="1" kern="1200">
                          <a:solidFill>
                            <a:schemeClr val="lt1"/>
                          </a:solidFill>
                          <a:latin typeface="Arial"/>
                          <a:ea typeface="Microsoft YaHei"/>
                        </a:defRPr>
                      </a:lvl6pPr>
                      <a:lvl7pPr marL="2743200" algn="l" defTabSz="914400" rtl="0" eaLnBrk="1" latinLnBrk="0" hangingPunct="1">
                        <a:defRPr sz="1800" b="1" kern="1200">
                          <a:solidFill>
                            <a:schemeClr val="lt1"/>
                          </a:solidFill>
                          <a:latin typeface="Arial"/>
                          <a:ea typeface="Microsoft YaHei"/>
                        </a:defRPr>
                      </a:lvl7pPr>
                      <a:lvl8pPr marL="3200400" algn="l" defTabSz="914400" rtl="0" eaLnBrk="1" latinLnBrk="0" hangingPunct="1">
                        <a:defRPr sz="1800" b="1" kern="1200">
                          <a:solidFill>
                            <a:schemeClr val="lt1"/>
                          </a:solidFill>
                          <a:latin typeface="Arial"/>
                          <a:ea typeface="Microsoft YaHei"/>
                        </a:defRPr>
                      </a:lvl8pPr>
                      <a:lvl9pPr marL="3657600" algn="l" defTabSz="914400" rtl="0" eaLnBrk="1" latinLnBrk="0" hangingPunct="1">
                        <a:defRPr sz="1800" b="1" kern="1200">
                          <a:solidFill>
                            <a:schemeClr val="lt1"/>
                          </a:solidFill>
                          <a:latin typeface="Arial"/>
                          <a:ea typeface="Microsoft YaHei"/>
                        </a:defRPr>
                      </a:lvl9pPr>
                    </a:lstStyle>
                    <a:p>
                      <a:pPr algn="ctr" fontAlgn="ctr"/>
                      <a:r>
                        <a:rPr lang="ru-RU" sz="1600" b="1" u="none" strike="noStrike" dirty="0">
                          <a:solidFill>
                            <a:schemeClr val="bg1"/>
                          </a:solidFill>
                          <a:effectLst/>
                          <a:latin typeface="+mj-lt"/>
                        </a:rPr>
                        <a:t>Доля </a:t>
                      </a:r>
                      <a:r>
                        <a:rPr lang="ru-RU" sz="1600" b="1" u="none" strike="noStrike" dirty="0" smtClean="0">
                          <a:solidFill>
                            <a:schemeClr val="bg1"/>
                          </a:solidFill>
                          <a:effectLst/>
                          <a:latin typeface="+mj-lt"/>
                        </a:rPr>
                        <a:t>в  2</a:t>
                      </a:r>
                      <a:r>
                        <a:rPr lang="ru-RU" sz="1600" b="1" u="none" strike="noStrike" baseline="0" dirty="0" smtClean="0">
                          <a:solidFill>
                            <a:schemeClr val="bg1"/>
                          </a:solidFill>
                          <a:effectLst/>
                          <a:latin typeface="+mj-lt"/>
                        </a:rPr>
                        <a:t> </a:t>
                      </a:r>
                      <a:r>
                        <a:rPr lang="ru-RU" sz="1600" b="1" u="none" strike="noStrike" dirty="0" smtClean="0">
                          <a:solidFill>
                            <a:schemeClr val="bg1"/>
                          </a:solidFill>
                          <a:effectLst/>
                          <a:latin typeface="+mj-lt"/>
                        </a:rPr>
                        <a:t>кв.2017,%</a:t>
                      </a:r>
                      <a:endParaRPr lang="ru-RU" sz="1600" b="1" i="0" u="none" strike="noStrike" dirty="0">
                        <a:solidFill>
                          <a:schemeClr val="bg1"/>
                        </a:solidFill>
                        <a:effectLst/>
                        <a:latin typeface="+mj-lt"/>
                        <a:cs typeface="Arial"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c>
                  <a:txBody>
                    <a:bodyPr/>
                    <a:lstStyle>
                      <a:lvl1pPr marL="0" algn="l" defTabSz="914400" rtl="0" eaLnBrk="1" latinLnBrk="0" hangingPunct="1">
                        <a:defRPr sz="1800" b="1" kern="1200">
                          <a:solidFill>
                            <a:schemeClr val="lt1"/>
                          </a:solidFill>
                          <a:latin typeface="Arial"/>
                          <a:ea typeface="Microsoft YaHei"/>
                        </a:defRPr>
                      </a:lvl1pPr>
                      <a:lvl2pPr marL="457200" algn="l" defTabSz="914400" rtl="0" eaLnBrk="1" latinLnBrk="0" hangingPunct="1">
                        <a:defRPr sz="1800" b="1" kern="1200">
                          <a:solidFill>
                            <a:schemeClr val="lt1"/>
                          </a:solidFill>
                          <a:latin typeface="Arial"/>
                          <a:ea typeface="Microsoft YaHei"/>
                        </a:defRPr>
                      </a:lvl2pPr>
                      <a:lvl3pPr marL="914400" algn="l" defTabSz="914400" rtl="0" eaLnBrk="1" latinLnBrk="0" hangingPunct="1">
                        <a:defRPr sz="1800" b="1" kern="1200">
                          <a:solidFill>
                            <a:schemeClr val="lt1"/>
                          </a:solidFill>
                          <a:latin typeface="Arial"/>
                          <a:ea typeface="Microsoft YaHei"/>
                        </a:defRPr>
                      </a:lvl3pPr>
                      <a:lvl4pPr marL="1371600" algn="l" defTabSz="914400" rtl="0" eaLnBrk="1" latinLnBrk="0" hangingPunct="1">
                        <a:defRPr sz="1800" b="1" kern="1200">
                          <a:solidFill>
                            <a:schemeClr val="lt1"/>
                          </a:solidFill>
                          <a:latin typeface="Arial"/>
                          <a:ea typeface="Microsoft YaHei"/>
                        </a:defRPr>
                      </a:lvl4pPr>
                      <a:lvl5pPr marL="1828800" algn="l" defTabSz="914400" rtl="0" eaLnBrk="1" latinLnBrk="0" hangingPunct="1">
                        <a:defRPr sz="1800" b="1" kern="1200">
                          <a:solidFill>
                            <a:schemeClr val="lt1"/>
                          </a:solidFill>
                          <a:latin typeface="Arial"/>
                          <a:ea typeface="Microsoft YaHei"/>
                        </a:defRPr>
                      </a:lvl5pPr>
                      <a:lvl6pPr marL="2286000" algn="l" defTabSz="914400" rtl="0" eaLnBrk="1" latinLnBrk="0" hangingPunct="1">
                        <a:defRPr sz="1800" b="1" kern="1200">
                          <a:solidFill>
                            <a:schemeClr val="lt1"/>
                          </a:solidFill>
                          <a:latin typeface="Arial"/>
                          <a:ea typeface="Microsoft YaHei"/>
                        </a:defRPr>
                      </a:lvl6pPr>
                      <a:lvl7pPr marL="2743200" algn="l" defTabSz="914400" rtl="0" eaLnBrk="1" latinLnBrk="0" hangingPunct="1">
                        <a:defRPr sz="1800" b="1" kern="1200">
                          <a:solidFill>
                            <a:schemeClr val="lt1"/>
                          </a:solidFill>
                          <a:latin typeface="Arial"/>
                          <a:ea typeface="Microsoft YaHei"/>
                        </a:defRPr>
                      </a:lvl7pPr>
                      <a:lvl8pPr marL="3200400" algn="l" defTabSz="914400" rtl="0" eaLnBrk="1" latinLnBrk="0" hangingPunct="1">
                        <a:defRPr sz="1800" b="1" kern="1200">
                          <a:solidFill>
                            <a:schemeClr val="lt1"/>
                          </a:solidFill>
                          <a:latin typeface="Arial"/>
                          <a:ea typeface="Microsoft YaHei"/>
                        </a:defRPr>
                      </a:lvl8pPr>
                      <a:lvl9pPr marL="3657600" algn="l" defTabSz="914400" rtl="0" eaLnBrk="1" latinLnBrk="0" hangingPunct="1">
                        <a:defRPr sz="1800" b="1" kern="1200">
                          <a:solidFill>
                            <a:schemeClr val="lt1"/>
                          </a:solidFill>
                          <a:latin typeface="Arial"/>
                          <a:ea typeface="Microsoft YaHei"/>
                        </a:defRPr>
                      </a:lvl9pPr>
                    </a:lstStyle>
                    <a:p>
                      <a:pPr algn="ctr" fontAlgn="ctr"/>
                      <a:r>
                        <a:rPr lang="ru-RU" sz="1600" b="1" i="0" u="none" strike="noStrike" dirty="0" smtClean="0">
                          <a:solidFill>
                            <a:schemeClr val="bg1"/>
                          </a:solidFill>
                          <a:effectLst/>
                          <a:latin typeface="+mj-lt"/>
                          <a:cs typeface="Arial" pitchFamily="34" charset="0"/>
                        </a:rPr>
                        <a:t>% </a:t>
                      </a:r>
                    </a:p>
                    <a:p>
                      <a:pPr algn="ctr" fontAlgn="ctr"/>
                      <a:r>
                        <a:rPr lang="ru-RU" sz="1600" b="1" i="0" u="none" strike="noStrike" dirty="0" smtClean="0">
                          <a:solidFill>
                            <a:schemeClr val="bg1"/>
                          </a:solidFill>
                          <a:effectLst/>
                          <a:latin typeface="+mj-lt"/>
                          <a:cs typeface="Arial" pitchFamily="34" charset="0"/>
                        </a:rPr>
                        <a:t>прироста</a:t>
                      </a:r>
                      <a:endParaRPr lang="ru-RU" sz="1600" b="1" i="0" u="none" strike="noStrike" dirty="0">
                        <a:solidFill>
                          <a:schemeClr val="bg1"/>
                        </a:solidFill>
                        <a:effectLst/>
                        <a:latin typeface="+mj-lt"/>
                        <a:cs typeface="Arial" pitchFamily="34" charset="0"/>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solidFill>
                  </a:tcPr>
                </a:tc>
              </a:tr>
              <a:tr h="280424">
                <a:tc>
                  <a:txBody>
                    <a:bodyPr/>
                    <a:lstStyle>
                      <a:lvl1pPr marL="0" algn="l" defTabSz="914400" rtl="0" eaLnBrk="1" latinLnBrk="0" hangingPunct="1">
                        <a:defRPr sz="1800" kern="1200">
                          <a:solidFill>
                            <a:schemeClr val="dk1"/>
                          </a:solidFill>
                          <a:latin typeface="Arial"/>
                          <a:ea typeface="Microsoft YaHei"/>
                        </a:defRPr>
                      </a:lvl1pPr>
                      <a:lvl2pPr marL="457200" algn="l" defTabSz="914400" rtl="0" eaLnBrk="1" latinLnBrk="0" hangingPunct="1">
                        <a:defRPr sz="1800" kern="1200">
                          <a:solidFill>
                            <a:schemeClr val="dk1"/>
                          </a:solidFill>
                          <a:latin typeface="Arial"/>
                          <a:ea typeface="Microsoft YaHei"/>
                        </a:defRPr>
                      </a:lvl2pPr>
                      <a:lvl3pPr marL="914400" algn="l" defTabSz="914400" rtl="0" eaLnBrk="1" latinLnBrk="0" hangingPunct="1">
                        <a:defRPr sz="1800" kern="1200">
                          <a:solidFill>
                            <a:schemeClr val="dk1"/>
                          </a:solidFill>
                          <a:latin typeface="Arial"/>
                          <a:ea typeface="Microsoft YaHei"/>
                        </a:defRPr>
                      </a:lvl3pPr>
                      <a:lvl4pPr marL="1371600" algn="l" defTabSz="914400" rtl="0" eaLnBrk="1" latinLnBrk="0" hangingPunct="1">
                        <a:defRPr sz="1800" kern="1200">
                          <a:solidFill>
                            <a:schemeClr val="dk1"/>
                          </a:solidFill>
                          <a:latin typeface="Arial"/>
                          <a:ea typeface="Microsoft YaHei"/>
                        </a:defRPr>
                      </a:lvl4pPr>
                      <a:lvl5pPr marL="1828800" algn="l" defTabSz="914400" rtl="0" eaLnBrk="1" latinLnBrk="0" hangingPunct="1">
                        <a:defRPr sz="1800" kern="1200">
                          <a:solidFill>
                            <a:schemeClr val="dk1"/>
                          </a:solidFill>
                          <a:latin typeface="Arial"/>
                          <a:ea typeface="Microsoft YaHei"/>
                        </a:defRPr>
                      </a:lvl5pPr>
                      <a:lvl6pPr marL="2286000" algn="l" defTabSz="914400" rtl="0" eaLnBrk="1" latinLnBrk="0" hangingPunct="1">
                        <a:defRPr sz="1800" kern="1200">
                          <a:solidFill>
                            <a:schemeClr val="dk1"/>
                          </a:solidFill>
                          <a:latin typeface="Arial"/>
                          <a:ea typeface="Microsoft YaHei"/>
                        </a:defRPr>
                      </a:lvl6pPr>
                      <a:lvl7pPr marL="2743200" algn="l" defTabSz="914400" rtl="0" eaLnBrk="1" latinLnBrk="0" hangingPunct="1">
                        <a:defRPr sz="1800" kern="1200">
                          <a:solidFill>
                            <a:schemeClr val="dk1"/>
                          </a:solidFill>
                          <a:latin typeface="Arial"/>
                          <a:ea typeface="Microsoft YaHei"/>
                        </a:defRPr>
                      </a:lvl7pPr>
                      <a:lvl8pPr marL="3200400" algn="l" defTabSz="914400" rtl="0" eaLnBrk="1" latinLnBrk="0" hangingPunct="1">
                        <a:defRPr sz="1800" kern="1200">
                          <a:solidFill>
                            <a:schemeClr val="dk1"/>
                          </a:solidFill>
                          <a:latin typeface="Arial"/>
                          <a:ea typeface="Microsoft YaHei"/>
                        </a:defRPr>
                      </a:lvl8pPr>
                      <a:lvl9pPr marL="3657600" algn="l" defTabSz="914400" rtl="0" eaLnBrk="1" latinLnBrk="0" hangingPunct="1">
                        <a:defRPr sz="1800" kern="1200">
                          <a:solidFill>
                            <a:schemeClr val="dk1"/>
                          </a:solidFill>
                          <a:latin typeface="Arial"/>
                          <a:ea typeface="Microsoft YaHei"/>
                        </a:defRPr>
                      </a:lvl9pPr>
                    </a:lstStyle>
                    <a:p>
                      <a:pPr algn="ctr" fontAlgn="ctr"/>
                      <a:r>
                        <a:rPr lang="ru-RU" sz="1600" b="1" i="0" u="none" strike="noStrike" kern="1200" dirty="0">
                          <a:solidFill>
                            <a:srgbClr val="002060"/>
                          </a:solidFill>
                          <a:effectLst/>
                          <a:latin typeface="+mj-lt"/>
                          <a:ea typeface="+mn-ea"/>
                          <a:cs typeface="+mn-cs"/>
                        </a:rPr>
                        <a:t> 1</a:t>
                      </a:r>
                    </a:p>
                  </a:txBody>
                  <a:tcPr marL="9525" marR="9525" marT="9525" marB="0">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a:solidFill>
                            <a:srgbClr val="002060"/>
                          </a:solidFill>
                          <a:effectLst/>
                          <a:latin typeface="+mj-lt"/>
                        </a:rPr>
                        <a:t>ООО ОЗЕРО БАЙКАЛ-ЛУН ЧУАН</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smtClean="0">
                          <a:solidFill>
                            <a:schemeClr val="accent5">
                              <a:lumMod val="50000"/>
                            </a:schemeClr>
                          </a:solidFill>
                          <a:effectLst/>
                          <a:latin typeface="+mj-lt"/>
                        </a:rPr>
                        <a:t>Иркутская область</a:t>
                      </a:r>
                      <a:endParaRPr lang="ru-RU" sz="1400" b="1" i="0" u="none" strike="noStrike" dirty="0">
                        <a:solidFill>
                          <a:schemeClr val="accent5">
                            <a:lumMod val="50000"/>
                          </a:schemeClr>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a:solidFill>
                            <a:srgbClr val="002060"/>
                          </a:solidFill>
                          <a:effectLst/>
                          <a:latin typeface="+mj-lt"/>
                        </a:rPr>
                        <a:t>697 117</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a:solidFill>
                            <a:srgbClr val="002060"/>
                          </a:solidFill>
                          <a:effectLst/>
                          <a:latin typeface="+mj-lt"/>
                        </a:rPr>
                        <a:t>49,47%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a:solidFill>
                            <a:srgbClr val="002060"/>
                          </a:solidFill>
                          <a:effectLst/>
                          <a:latin typeface="+mj-lt"/>
                        </a:rPr>
                        <a:t>49,16%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r>
              <a:tr h="337462">
                <a:tc>
                  <a:txBody>
                    <a:bodyPr/>
                    <a:lstStyle>
                      <a:lvl1pPr marL="0" algn="l" defTabSz="914400" rtl="0" eaLnBrk="1" latinLnBrk="0" hangingPunct="1">
                        <a:defRPr sz="1800" kern="1200">
                          <a:solidFill>
                            <a:schemeClr val="dk1"/>
                          </a:solidFill>
                          <a:latin typeface="Arial"/>
                          <a:ea typeface="Microsoft YaHei"/>
                        </a:defRPr>
                      </a:lvl1pPr>
                      <a:lvl2pPr marL="457200" algn="l" defTabSz="914400" rtl="0" eaLnBrk="1" latinLnBrk="0" hangingPunct="1">
                        <a:defRPr sz="1800" kern="1200">
                          <a:solidFill>
                            <a:schemeClr val="dk1"/>
                          </a:solidFill>
                          <a:latin typeface="Arial"/>
                          <a:ea typeface="Microsoft YaHei"/>
                        </a:defRPr>
                      </a:lvl2pPr>
                      <a:lvl3pPr marL="914400" algn="l" defTabSz="914400" rtl="0" eaLnBrk="1" latinLnBrk="0" hangingPunct="1">
                        <a:defRPr sz="1800" kern="1200">
                          <a:solidFill>
                            <a:schemeClr val="dk1"/>
                          </a:solidFill>
                          <a:latin typeface="Arial"/>
                          <a:ea typeface="Microsoft YaHei"/>
                        </a:defRPr>
                      </a:lvl3pPr>
                      <a:lvl4pPr marL="1371600" algn="l" defTabSz="914400" rtl="0" eaLnBrk="1" latinLnBrk="0" hangingPunct="1">
                        <a:defRPr sz="1800" kern="1200">
                          <a:solidFill>
                            <a:schemeClr val="dk1"/>
                          </a:solidFill>
                          <a:latin typeface="Arial"/>
                          <a:ea typeface="Microsoft YaHei"/>
                        </a:defRPr>
                      </a:lvl4pPr>
                      <a:lvl5pPr marL="1828800" algn="l" defTabSz="914400" rtl="0" eaLnBrk="1" latinLnBrk="0" hangingPunct="1">
                        <a:defRPr sz="1800" kern="1200">
                          <a:solidFill>
                            <a:schemeClr val="dk1"/>
                          </a:solidFill>
                          <a:latin typeface="Arial"/>
                          <a:ea typeface="Microsoft YaHei"/>
                        </a:defRPr>
                      </a:lvl5pPr>
                      <a:lvl6pPr marL="2286000" algn="l" defTabSz="914400" rtl="0" eaLnBrk="1" latinLnBrk="0" hangingPunct="1">
                        <a:defRPr sz="1800" kern="1200">
                          <a:solidFill>
                            <a:schemeClr val="dk1"/>
                          </a:solidFill>
                          <a:latin typeface="Arial"/>
                          <a:ea typeface="Microsoft YaHei"/>
                        </a:defRPr>
                      </a:lvl6pPr>
                      <a:lvl7pPr marL="2743200" algn="l" defTabSz="914400" rtl="0" eaLnBrk="1" latinLnBrk="0" hangingPunct="1">
                        <a:defRPr sz="1800" kern="1200">
                          <a:solidFill>
                            <a:schemeClr val="dk1"/>
                          </a:solidFill>
                          <a:latin typeface="Arial"/>
                          <a:ea typeface="Microsoft YaHei"/>
                        </a:defRPr>
                      </a:lvl7pPr>
                      <a:lvl8pPr marL="3200400" algn="l" defTabSz="914400" rtl="0" eaLnBrk="1" latinLnBrk="0" hangingPunct="1">
                        <a:defRPr sz="1800" kern="1200">
                          <a:solidFill>
                            <a:schemeClr val="dk1"/>
                          </a:solidFill>
                          <a:latin typeface="Arial"/>
                          <a:ea typeface="Microsoft YaHei"/>
                        </a:defRPr>
                      </a:lvl8pPr>
                      <a:lvl9pPr marL="3657600" algn="l" defTabSz="914400" rtl="0" eaLnBrk="1" latinLnBrk="0" hangingPunct="1">
                        <a:defRPr sz="1800" kern="1200">
                          <a:solidFill>
                            <a:schemeClr val="dk1"/>
                          </a:solidFill>
                          <a:latin typeface="Arial"/>
                          <a:ea typeface="Microsoft YaHei"/>
                        </a:defRPr>
                      </a:lvl9pPr>
                    </a:lstStyle>
                    <a:p>
                      <a:pPr algn="ctr" fontAlgn="ctr"/>
                      <a:r>
                        <a:rPr lang="ru-RU" sz="1600" b="1" i="0" u="none" strike="noStrike" kern="1200" dirty="0">
                          <a:solidFill>
                            <a:srgbClr val="002060"/>
                          </a:solidFill>
                          <a:effectLst/>
                          <a:latin typeface="+mj-lt"/>
                          <a:ea typeface="+mn-ea"/>
                          <a:cs typeface="+mn-cs"/>
                        </a:rPr>
                        <a:t> 2</a:t>
                      </a:r>
                    </a:p>
                  </a:txBody>
                  <a:tcPr marL="9525" marR="9525" marT="9525"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p>
                      <a:pPr algn="ctr" fontAlgn="ctr"/>
                      <a:r>
                        <a:rPr lang="ru-RU" sz="1400" b="1" i="0" u="none" strike="noStrike" dirty="0">
                          <a:solidFill>
                            <a:srgbClr val="002060"/>
                          </a:solidFill>
                          <a:effectLst/>
                          <a:latin typeface="+mj-lt"/>
                        </a:rPr>
                        <a:t>ООО ДАНА И КО</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p>
                      <a:pPr algn="ctr" fontAlgn="ctr"/>
                      <a:r>
                        <a:rPr lang="ru-RU" sz="1400" b="1" i="0" u="none" strike="noStrike" dirty="0" smtClean="0">
                          <a:solidFill>
                            <a:srgbClr val="002060"/>
                          </a:solidFill>
                          <a:effectLst/>
                          <a:latin typeface="+mj-lt"/>
                        </a:rPr>
                        <a:t>Москва</a:t>
                      </a:r>
                      <a:endParaRPr lang="ru-RU" sz="1400" b="1" i="0" u="none" strike="noStrike" dirty="0">
                        <a:solidFill>
                          <a:srgbClr val="002060"/>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ru-RU" sz="1400" b="1" i="0" u="none" strike="noStrike">
                          <a:solidFill>
                            <a:srgbClr val="002060"/>
                          </a:solidFill>
                          <a:effectLst/>
                          <a:latin typeface="+mj-lt"/>
                        </a:rPr>
                        <a:t>125 438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p>
                      <a:pPr algn="ctr" fontAlgn="ctr"/>
                      <a:r>
                        <a:rPr lang="ru-RU" sz="1400" b="1" i="0" u="none" strike="noStrike">
                          <a:solidFill>
                            <a:srgbClr val="002060"/>
                          </a:solidFill>
                          <a:effectLst/>
                          <a:latin typeface="+mj-lt"/>
                        </a:rPr>
                        <a:t>8,90%</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p>
                      <a:pPr algn="ctr" fontAlgn="ctr"/>
                      <a:r>
                        <a:rPr lang="ru-RU" sz="1400" b="1" i="0" u="none" strike="noStrike">
                          <a:solidFill>
                            <a:srgbClr val="002060"/>
                          </a:solidFill>
                          <a:effectLst/>
                          <a:latin typeface="+mj-lt"/>
                        </a:rPr>
                        <a:t>-4,41%</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r>
              <a:tr h="436639">
                <a:tc>
                  <a:txBody>
                    <a:bodyPr/>
                    <a:lstStyle>
                      <a:lvl1pPr marL="0" algn="l" defTabSz="914400" rtl="0" eaLnBrk="1" latinLnBrk="0" hangingPunct="1">
                        <a:defRPr sz="1800" kern="1200">
                          <a:solidFill>
                            <a:schemeClr val="dk1"/>
                          </a:solidFill>
                          <a:latin typeface="Arial"/>
                          <a:ea typeface="Microsoft YaHei"/>
                        </a:defRPr>
                      </a:lvl1pPr>
                      <a:lvl2pPr marL="457200" algn="l" defTabSz="914400" rtl="0" eaLnBrk="1" latinLnBrk="0" hangingPunct="1">
                        <a:defRPr sz="1800" kern="1200">
                          <a:solidFill>
                            <a:schemeClr val="dk1"/>
                          </a:solidFill>
                          <a:latin typeface="Arial"/>
                          <a:ea typeface="Microsoft YaHei"/>
                        </a:defRPr>
                      </a:lvl2pPr>
                      <a:lvl3pPr marL="914400" algn="l" defTabSz="914400" rtl="0" eaLnBrk="1" latinLnBrk="0" hangingPunct="1">
                        <a:defRPr sz="1800" kern="1200">
                          <a:solidFill>
                            <a:schemeClr val="dk1"/>
                          </a:solidFill>
                          <a:latin typeface="Arial"/>
                          <a:ea typeface="Microsoft YaHei"/>
                        </a:defRPr>
                      </a:lvl3pPr>
                      <a:lvl4pPr marL="1371600" algn="l" defTabSz="914400" rtl="0" eaLnBrk="1" latinLnBrk="0" hangingPunct="1">
                        <a:defRPr sz="1800" kern="1200">
                          <a:solidFill>
                            <a:schemeClr val="dk1"/>
                          </a:solidFill>
                          <a:latin typeface="Arial"/>
                          <a:ea typeface="Microsoft YaHei"/>
                        </a:defRPr>
                      </a:lvl4pPr>
                      <a:lvl5pPr marL="1828800" algn="l" defTabSz="914400" rtl="0" eaLnBrk="1" latinLnBrk="0" hangingPunct="1">
                        <a:defRPr sz="1800" kern="1200">
                          <a:solidFill>
                            <a:schemeClr val="dk1"/>
                          </a:solidFill>
                          <a:latin typeface="Arial"/>
                          <a:ea typeface="Microsoft YaHei"/>
                        </a:defRPr>
                      </a:lvl5pPr>
                      <a:lvl6pPr marL="2286000" algn="l" defTabSz="914400" rtl="0" eaLnBrk="1" latinLnBrk="0" hangingPunct="1">
                        <a:defRPr sz="1800" kern="1200">
                          <a:solidFill>
                            <a:schemeClr val="dk1"/>
                          </a:solidFill>
                          <a:latin typeface="Arial"/>
                          <a:ea typeface="Microsoft YaHei"/>
                        </a:defRPr>
                      </a:lvl6pPr>
                      <a:lvl7pPr marL="2743200" algn="l" defTabSz="914400" rtl="0" eaLnBrk="1" latinLnBrk="0" hangingPunct="1">
                        <a:defRPr sz="1800" kern="1200">
                          <a:solidFill>
                            <a:schemeClr val="dk1"/>
                          </a:solidFill>
                          <a:latin typeface="Arial"/>
                          <a:ea typeface="Microsoft YaHei"/>
                        </a:defRPr>
                      </a:lvl7pPr>
                      <a:lvl8pPr marL="3200400" algn="l" defTabSz="914400" rtl="0" eaLnBrk="1" latinLnBrk="0" hangingPunct="1">
                        <a:defRPr sz="1800" kern="1200">
                          <a:solidFill>
                            <a:schemeClr val="dk1"/>
                          </a:solidFill>
                          <a:latin typeface="Arial"/>
                          <a:ea typeface="Microsoft YaHei"/>
                        </a:defRPr>
                      </a:lvl8pPr>
                      <a:lvl9pPr marL="3657600" algn="l" defTabSz="914400" rtl="0" eaLnBrk="1" latinLnBrk="0" hangingPunct="1">
                        <a:defRPr sz="1800" kern="1200">
                          <a:solidFill>
                            <a:schemeClr val="dk1"/>
                          </a:solidFill>
                          <a:latin typeface="Arial"/>
                          <a:ea typeface="Microsoft YaHei"/>
                        </a:defRPr>
                      </a:lvl9pPr>
                    </a:lstStyle>
                    <a:p>
                      <a:pPr algn="ctr" fontAlgn="ctr"/>
                      <a:r>
                        <a:rPr lang="ru-RU" sz="1600" b="1" i="0" u="none" strike="noStrike" kern="1200" dirty="0">
                          <a:solidFill>
                            <a:srgbClr val="002060"/>
                          </a:solidFill>
                          <a:effectLst/>
                          <a:latin typeface="+mj-lt"/>
                          <a:ea typeface="+mn-ea"/>
                          <a:cs typeface="+mn-cs"/>
                        </a:rPr>
                        <a:t> 3</a:t>
                      </a:r>
                    </a:p>
                  </a:txBody>
                  <a:tcPr marL="9525" marR="9525" marT="9525"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a:solidFill>
                            <a:srgbClr val="002060"/>
                          </a:solidFill>
                          <a:effectLst/>
                          <a:latin typeface="+mj-lt"/>
                        </a:rPr>
                        <a:t>ООО АЙСБЕРГ-АКВА</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smtClean="0">
                          <a:solidFill>
                            <a:srgbClr val="002060"/>
                          </a:solidFill>
                          <a:effectLst/>
                          <a:latin typeface="+mj-lt"/>
                        </a:rPr>
                        <a:t>Калининградская область</a:t>
                      </a:r>
                      <a:endParaRPr lang="ru-RU" sz="1400" b="1" i="0" u="none" strike="noStrike" dirty="0">
                        <a:solidFill>
                          <a:srgbClr val="002060"/>
                        </a:solidFill>
                        <a:effectLst/>
                        <a:latin typeface="+mj-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a:solidFill>
                            <a:srgbClr val="002060"/>
                          </a:solidFill>
                          <a:effectLst/>
                          <a:latin typeface="+mj-lt"/>
                        </a:rPr>
                        <a:t>108 277</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a:solidFill>
                            <a:srgbClr val="002060"/>
                          </a:solidFill>
                          <a:effectLst/>
                          <a:latin typeface="+mj-lt"/>
                        </a:rPr>
                        <a:t>7,68%</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a:solidFill>
                            <a:srgbClr val="002060"/>
                          </a:solidFill>
                          <a:effectLst/>
                          <a:latin typeface="+mj-lt"/>
                        </a:rPr>
                        <a:t>0,58%</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r>
              <a:tr h="255730">
                <a:tc>
                  <a:txBody>
                    <a:bodyPr/>
                    <a:lstStyle>
                      <a:lvl1pPr marL="0" algn="l" defTabSz="914400" rtl="0" eaLnBrk="1" latinLnBrk="0" hangingPunct="1">
                        <a:defRPr sz="1800" kern="1200">
                          <a:solidFill>
                            <a:schemeClr val="dk1"/>
                          </a:solidFill>
                          <a:latin typeface="Arial"/>
                          <a:ea typeface="Microsoft YaHei"/>
                        </a:defRPr>
                      </a:lvl1pPr>
                      <a:lvl2pPr marL="457200" algn="l" defTabSz="914400" rtl="0" eaLnBrk="1" latinLnBrk="0" hangingPunct="1">
                        <a:defRPr sz="1800" kern="1200">
                          <a:solidFill>
                            <a:schemeClr val="dk1"/>
                          </a:solidFill>
                          <a:latin typeface="Arial"/>
                          <a:ea typeface="Microsoft YaHei"/>
                        </a:defRPr>
                      </a:lvl2pPr>
                      <a:lvl3pPr marL="914400" algn="l" defTabSz="914400" rtl="0" eaLnBrk="1" latinLnBrk="0" hangingPunct="1">
                        <a:defRPr sz="1800" kern="1200">
                          <a:solidFill>
                            <a:schemeClr val="dk1"/>
                          </a:solidFill>
                          <a:latin typeface="Arial"/>
                          <a:ea typeface="Microsoft YaHei"/>
                        </a:defRPr>
                      </a:lvl3pPr>
                      <a:lvl4pPr marL="1371600" algn="l" defTabSz="914400" rtl="0" eaLnBrk="1" latinLnBrk="0" hangingPunct="1">
                        <a:defRPr sz="1800" kern="1200">
                          <a:solidFill>
                            <a:schemeClr val="dk1"/>
                          </a:solidFill>
                          <a:latin typeface="Arial"/>
                          <a:ea typeface="Microsoft YaHei"/>
                        </a:defRPr>
                      </a:lvl4pPr>
                      <a:lvl5pPr marL="1828800" algn="l" defTabSz="914400" rtl="0" eaLnBrk="1" latinLnBrk="0" hangingPunct="1">
                        <a:defRPr sz="1800" kern="1200">
                          <a:solidFill>
                            <a:schemeClr val="dk1"/>
                          </a:solidFill>
                          <a:latin typeface="Arial"/>
                          <a:ea typeface="Microsoft YaHei"/>
                        </a:defRPr>
                      </a:lvl5pPr>
                      <a:lvl6pPr marL="2286000" algn="l" defTabSz="914400" rtl="0" eaLnBrk="1" latinLnBrk="0" hangingPunct="1">
                        <a:defRPr sz="1800" kern="1200">
                          <a:solidFill>
                            <a:schemeClr val="dk1"/>
                          </a:solidFill>
                          <a:latin typeface="Arial"/>
                          <a:ea typeface="Microsoft YaHei"/>
                        </a:defRPr>
                      </a:lvl6pPr>
                      <a:lvl7pPr marL="2743200" algn="l" defTabSz="914400" rtl="0" eaLnBrk="1" latinLnBrk="0" hangingPunct="1">
                        <a:defRPr sz="1800" kern="1200">
                          <a:solidFill>
                            <a:schemeClr val="dk1"/>
                          </a:solidFill>
                          <a:latin typeface="Arial"/>
                          <a:ea typeface="Microsoft YaHei"/>
                        </a:defRPr>
                      </a:lvl7pPr>
                      <a:lvl8pPr marL="3200400" algn="l" defTabSz="914400" rtl="0" eaLnBrk="1" latinLnBrk="0" hangingPunct="1">
                        <a:defRPr sz="1800" kern="1200">
                          <a:solidFill>
                            <a:schemeClr val="dk1"/>
                          </a:solidFill>
                          <a:latin typeface="Arial"/>
                          <a:ea typeface="Microsoft YaHei"/>
                        </a:defRPr>
                      </a:lvl8pPr>
                      <a:lvl9pPr marL="3657600" algn="l" defTabSz="914400" rtl="0" eaLnBrk="1" latinLnBrk="0" hangingPunct="1">
                        <a:defRPr sz="1800" kern="1200">
                          <a:solidFill>
                            <a:schemeClr val="dk1"/>
                          </a:solidFill>
                          <a:latin typeface="Arial"/>
                          <a:ea typeface="Microsoft YaHei"/>
                        </a:defRPr>
                      </a:lvl9pPr>
                    </a:lstStyle>
                    <a:p>
                      <a:pPr algn="ctr" fontAlgn="ctr"/>
                      <a:r>
                        <a:rPr lang="ru-RU" sz="1600" b="1" i="0" u="none" strike="noStrike" kern="1200" dirty="0">
                          <a:solidFill>
                            <a:srgbClr val="002060"/>
                          </a:solidFill>
                          <a:effectLst/>
                          <a:latin typeface="+mj-lt"/>
                          <a:ea typeface="+mn-ea"/>
                          <a:cs typeface="+mn-cs"/>
                        </a:rPr>
                        <a:t> 4</a:t>
                      </a:r>
                    </a:p>
                  </a:txBody>
                  <a:tcPr marL="9525" marR="9525" marT="9525"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p>
                      <a:pPr algn="ctr" fontAlgn="ctr"/>
                      <a:r>
                        <a:rPr lang="ru-RU" sz="1400" b="1" i="0" u="none" strike="noStrike">
                          <a:solidFill>
                            <a:srgbClr val="002060"/>
                          </a:solidFill>
                          <a:effectLst/>
                          <a:latin typeface="+mj-lt"/>
                        </a:rPr>
                        <a:t>ООО ПЕПСИКО ХОЛДИНГС</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p>
                      <a:pPr algn="ctr" fontAlgn="ctr"/>
                      <a:r>
                        <a:rPr lang="ru-RU" sz="1400" b="1" i="0" u="none" strike="noStrike" dirty="0" smtClean="0">
                          <a:solidFill>
                            <a:srgbClr val="002060"/>
                          </a:solidFill>
                          <a:effectLst/>
                          <a:latin typeface="+mj-lt"/>
                        </a:rPr>
                        <a:t>Московская область</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CC">
                        <a:tint val="20000"/>
                      </a:srgbClr>
                    </a:solidFill>
                  </a:tcPr>
                </a:tc>
                <a:tc>
                  <a:txBody>
                    <a:bodyPr/>
                    <a:lstStyle/>
                    <a:p>
                      <a:pPr algn="ctr" fontAlgn="ctr"/>
                      <a:r>
                        <a:rPr lang="ru-RU" sz="1400" b="1" i="0" u="none" strike="noStrike" dirty="0">
                          <a:solidFill>
                            <a:srgbClr val="002060"/>
                          </a:solidFill>
                          <a:effectLst/>
                          <a:latin typeface="+mj-lt"/>
                        </a:rPr>
                        <a:t>97 360</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p>
                      <a:pPr algn="ctr" fontAlgn="ctr"/>
                      <a:r>
                        <a:rPr lang="ru-RU" sz="1400" b="1" i="0" u="none" strike="noStrike" dirty="0">
                          <a:solidFill>
                            <a:srgbClr val="002060"/>
                          </a:solidFill>
                          <a:effectLst/>
                          <a:latin typeface="+mj-lt"/>
                        </a:rPr>
                        <a:t>6,91%</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c>
                  <a:txBody>
                    <a:bodyPr/>
                    <a:lstStyle/>
                    <a:p>
                      <a:pPr algn="ctr" fontAlgn="ctr"/>
                      <a:r>
                        <a:rPr lang="ru-RU" sz="1400" b="1" i="0" u="none" strike="noStrike">
                          <a:solidFill>
                            <a:srgbClr val="002060"/>
                          </a:solidFill>
                          <a:effectLst/>
                          <a:latin typeface="+mj-lt"/>
                        </a:rPr>
                        <a:t>-20,26%</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tint val="20000"/>
                      </a:srgbClr>
                    </a:solidFill>
                  </a:tcPr>
                </a:tc>
              </a:tr>
              <a:tr h="304753">
                <a:tc>
                  <a:txBody>
                    <a:bodyPr/>
                    <a:lstStyle>
                      <a:lvl1pPr marL="0" algn="l" defTabSz="914400" rtl="0" eaLnBrk="1" latinLnBrk="0" hangingPunct="1">
                        <a:defRPr sz="1800" kern="1200">
                          <a:solidFill>
                            <a:schemeClr val="dk1"/>
                          </a:solidFill>
                          <a:latin typeface="Arial"/>
                          <a:ea typeface="Microsoft YaHei"/>
                        </a:defRPr>
                      </a:lvl1pPr>
                      <a:lvl2pPr marL="457200" algn="l" defTabSz="914400" rtl="0" eaLnBrk="1" latinLnBrk="0" hangingPunct="1">
                        <a:defRPr sz="1800" kern="1200">
                          <a:solidFill>
                            <a:schemeClr val="dk1"/>
                          </a:solidFill>
                          <a:latin typeface="Arial"/>
                          <a:ea typeface="Microsoft YaHei"/>
                        </a:defRPr>
                      </a:lvl2pPr>
                      <a:lvl3pPr marL="914400" algn="l" defTabSz="914400" rtl="0" eaLnBrk="1" latinLnBrk="0" hangingPunct="1">
                        <a:defRPr sz="1800" kern="1200">
                          <a:solidFill>
                            <a:schemeClr val="dk1"/>
                          </a:solidFill>
                          <a:latin typeface="Arial"/>
                          <a:ea typeface="Microsoft YaHei"/>
                        </a:defRPr>
                      </a:lvl3pPr>
                      <a:lvl4pPr marL="1371600" algn="l" defTabSz="914400" rtl="0" eaLnBrk="1" latinLnBrk="0" hangingPunct="1">
                        <a:defRPr sz="1800" kern="1200">
                          <a:solidFill>
                            <a:schemeClr val="dk1"/>
                          </a:solidFill>
                          <a:latin typeface="Arial"/>
                          <a:ea typeface="Microsoft YaHei"/>
                        </a:defRPr>
                      </a:lvl4pPr>
                      <a:lvl5pPr marL="1828800" algn="l" defTabSz="914400" rtl="0" eaLnBrk="1" latinLnBrk="0" hangingPunct="1">
                        <a:defRPr sz="1800" kern="1200">
                          <a:solidFill>
                            <a:schemeClr val="dk1"/>
                          </a:solidFill>
                          <a:latin typeface="Arial"/>
                          <a:ea typeface="Microsoft YaHei"/>
                        </a:defRPr>
                      </a:lvl5pPr>
                      <a:lvl6pPr marL="2286000" algn="l" defTabSz="914400" rtl="0" eaLnBrk="1" latinLnBrk="0" hangingPunct="1">
                        <a:defRPr sz="1800" kern="1200">
                          <a:solidFill>
                            <a:schemeClr val="dk1"/>
                          </a:solidFill>
                          <a:latin typeface="Arial"/>
                          <a:ea typeface="Microsoft YaHei"/>
                        </a:defRPr>
                      </a:lvl6pPr>
                      <a:lvl7pPr marL="2743200" algn="l" defTabSz="914400" rtl="0" eaLnBrk="1" latinLnBrk="0" hangingPunct="1">
                        <a:defRPr sz="1800" kern="1200">
                          <a:solidFill>
                            <a:schemeClr val="dk1"/>
                          </a:solidFill>
                          <a:latin typeface="Arial"/>
                          <a:ea typeface="Microsoft YaHei"/>
                        </a:defRPr>
                      </a:lvl7pPr>
                      <a:lvl8pPr marL="3200400" algn="l" defTabSz="914400" rtl="0" eaLnBrk="1" latinLnBrk="0" hangingPunct="1">
                        <a:defRPr sz="1800" kern="1200">
                          <a:solidFill>
                            <a:schemeClr val="dk1"/>
                          </a:solidFill>
                          <a:latin typeface="Arial"/>
                          <a:ea typeface="Microsoft YaHei"/>
                        </a:defRPr>
                      </a:lvl8pPr>
                      <a:lvl9pPr marL="3657600" algn="l" defTabSz="914400" rtl="0" eaLnBrk="1" latinLnBrk="0" hangingPunct="1">
                        <a:defRPr sz="1800" kern="1200">
                          <a:solidFill>
                            <a:schemeClr val="dk1"/>
                          </a:solidFill>
                          <a:latin typeface="Arial"/>
                          <a:ea typeface="Microsoft YaHei"/>
                        </a:defRPr>
                      </a:lvl9pPr>
                    </a:lstStyle>
                    <a:p>
                      <a:pPr algn="ctr" fontAlgn="ctr"/>
                      <a:r>
                        <a:rPr lang="ru-RU" sz="1600" b="1" i="0" u="none" strike="noStrike" kern="1200" dirty="0">
                          <a:solidFill>
                            <a:srgbClr val="002060"/>
                          </a:solidFill>
                          <a:effectLst/>
                          <a:latin typeface="+mj-lt"/>
                          <a:ea typeface="+mn-ea"/>
                          <a:cs typeface="+mn-cs"/>
                        </a:rPr>
                        <a:t> 5</a:t>
                      </a:r>
                    </a:p>
                  </a:txBody>
                  <a:tcPr marL="9525" marR="9525" marT="9525"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a:solidFill>
                            <a:srgbClr val="002060"/>
                          </a:solidFill>
                          <a:effectLst/>
                          <a:latin typeface="+mj-lt"/>
                        </a:rPr>
                        <a:t>ООО КОКА-КОЛА ЭЙЧБИСИ ЕВРАЗИЯ</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smtClean="0">
                          <a:solidFill>
                            <a:srgbClr val="002060"/>
                          </a:solidFill>
                          <a:effectLst/>
                          <a:latin typeface="+mj-lt"/>
                        </a:rPr>
                        <a:t>Нижегородская область</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a:solidFill>
                            <a:srgbClr val="002060"/>
                          </a:solidFill>
                          <a:effectLst/>
                          <a:latin typeface="+mj-lt"/>
                        </a:rPr>
                        <a:t>84 141</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a:solidFill>
                            <a:srgbClr val="002060"/>
                          </a:solidFill>
                          <a:effectLst/>
                          <a:latin typeface="+mj-lt"/>
                        </a:rPr>
                        <a:t>5,97%</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p>
                      <a:pPr algn="ctr" fontAlgn="ctr"/>
                      <a:r>
                        <a:rPr lang="ru-RU" sz="1400" b="1" i="0" u="none" strike="noStrike" dirty="0">
                          <a:solidFill>
                            <a:srgbClr val="002060"/>
                          </a:solidFill>
                          <a:effectLst/>
                          <a:latin typeface="+mj-lt"/>
                        </a:rPr>
                        <a:t>-2,89%</a:t>
                      </a: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r>
            </a:tbl>
          </a:graphicData>
        </a:graphic>
      </p:graphicFrame>
      <p:graphicFrame>
        <p:nvGraphicFramePr>
          <p:cNvPr id="10" name="Диаграмма 9"/>
          <p:cNvGraphicFramePr>
            <a:graphicFrameLocks noGrp="1"/>
          </p:cNvGraphicFramePr>
          <p:nvPr>
            <p:extLst>
              <p:ext uri="{D42A27DB-BD31-4B8C-83A1-F6EECF244321}">
                <p14:modId xmlns:p14="http://schemas.microsoft.com/office/powerpoint/2010/main" val="3147258546"/>
              </p:ext>
            </p:extLst>
          </p:nvPr>
        </p:nvGraphicFramePr>
        <p:xfrm>
          <a:off x="699290" y="3955773"/>
          <a:ext cx="10575303" cy="2743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07645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КЕЙС «ЭКСПОРТ БЕРЕЗОВОЙ ФАНЕРЫ»</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3600" smtClean="0">
                <a:solidFill>
                  <a:srgbClr val="ECF0F1"/>
                </a:solidFill>
                <a:latin typeface="Calibri Light"/>
              </a:rPr>
              <a:pPr/>
              <a:t>8</a:t>
            </a:fld>
            <a:endParaRPr lang="ru-RU" sz="36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3" name="Прямоугольник 22"/>
          <p:cNvSpPr/>
          <p:nvPr/>
        </p:nvSpPr>
        <p:spPr>
          <a:xfrm>
            <a:off x="5659820" y="6060797"/>
            <a:ext cx="6165763" cy="797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10" name="Группа 9"/>
          <p:cNvGrpSpPr/>
          <p:nvPr/>
        </p:nvGrpSpPr>
        <p:grpSpPr>
          <a:xfrm>
            <a:off x="3057366" y="1589717"/>
            <a:ext cx="8489546" cy="4691471"/>
            <a:chOff x="2634454" y="1369326"/>
            <a:chExt cx="7060922" cy="3885375"/>
          </a:xfrm>
        </p:grpSpPr>
        <p:pic>
          <p:nvPicPr>
            <p:cNvPr id="11" name="Рисунок 10" descr="C:\Users\Admin\Desktop\1012294664.jpg"/>
            <p:cNvPicPr/>
            <p:nvPr/>
          </p:nvPicPr>
          <p:blipFill rotWithShape="1">
            <a:blip r:embed="rId4">
              <a:extLst>
                <a:ext uri="{28A0092B-C50C-407E-A947-70E740481C1C}">
                  <a14:useLocalDpi xmlns:a14="http://schemas.microsoft.com/office/drawing/2010/main" val="0"/>
                </a:ext>
              </a:extLst>
            </a:blip>
            <a:srcRect l="13273" t="10733" r="1925" b="16857"/>
            <a:stretch/>
          </p:blipFill>
          <p:spPr bwMode="auto">
            <a:xfrm>
              <a:off x="2634454" y="1369326"/>
              <a:ext cx="6652310" cy="3816869"/>
            </a:xfrm>
            <a:prstGeom prst="rect">
              <a:avLst/>
            </a:prstGeom>
            <a:noFill/>
            <a:ln>
              <a:noFill/>
            </a:ln>
            <a:scene3d>
              <a:camera prst="orthographicFront"/>
              <a:lightRig rig="threePt" dir="t"/>
            </a:scene3d>
            <a:sp3d>
              <a:bevelT/>
            </a:sp3d>
            <a:extLst>
              <a:ext uri="{53640926-AAD7-44D8-BBD7-CCE9431645EC}">
                <a14:shadowObscured xmlns:a14="http://schemas.microsoft.com/office/drawing/2010/main"/>
              </a:ext>
            </a:extLst>
          </p:spPr>
        </p:pic>
        <p:sp>
          <p:nvSpPr>
            <p:cNvPr id="2" name="Стрелка влево 1"/>
            <p:cNvSpPr/>
            <p:nvPr/>
          </p:nvSpPr>
          <p:spPr>
            <a:xfrm rot="15769759">
              <a:off x="6157649" y="4018352"/>
              <a:ext cx="1688907" cy="222032"/>
            </a:xfrm>
            <a:prstGeom prst="leftArrow">
              <a:avLst/>
            </a:prstGeom>
            <a:solidFill>
              <a:srgbClr val="0033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4" name="Стрелка влево 13"/>
            <p:cNvSpPr/>
            <p:nvPr/>
          </p:nvSpPr>
          <p:spPr>
            <a:xfrm rot="20770779" flipV="1">
              <a:off x="4092007" y="3198009"/>
              <a:ext cx="2486714" cy="259298"/>
            </a:xfrm>
            <a:prstGeom prst="leftArrow">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 name="TextBox 2"/>
            <p:cNvSpPr txBox="1"/>
            <p:nvPr/>
          </p:nvSpPr>
          <p:spPr>
            <a:xfrm rot="20783315">
              <a:off x="4295436" y="2742560"/>
              <a:ext cx="2138820" cy="461665"/>
            </a:xfrm>
            <a:prstGeom prst="rect">
              <a:avLst/>
            </a:prstGeom>
            <a:noFill/>
          </p:spPr>
          <p:txBody>
            <a:bodyPr wrap="square" rtlCol="0">
              <a:spAutoFit/>
            </a:bodyPr>
            <a:lstStyle/>
            <a:p>
              <a:r>
                <a:rPr lang="ru-RU" sz="2400" b="1" dirty="0" smtClean="0">
                  <a:solidFill>
                    <a:srgbClr val="FF0000"/>
                  </a:solidFill>
                </a:rPr>
                <a:t>+ 0,9 % рынка</a:t>
              </a:r>
            </a:p>
          </p:txBody>
        </p:sp>
        <p:sp>
          <p:nvSpPr>
            <p:cNvPr id="16" name="TextBox 15"/>
            <p:cNvSpPr txBox="1"/>
            <p:nvPr/>
          </p:nvSpPr>
          <p:spPr>
            <a:xfrm rot="20910972">
              <a:off x="4107391" y="3498502"/>
              <a:ext cx="2302043" cy="830997"/>
            </a:xfrm>
            <a:prstGeom prst="rect">
              <a:avLst/>
            </a:prstGeom>
            <a:noFill/>
          </p:spPr>
          <p:txBody>
            <a:bodyPr wrap="square" rtlCol="0">
              <a:spAutoFit/>
            </a:bodyPr>
            <a:lstStyle/>
            <a:p>
              <a:pPr algn="r"/>
              <a:r>
                <a:rPr lang="ru-RU" sz="2400" b="1" dirty="0" smtClean="0">
                  <a:solidFill>
                    <a:srgbClr val="FF0000"/>
                  </a:solidFill>
                </a:rPr>
                <a:t>+ 163 тыс.</a:t>
              </a:r>
              <a:r>
                <a:rPr lang="en-US" sz="2400" b="1" dirty="0" smtClean="0">
                  <a:solidFill>
                    <a:srgbClr val="FF0000"/>
                  </a:solidFill>
                </a:rPr>
                <a:t>$</a:t>
              </a:r>
              <a:r>
                <a:rPr lang="ru-RU" sz="2400" b="1" dirty="0" smtClean="0">
                  <a:solidFill>
                    <a:srgbClr val="FF0000"/>
                  </a:solidFill>
                </a:rPr>
                <a:t> в в квартал</a:t>
              </a:r>
              <a:endParaRPr lang="ru-RU" sz="2400" b="1" dirty="0">
                <a:solidFill>
                  <a:srgbClr val="FF0000"/>
                </a:solidFill>
              </a:endParaRPr>
            </a:p>
          </p:txBody>
        </p:sp>
        <p:pic>
          <p:nvPicPr>
            <p:cNvPr id="1032" name="Picture 8" descr="C:\Users\Admin\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797" y="1988558"/>
              <a:ext cx="2276027" cy="94354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217660" y="1466661"/>
              <a:ext cx="2477716" cy="707886"/>
            </a:xfrm>
            <a:prstGeom prst="rect">
              <a:avLst/>
            </a:prstGeom>
            <a:solidFill>
              <a:srgbClr val="0099FF"/>
            </a:solidFill>
            <a:scene3d>
              <a:camera prst="orthographicFront"/>
              <a:lightRig rig="threePt" dir="t"/>
            </a:scene3d>
            <a:sp3d>
              <a:bevelT w="165100" prst="coolSlant"/>
            </a:sp3d>
          </p:spPr>
          <p:txBody>
            <a:bodyPr wrap="square" rtlCol="0">
              <a:spAutoFit/>
            </a:bodyPr>
            <a:lstStyle/>
            <a:p>
              <a:r>
                <a:rPr lang="ru-RU" sz="2000" b="1" dirty="0">
                  <a:solidFill>
                    <a:prstClr val="white"/>
                  </a:solidFill>
                </a:rPr>
                <a:t>Доля рынка </a:t>
              </a:r>
              <a:endParaRPr lang="ru-RU" sz="2000" b="1" dirty="0" smtClean="0">
                <a:solidFill>
                  <a:prstClr val="white"/>
                </a:solidFill>
              </a:endParaRPr>
            </a:p>
            <a:p>
              <a:r>
                <a:rPr lang="ru-RU" sz="2000" b="1" dirty="0" smtClean="0">
                  <a:solidFill>
                    <a:prstClr val="white"/>
                  </a:solidFill>
                </a:rPr>
                <a:t>в </a:t>
              </a:r>
              <a:r>
                <a:rPr lang="ru-RU" sz="2000" b="1" dirty="0">
                  <a:solidFill>
                    <a:prstClr val="white"/>
                  </a:solidFill>
                </a:rPr>
                <a:t>1 кв.2016: 1,7 %</a:t>
              </a:r>
            </a:p>
          </p:txBody>
        </p:sp>
        <p:sp>
          <p:nvSpPr>
            <p:cNvPr id="9" name="TextBox 8"/>
            <p:cNvSpPr txBox="1"/>
            <p:nvPr/>
          </p:nvSpPr>
          <p:spPr>
            <a:xfrm>
              <a:off x="6573695" y="4885369"/>
              <a:ext cx="1022684" cy="369332"/>
            </a:xfrm>
            <a:prstGeom prst="rect">
              <a:avLst/>
            </a:prstGeom>
            <a:noFill/>
          </p:spPr>
          <p:txBody>
            <a:bodyPr wrap="square" rtlCol="0">
              <a:spAutoFit/>
            </a:bodyPr>
            <a:lstStyle/>
            <a:p>
              <a:r>
                <a:rPr lang="ru-RU" b="1" dirty="0" smtClean="0">
                  <a:solidFill>
                    <a:srgbClr val="0033CC"/>
                  </a:solidFill>
                </a:rPr>
                <a:t>Турция</a:t>
              </a:r>
              <a:endParaRPr lang="ru-RU" b="1" dirty="0">
                <a:solidFill>
                  <a:srgbClr val="0033CC"/>
                </a:solidFill>
              </a:endParaRPr>
            </a:p>
          </p:txBody>
        </p:sp>
        <p:sp>
          <p:nvSpPr>
            <p:cNvPr id="22" name="TextBox 21"/>
            <p:cNvSpPr txBox="1"/>
            <p:nvPr/>
          </p:nvSpPr>
          <p:spPr>
            <a:xfrm>
              <a:off x="3245072" y="3164666"/>
              <a:ext cx="1605277" cy="369332"/>
            </a:xfrm>
            <a:prstGeom prst="rect">
              <a:avLst/>
            </a:prstGeom>
            <a:noFill/>
          </p:spPr>
          <p:txBody>
            <a:bodyPr wrap="square" rtlCol="0">
              <a:spAutoFit/>
            </a:bodyPr>
            <a:lstStyle/>
            <a:p>
              <a:r>
                <a:rPr lang="ru-RU" b="1" dirty="0" smtClean="0">
                  <a:solidFill>
                    <a:srgbClr val="FF0000"/>
                  </a:solidFill>
                </a:rPr>
                <a:t>Нидерланды</a:t>
              </a:r>
              <a:endParaRPr lang="ru-RU" b="1" dirty="0">
                <a:solidFill>
                  <a:srgbClr val="FF0000"/>
                </a:solidFill>
              </a:endParaRPr>
            </a:p>
          </p:txBody>
        </p:sp>
      </p:grpSp>
      <p:pic>
        <p:nvPicPr>
          <p:cNvPr id="1034" name="Picture 10" descr="http://fs.4geo.ru/get/market/product/img989117878_2983701115238758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697" y="1268041"/>
            <a:ext cx="3195422" cy="319542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5907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1800000" y="72000"/>
            <a:ext cx="90000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ru-RU" sz="2400" b="1" dirty="0" smtClean="0">
                <a:solidFill>
                  <a:srgbClr val="ECF0F1"/>
                </a:solidFill>
              </a:rPr>
              <a:t>КЕЙС «ЭКСПОРТ КАРБАМИДА»</a:t>
            </a:r>
            <a:endParaRPr lang="ru-RU" sz="2400" b="1" dirty="0">
              <a:solidFill>
                <a:srgbClr val="ECF0F1"/>
              </a:solidFill>
            </a:endParaRPr>
          </a:p>
        </p:txBody>
      </p:sp>
      <p:sp>
        <p:nvSpPr>
          <p:cNvPr id="5" name="Номер слайда 4"/>
          <p:cNvSpPr>
            <a:spLocks noGrp="1"/>
          </p:cNvSpPr>
          <p:nvPr>
            <p:ph type="sldNum" sz="quarter" idx="12"/>
          </p:nvPr>
        </p:nvSpPr>
        <p:spPr>
          <a:xfrm>
            <a:off x="11136000" y="81000"/>
            <a:ext cx="720000" cy="900000"/>
          </a:xfrm>
        </p:spPr>
        <p:txBody>
          <a:bodyPr/>
          <a:lstStyle/>
          <a:p>
            <a:fld id="{F8E25BF1-0540-4F88-AF75-B7F281073659}" type="slidenum">
              <a:rPr lang="ru-RU" sz="3200" smtClean="0">
                <a:solidFill>
                  <a:srgbClr val="ECF0F1"/>
                </a:solidFill>
                <a:latin typeface="Calibri Light"/>
              </a:rPr>
              <a:pPr/>
              <a:t>9</a:t>
            </a:fld>
            <a:endParaRPr lang="ru-RU" sz="3200" dirty="0">
              <a:solidFill>
                <a:srgbClr val="ECF0F1"/>
              </a:solidFill>
              <a:latin typeface="Calibri Light"/>
            </a:endParaRPr>
          </a:p>
        </p:txBody>
      </p:sp>
      <p:sp>
        <p:nvSpPr>
          <p:cNvPr id="6" name="Прямоугольник 5"/>
          <p:cNvSpPr/>
          <p:nvPr/>
        </p:nvSpPr>
        <p:spPr>
          <a:xfrm>
            <a:off x="11124000" y="144000"/>
            <a:ext cx="36000" cy="720000"/>
          </a:xfrm>
          <a:prstGeom prst="rect">
            <a:avLst/>
          </a:prstGeom>
          <a:solidFill>
            <a:srgbClr val="ECF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7" name="Прямоугольник 6"/>
          <p:cNvSpPr/>
          <p:nvPr/>
        </p:nvSpPr>
        <p:spPr>
          <a:xfrm>
            <a:off x="978946" y="2784660"/>
            <a:ext cx="2936838" cy="965041"/>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prstClr val="white"/>
                </a:solidFill>
              </a:rPr>
              <a:t>АО "НАК "АЗОТ"</a:t>
            </a:r>
          </a:p>
        </p:txBody>
      </p:sp>
      <p:sp>
        <p:nvSpPr>
          <p:cNvPr id="9" name="Прямоугольник 8"/>
          <p:cNvSpPr/>
          <p:nvPr/>
        </p:nvSpPr>
        <p:spPr>
          <a:xfrm>
            <a:off x="978946" y="3909492"/>
            <a:ext cx="2936838" cy="965041"/>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a:solidFill>
                  <a:prstClr val="white"/>
                </a:solidFill>
              </a:rPr>
              <a:t>АО "ФОСАГРО-ЧЕРЕПОВЕЦ"</a:t>
            </a:r>
          </a:p>
        </p:txBody>
      </p:sp>
      <p:sp>
        <p:nvSpPr>
          <p:cNvPr id="10" name="Прямоугольник 9"/>
          <p:cNvSpPr/>
          <p:nvPr/>
        </p:nvSpPr>
        <p:spPr>
          <a:xfrm>
            <a:off x="978946" y="5109596"/>
            <a:ext cx="2936838" cy="965041"/>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a:solidFill>
                  <a:prstClr val="white"/>
                </a:solidFill>
              </a:rPr>
              <a:t>ОАО "ГАЗПРОМ НЕФТЕХИМ САЛАВАТ"</a:t>
            </a:r>
          </a:p>
        </p:txBody>
      </p:sp>
      <p:sp>
        <p:nvSpPr>
          <p:cNvPr id="11" name="Прямоугольник 10"/>
          <p:cNvSpPr/>
          <p:nvPr/>
        </p:nvSpPr>
        <p:spPr>
          <a:xfrm>
            <a:off x="4953896" y="5104399"/>
            <a:ext cx="2936838" cy="965041"/>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prstClr val="white"/>
                </a:solidFill>
              </a:rPr>
              <a:t>КЕЛЕТ-ТРАНС 2000 КФТ</a:t>
            </a:r>
          </a:p>
        </p:txBody>
      </p:sp>
      <p:sp>
        <p:nvSpPr>
          <p:cNvPr id="12" name="Прямоугольник 11"/>
          <p:cNvSpPr/>
          <p:nvPr/>
        </p:nvSpPr>
        <p:spPr>
          <a:xfrm>
            <a:off x="4953896" y="3909492"/>
            <a:ext cx="2936838" cy="965041"/>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white"/>
                </a:solidFill>
              </a:rPr>
              <a:t>HACEM KFT</a:t>
            </a:r>
          </a:p>
        </p:txBody>
      </p:sp>
      <p:sp>
        <p:nvSpPr>
          <p:cNvPr id="13" name="Прямоугольник 12"/>
          <p:cNvSpPr/>
          <p:nvPr/>
        </p:nvSpPr>
        <p:spPr>
          <a:xfrm>
            <a:off x="4987962" y="2784660"/>
            <a:ext cx="2936838" cy="965041"/>
          </a:xfrm>
          <a:prstGeom prst="rect">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a:solidFill>
                  <a:prstClr val="white"/>
                </a:solidFill>
              </a:rPr>
              <a:t>ИКР АГРАР КФТ</a:t>
            </a:r>
          </a:p>
        </p:txBody>
      </p:sp>
      <p:pic>
        <p:nvPicPr>
          <p:cNvPr id="1026" name="Picture 2" descr="http://www.aquauna.ru/assets/images/programm/ozdorovitelnyj-otdyh/termalnyj-kurort-dyul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445" y="4392012"/>
            <a:ext cx="3793801" cy="198542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28" name="Picture 4" descr="http://megadoski.ru/s_images/1445508391527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0479" y="1233031"/>
            <a:ext cx="2548979" cy="191173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8" name="Стрелка вправо 17"/>
          <p:cNvSpPr/>
          <p:nvPr/>
        </p:nvSpPr>
        <p:spPr>
          <a:xfrm rot="5400000">
            <a:off x="9725774" y="4288242"/>
            <a:ext cx="742277" cy="430305"/>
          </a:xfrm>
          <a:prstGeom prst="rightArrow">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TextBox 1"/>
          <p:cNvSpPr txBox="1"/>
          <p:nvPr/>
        </p:nvSpPr>
        <p:spPr>
          <a:xfrm>
            <a:off x="5238427" y="1834955"/>
            <a:ext cx="2293749" cy="707886"/>
          </a:xfrm>
          <a:prstGeom prst="rect">
            <a:avLst/>
          </a:prstGeom>
          <a:noFill/>
        </p:spPr>
        <p:txBody>
          <a:bodyPr wrap="square" rtlCol="0">
            <a:spAutoFit/>
          </a:bodyPr>
          <a:lstStyle/>
          <a:p>
            <a:pPr algn="ctr"/>
            <a:r>
              <a:rPr lang="ru-RU" sz="2000" b="1" dirty="0" smtClean="0">
                <a:solidFill>
                  <a:srgbClr val="003399"/>
                </a:solidFill>
                <a:latin typeface="Calibri Light"/>
              </a:rPr>
              <a:t>ВЕНГЕРСКИЕ ПОКУПАТЕЛИ</a:t>
            </a:r>
            <a:endParaRPr lang="ru-RU" sz="2000" b="1" dirty="0">
              <a:solidFill>
                <a:srgbClr val="003399"/>
              </a:solidFill>
              <a:latin typeface="Calibri Light"/>
            </a:endParaRPr>
          </a:p>
        </p:txBody>
      </p:sp>
      <p:sp>
        <p:nvSpPr>
          <p:cNvPr id="3" name="Овал 2"/>
          <p:cNvSpPr/>
          <p:nvPr/>
        </p:nvSpPr>
        <p:spPr>
          <a:xfrm>
            <a:off x="8164630" y="3031304"/>
            <a:ext cx="3800676" cy="1038070"/>
          </a:xfrm>
          <a:prstGeom prst="ellipse">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prstClr val="white"/>
                </a:solidFill>
              </a:rPr>
              <a:t>Объем экспорта в Венгрию за 2015-2016 гг.  </a:t>
            </a:r>
            <a:r>
              <a:rPr lang="ru-RU" sz="2400" b="1" dirty="0" smtClean="0">
                <a:solidFill>
                  <a:prstClr val="white"/>
                </a:solidFill>
              </a:rPr>
              <a:t>2,7 млн. </a:t>
            </a:r>
            <a:r>
              <a:rPr lang="en-US" sz="2400" b="1" dirty="0">
                <a:solidFill>
                  <a:prstClr val="white"/>
                </a:solidFill>
              </a:rPr>
              <a:t>$</a:t>
            </a:r>
            <a:endParaRPr lang="ru-RU" sz="2400" b="1" dirty="0">
              <a:solidFill>
                <a:prstClr val="white"/>
              </a:solidFill>
            </a:endParaRPr>
          </a:p>
        </p:txBody>
      </p:sp>
      <p:sp>
        <p:nvSpPr>
          <p:cNvPr id="19" name="TextBox 18"/>
          <p:cNvSpPr txBox="1"/>
          <p:nvPr/>
        </p:nvSpPr>
        <p:spPr>
          <a:xfrm>
            <a:off x="1300490" y="1805077"/>
            <a:ext cx="2293749" cy="707886"/>
          </a:xfrm>
          <a:prstGeom prst="rect">
            <a:avLst/>
          </a:prstGeom>
          <a:noFill/>
        </p:spPr>
        <p:txBody>
          <a:bodyPr wrap="square" rtlCol="0">
            <a:spAutoFit/>
          </a:bodyPr>
          <a:lstStyle/>
          <a:p>
            <a:pPr algn="ctr"/>
            <a:r>
              <a:rPr lang="ru-RU" sz="2000" b="1" dirty="0" smtClean="0">
                <a:solidFill>
                  <a:srgbClr val="003399"/>
                </a:solidFill>
                <a:latin typeface="Calibri Light"/>
              </a:rPr>
              <a:t>РОССИЙСКИЕ ЭКСПОРТЕРЫ</a:t>
            </a:r>
            <a:endParaRPr lang="ru-RU" sz="2000" b="1" dirty="0">
              <a:solidFill>
                <a:srgbClr val="003399"/>
              </a:solidFill>
              <a:latin typeface="Calibri Light"/>
            </a:endParaRPr>
          </a:p>
        </p:txBody>
      </p:sp>
    </p:spTree>
    <p:extLst>
      <p:ext uri="{BB962C8B-B14F-4D97-AF65-F5344CB8AC3E}">
        <p14:creationId xmlns:p14="http://schemas.microsoft.com/office/powerpoint/2010/main" val="38349633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6238</TotalTime>
  <Words>1905</Words>
  <Application>Microsoft Office PowerPoint</Application>
  <PresentationFormat>Широкоэкранный</PresentationFormat>
  <Paragraphs>331</Paragraphs>
  <Slides>17</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11</vt:i4>
      </vt:variant>
      <vt:variant>
        <vt:lpstr>Заголовки слайдов</vt:lpstr>
      </vt:variant>
      <vt:variant>
        <vt:i4>17</vt:i4>
      </vt:variant>
    </vt:vector>
  </HeadingPairs>
  <TitlesOfParts>
    <vt:vector size="33" baseType="lpstr">
      <vt:lpstr>Microsoft YaHei</vt:lpstr>
      <vt:lpstr>Arial</vt:lpstr>
      <vt:lpstr>Calibri</vt:lpstr>
      <vt:lpstr>Calibri Light</vt:lpstr>
      <vt:lpstr>Times New Roman</vt:lpstr>
      <vt:lpstr>2_Тема Office</vt:lpstr>
      <vt:lpstr>Тема Office</vt:lpstr>
      <vt:lpstr>8_Тема Office</vt:lpstr>
      <vt:lpstr>1_Тема Office</vt:lpstr>
      <vt:lpstr>10_Тема Office</vt:lpstr>
      <vt:lpstr>4_Тема Office</vt:lpstr>
      <vt:lpstr>6_Тема Office</vt:lpstr>
      <vt:lpstr>5_Тема Office</vt:lpstr>
      <vt:lpstr>3_Тема Office</vt:lpstr>
      <vt:lpstr>7_Тема Office</vt:lpstr>
      <vt:lpstr>9_Тема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Carter</dc:creator>
  <cp:lastModifiedBy>Жанна Вадимовна</cp:lastModifiedBy>
  <cp:revision>279</cp:revision>
  <dcterms:created xsi:type="dcterms:W3CDTF">2016-10-14T16:03:05Z</dcterms:created>
  <dcterms:modified xsi:type="dcterms:W3CDTF">2017-12-09T19:48:41Z</dcterms:modified>
</cp:coreProperties>
</file>