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6" r:id="rId3"/>
    <p:sldId id="315" r:id="rId4"/>
    <p:sldId id="316" r:id="rId5"/>
    <p:sldId id="323" r:id="rId6"/>
    <p:sldId id="317" r:id="rId7"/>
    <p:sldId id="319" r:id="rId8"/>
    <p:sldId id="320" r:id="rId9"/>
    <p:sldId id="321" r:id="rId10"/>
    <p:sldId id="322" r:id="rId11"/>
    <p:sldId id="302" r:id="rId12"/>
    <p:sldId id="301" r:id="rId13"/>
    <p:sldId id="298" r:id="rId14"/>
    <p:sldId id="297" r:id="rId15"/>
    <p:sldId id="292" r:id="rId16"/>
  </p:sldIdLst>
  <p:sldSz cx="9144000" cy="6858000" type="screen4x3"/>
  <p:notesSz cx="6669088" cy="9926638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FF99"/>
    <a:srgbClr val="FFFFCC"/>
    <a:srgbClr val="993300"/>
    <a:srgbClr val="00CC66"/>
    <a:srgbClr val="FFFF66"/>
    <a:srgbClr val="FFCC66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9" autoAdjust="0"/>
    <p:restoredTop sz="98849" autoAdjust="0"/>
  </p:normalViewPr>
  <p:slideViewPr>
    <p:cSldViewPr>
      <p:cViewPr>
        <p:scale>
          <a:sx n="70" d="100"/>
          <a:sy n="70" d="100"/>
        </p:scale>
        <p:origin x="-2124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D07E7C-E468-42E0-8739-1A12068B8432}" type="doc">
      <dgm:prSet loTypeId="urn:microsoft.com/office/officeart/2005/8/layout/vList3#2" loCatId="list" qsTypeId="urn:microsoft.com/office/officeart/2005/8/quickstyle/3d2" qsCatId="3D" csTypeId="urn:microsoft.com/office/officeart/2005/8/colors/accent2_2" csCatId="accent2" phldr="1"/>
      <dgm:spPr/>
    </dgm:pt>
    <dgm:pt modelId="{DDAB4B2A-BA9B-459A-897F-9A1245F099B8}">
      <dgm:prSet phldrT="[Текст]" custT="1"/>
      <dgm:spPr/>
      <dgm:t>
        <a:bodyPr/>
        <a:lstStyle/>
        <a:p>
          <a:r>
            <a:rPr lang="ru-RU" sz="1550" b="1" i="0" dirty="0" smtClean="0">
              <a:latin typeface="Arial" panose="020B0604020202020204" pitchFamily="34" charset="0"/>
              <a:cs typeface="Arial" panose="020B0604020202020204" pitchFamily="34" charset="0"/>
            </a:rPr>
            <a:t>Создание  общественного совета по улучшению инвестиционного климата и развитию предпринимательства при главе муниципального образования </a:t>
          </a:r>
          <a:endParaRPr lang="ru-RU" sz="155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C83B07-D94B-4301-9A99-5D129CAED3A8}" type="parTrans" cxnId="{D4D4E00B-9338-48BC-883F-FA9F868BB2DA}">
      <dgm:prSet/>
      <dgm:spPr/>
      <dgm:t>
        <a:bodyPr/>
        <a:lstStyle/>
        <a:p>
          <a:endParaRPr lang="ru-RU"/>
        </a:p>
      </dgm:t>
    </dgm:pt>
    <dgm:pt modelId="{5C1B95E9-3556-4C98-8CE8-2D04FBE8045B}" type="sibTrans" cxnId="{D4D4E00B-9338-48BC-883F-FA9F868BB2DA}">
      <dgm:prSet/>
      <dgm:spPr/>
      <dgm:t>
        <a:bodyPr/>
        <a:lstStyle/>
        <a:p>
          <a:endParaRPr lang="ru-RU"/>
        </a:p>
      </dgm:t>
    </dgm:pt>
    <dgm:pt modelId="{CEC2C5EA-BCB9-466F-BC50-776F79E47317}">
      <dgm:prSet phldrT="[Текст]" custT="1"/>
      <dgm:spPr/>
      <dgm:t>
        <a:bodyPr/>
        <a:lstStyle/>
        <a:p>
          <a:r>
            <a:rPr lang="ru-RU" sz="1600" b="1" dirty="0" smtClean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Формирование системы информационной поддержки и популяризация предпринимательской деятельности </a:t>
          </a:r>
          <a:endParaRPr lang="ru-RU" sz="1600" b="1" dirty="0"/>
        </a:p>
      </dgm:t>
    </dgm:pt>
    <dgm:pt modelId="{095B1A8C-2613-4A24-B9BC-BBEE63CBA2F9}" type="parTrans" cxnId="{BA209D76-DA3A-4713-A374-DF2666F5D048}">
      <dgm:prSet/>
      <dgm:spPr/>
      <dgm:t>
        <a:bodyPr/>
        <a:lstStyle/>
        <a:p>
          <a:endParaRPr lang="ru-RU"/>
        </a:p>
      </dgm:t>
    </dgm:pt>
    <dgm:pt modelId="{4F4D23AA-C702-472F-9291-76D2BBFA8B7B}" type="sibTrans" cxnId="{BA209D76-DA3A-4713-A374-DF2666F5D048}">
      <dgm:prSet/>
      <dgm:spPr/>
      <dgm:t>
        <a:bodyPr/>
        <a:lstStyle/>
        <a:p>
          <a:endParaRPr lang="ru-RU"/>
        </a:p>
      </dgm:t>
    </dgm:pt>
    <dgm:pt modelId="{958FFF61-F0B3-450E-B8ED-E670FDD0CA0A}">
      <dgm:prSet phldrT="[Текст]" custT="1"/>
      <dgm:spPr/>
      <dgm:t>
        <a:bodyPr/>
        <a:lstStyle/>
        <a:p>
          <a:r>
            <a:rPr lang="ru-RU" sz="1600" b="1" dirty="0" smtClean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Принятие инвестиционной </a:t>
          </a:r>
          <a:r>
            <a:rPr lang="ru-RU" sz="1600" b="1" dirty="0" smtClean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декларации</a:t>
          </a:r>
        </a:p>
        <a:p>
          <a:r>
            <a:rPr lang="ru-RU" sz="1600" b="1" i="0" dirty="0" smtClean="0">
              <a:latin typeface="Arial" panose="020B0604020202020204" pitchFamily="34" charset="0"/>
              <a:cs typeface="Arial" panose="020B0604020202020204" pitchFamily="34" charset="0"/>
            </a:rPr>
            <a:t>(меморандума) </a:t>
          </a:r>
          <a:r>
            <a:rPr lang="ru-RU" sz="1600" b="1" i="0" dirty="0" smtClean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 </a:t>
          </a:r>
          <a:r>
            <a:rPr lang="ru-RU" sz="1600" b="1" i="0" dirty="0" smtClean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муниципального </a:t>
          </a:r>
          <a:r>
            <a:rPr lang="ru-RU" sz="1600" b="1" dirty="0" smtClean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образования </a:t>
          </a:r>
          <a:endParaRPr lang="ru-RU" sz="1600" b="1" dirty="0"/>
        </a:p>
      </dgm:t>
    </dgm:pt>
    <dgm:pt modelId="{475FA925-208D-4F12-9C5E-621EDDC29B3E}" type="parTrans" cxnId="{5C5BC446-159F-4066-B355-50EF3AF31D78}">
      <dgm:prSet/>
      <dgm:spPr/>
      <dgm:t>
        <a:bodyPr/>
        <a:lstStyle/>
        <a:p>
          <a:endParaRPr lang="ru-RU"/>
        </a:p>
      </dgm:t>
    </dgm:pt>
    <dgm:pt modelId="{E2C15C0E-44E4-459B-A5E8-68A32A7E652A}" type="sibTrans" cxnId="{5C5BC446-159F-4066-B355-50EF3AF31D78}">
      <dgm:prSet/>
      <dgm:spPr/>
      <dgm:t>
        <a:bodyPr/>
        <a:lstStyle/>
        <a:p>
          <a:endParaRPr lang="ru-RU"/>
        </a:p>
      </dgm:t>
    </dgm:pt>
    <dgm:pt modelId="{B6550D51-D462-4E22-9488-03004DD17C20}" type="pres">
      <dgm:prSet presAssocID="{67D07E7C-E468-42E0-8739-1A12068B8432}" presName="linearFlow" presStyleCnt="0">
        <dgm:presLayoutVars>
          <dgm:dir/>
          <dgm:resizeHandles val="exact"/>
        </dgm:presLayoutVars>
      </dgm:prSet>
      <dgm:spPr/>
    </dgm:pt>
    <dgm:pt modelId="{7AA2E26C-7BFC-4792-A1AC-97227D00AED7}" type="pres">
      <dgm:prSet presAssocID="{DDAB4B2A-BA9B-459A-897F-9A1245F099B8}" presName="composite" presStyleCnt="0"/>
      <dgm:spPr/>
    </dgm:pt>
    <dgm:pt modelId="{A9682DF1-ECD9-48F9-855B-41D93422FB3D}" type="pres">
      <dgm:prSet presAssocID="{DDAB4B2A-BA9B-459A-897F-9A1245F099B8}" presName="imgShp" presStyleLbl="fgImgPlace1" presStyleIdx="0" presStyleCnt="3"/>
      <dgm:spPr/>
    </dgm:pt>
    <dgm:pt modelId="{95E27D7B-8532-405D-B640-8C1D92CC3ED0}" type="pres">
      <dgm:prSet presAssocID="{DDAB4B2A-BA9B-459A-897F-9A1245F099B8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E1E588-AC0B-4E1A-BCA3-852C79ECF8C7}" type="pres">
      <dgm:prSet presAssocID="{5C1B95E9-3556-4C98-8CE8-2D04FBE8045B}" presName="spacing" presStyleCnt="0"/>
      <dgm:spPr/>
    </dgm:pt>
    <dgm:pt modelId="{8F24984C-8073-447A-A82B-8AC476C423E6}" type="pres">
      <dgm:prSet presAssocID="{CEC2C5EA-BCB9-466F-BC50-776F79E47317}" presName="composite" presStyleCnt="0"/>
      <dgm:spPr/>
    </dgm:pt>
    <dgm:pt modelId="{C491CB30-456E-4180-91FE-83726C807C84}" type="pres">
      <dgm:prSet presAssocID="{CEC2C5EA-BCB9-466F-BC50-776F79E47317}" presName="imgShp" presStyleLbl="fgImgPlace1" presStyleIdx="1" presStyleCnt="3"/>
      <dgm:spPr/>
    </dgm:pt>
    <dgm:pt modelId="{D1742F48-F2DC-4125-B14E-2CA3D1C2BF96}" type="pres">
      <dgm:prSet presAssocID="{CEC2C5EA-BCB9-466F-BC50-776F79E4731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58F12D-490F-40DD-B566-C87CD3868C67}" type="pres">
      <dgm:prSet presAssocID="{4F4D23AA-C702-472F-9291-76D2BBFA8B7B}" presName="spacing" presStyleCnt="0"/>
      <dgm:spPr/>
    </dgm:pt>
    <dgm:pt modelId="{012190C7-4AF0-4C2C-81D6-487494A132A5}" type="pres">
      <dgm:prSet presAssocID="{958FFF61-F0B3-450E-B8ED-E670FDD0CA0A}" presName="composite" presStyleCnt="0"/>
      <dgm:spPr/>
    </dgm:pt>
    <dgm:pt modelId="{BDF98A46-BBFE-4F54-89FF-E189DC23B520}" type="pres">
      <dgm:prSet presAssocID="{958FFF61-F0B3-450E-B8ED-E670FDD0CA0A}" presName="imgShp" presStyleLbl="fgImgPlace1" presStyleIdx="2" presStyleCnt="3"/>
      <dgm:spPr/>
    </dgm:pt>
    <dgm:pt modelId="{4779D6E7-CF2E-4011-88A0-692D1532F67E}" type="pres">
      <dgm:prSet presAssocID="{958FFF61-F0B3-450E-B8ED-E670FDD0CA0A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D4E00B-9338-48BC-883F-FA9F868BB2DA}" srcId="{67D07E7C-E468-42E0-8739-1A12068B8432}" destId="{DDAB4B2A-BA9B-459A-897F-9A1245F099B8}" srcOrd="0" destOrd="0" parTransId="{3DC83B07-D94B-4301-9A99-5D129CAED3A8}" sibTransId="{5C1B95E9-3556-4C98-8CE8-2D04FBE8045B}"/>
    <dgm:cxn modelId="{228B8328-DD91-4E0B-B542-8F65E86BAE1B}" type="presOf" srcId="{DDAB4B2A-BA9B-459A-897F-9A1245F099B8}" destId="{95E27D7B-8532-405D-B640-8C1D92CC3ED0}" srcOrd="0" destOrd="0" presId="urn:microsoft.com/office/officeart/2005/8/layout/vList3#2"/>
    <dgm:cxn modelId="{B1CFEEBA-1172-4858-9AA5-8212F3A11D27}" type="presOf" srcId="{CEC2C5EA-BCB9-466F-BC50-776F79E47317}" destId="{D1742F48-F2DC-4125-B14E-2CA3D1C2BF96}" srcOrd="0" destOrd="0" presId="urn:microsoft.com/office/officeart/2005/8/layout/vList3#2"/>
    <dgm:cxn modelId="{A51DEDF4-F6DA-483C-B708-9C1F8004C475}" type="presOf" srcId="{958FFF61-F0B3-450E-B8ED-E670FDD0CA0A}" destId="{4779D6E7-CF2E-4011-88A0-692D1532F67E}" srcOrd="0" destOrd="0" presId="urn:microsoft.com/office/officeart/2005/8/layout/vList3#2"/>
    <dgm:cxn modelId="{BA209D76-DA3A-4713-A374-DF2666F5D048}" srcId="{67D07E7C-E468-42E0-8739-1A12068B8432}" destId="{CEC2C5EA-BCB9-466F-BC50-776F79E47317}" srcOrd="1" destOrd="0" parTransId="{095B1A8C-2613-4A24-B9BC-BBEE63CBA2F9}" sibTransId="{4F4D23AA-C702-472F-9291-76D2BBFA8B7B}"/>
    <dgm:cxn modelId="{6039A630-0122-4B23-9E3D-8E3CE235C60D}" type="presOf" srcId="{67D07E7C-E468-42E0-8739-1A12068B8432}" destId="{B6550D51-D462-4E22-9488-03004DD17C20}" srcOrd="0" destOrd="0" presId="urn:microsoft.com/office/officeart/2005/8/layout/vList3#2"/>
    <dgm:cxn modelId="{5C5BC446-159F-4066-B355-50EF3AF31D78}" srcId="{67D07E7C-E468-42E0-8739-1A12068B8432}" destId="{958FFF61-F0B3-450E-B8ED-E670FDD0CA0A}" srcOrd="2" destOrd="0" parTransId="{475FA925-208D-4F12-9C5E-621EDDC29B3E}" sibTransId="{E2C15C0E-44E4-459B-A5E8-68A32A7E652A}"/>
    <dgm:cxn modelId="{AD0BC6D9-9E11-4093-B326-DD1797FECF03}" type="presParOf" srcId="{B6550D51-D462-4E22-9488-03004DD17C20}" destId="{7AA2E26C-7BFC-4792-A1AC-97227D00AED7}" srcOrd="0" destOrd="0" presId="urn:microsoft.com/office/officeart/2005/8/layout/vList3#2"/>
    <dgm:cxn modelId="{CCD82F25-3B54-45A8-9BC6-CF05FD340898}" type="presParOf" srcId="{7AA2E26C-7BFC-4792-A1AC-97227D00AED7}" destId="{A9682DF1-ECD9-48F9-855B-41D93422FB3D}" srcOrd="0" destOrd="0" presId="urn:microsoft.com/office/officeart/2005/8/layout/vList3#2"/>
    <dgm:cxn modelId="{E0AD595C-6E23-42B5-83A9-90CE94B1CAEB}" type="presParOf" srcId="{7AA2E26C-7BFC-4792-A1AC-97227D00AED7}" destId="{95E27D7B-8532-405D-B640-8C1D92CC3ED0}" srcOrd="1" destOrd="0" presId="urn:microsoft.com/office/officeart/2005/8/layout/vList3#2"/>
    <dgm:cxn modelId="{FDF2A8B5-3D04-42BE-9774-CBCEF2C9670A}" type="presParOf" srcId="{B6550D51-D462-4E22-9488-03004DD17C20}" destId="{D7E1E588-AC0B-4E1A-BCA3-852C79ECF8C7}" srcOrd="1" destOrd="0" presId="urn:microsoft.com/office/officeart/2005/8/layout/vList3#2"/>
    <dgm:cxn modelId="{74C13032-D9A9-4C53-9EFD-01825BB3AEFF}" type="presParOf" srcId="{B6550D51-D462-4E22-9488-03004DD17C20}" destId="{8F24984C-8073-447A-A82B-8AC476C423E6}" srcOrd="2" destOrd="0" presId="urn:microsoft.com/office/officeart/2005/8/layout/vList3#2"/>
    <dgm:cxn modelId="{A256F5DA-7CD6-4C05-92DD-D8AF0724479F}" type="presParOf" srcId="{8F24984C-8073-447A-A82B-8AC476C423E6}" destId="{C491CB30-456E-4180-91FE-83726C807C84}" srcOrd="0" destOrd="0" presId="urn:microsoft.com/office/officeart/2005/8/layout/vList3#2"/>
    <dgm:cxn modelId="{E153FD64-CA50-41CB-AE93-85FB1A80AB8C}" type="presParOf" srcId="{8F24984C-8073-447A-A82B-8AC476C423E6}" destId="{D1742F48-F2DC-4125-B14E-2CA3D1C2BF96}" srcOrd="1" destOrd="0" presId="urn:microsoft.com/office/officeart/2005/8/layout/vList3#2"/>
    <dgm:cxn modelId="{C9FAD614-EEA9-49DE-8BE1-D139E5498B5D}" type="presParOf" srcId="{B6550D51-D462-4E22-9488-03004DD17C20}" destId="{0558F12D-490F-40DD-B566-C87CD3868C67}" srcOrd="3" destOrd="0" presId="urn:microsoft.com/office/officeart/2005/8/layout/vList3#2"/>
    <dgm:cxn modelId="{E0CE39C0-E900-4041-B2E5-450E048F6181}" type="presParOf" srcId="{B6550D51-D462-4E22-9488-03004DD17C20}" destId="{012190C7-4AF0-4C2C-81D6-487494A132A5}" srcOrd="4" destOrd="0" presId="urn:microsoft.com/office/officeart/2005/8/layout/vList3#2"/>
    <dgm:cxn modelId="{579DEDD4-0565-486F-BA4A-4451211A5FBC}" type="presParOf" srcId="{012190C7-4AF0-4C2C-81D6-487494A132A5}" destId="{BDF98A46-BBFE-4F54-89FF-E189DC23B520}" srcOrd="0" destOrd="0" presId="urn:microsoft.com/office/officeart/2005/8/layout/vList3#2"/>
    <dgm:cxn modelId="{F9450713-0CCA-409F-B2BA-441404CB911C}" type="presParOf" srcId="{012190C7-4AF0-4C2C-81D6-487494A132A5}" destId="{4779D6E7-CF2E-4011-88A0-692D1532F67E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4977B25-C110-487D-9734-6B6B6563A0A1}" type="doc">
      <dgm:prSet loTypeId="urn:microsoft.com/office/officeart/2005/8/layout/hList1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86114DF-1100-4623-91E2-39506B6D4077}">
      <dgm:prSet phldrT="[Текст]" custT="1"/>
      <dgm:spPr/>
      <dgm:t>
        <a:bodyPr/>
        <a:lstStyle/>
        <a:p>
          <a:r>
            <a:rPr lang="ru-RU" sz="2000" dirty="0" smtClean="0"/>
            <a:t>Ожидаемые эффекты</a:t>
          </a:r>
          <a:endParaRPr lang="ru-RU" sz="2000" dirty="0"/>
        </a:p>
      </dgm:t>
    </dgm:pt>
    <dgm:pt modelId="{1EA93B0C-9C07-40BF-A530-86EAEC51BFE0}" type="parTrans" cxnId="{E50F172F-E0CC-4D8E-96D5-E9E54F53DF72}">
      <dgm:prSet/>
      <dgm:spPr/>
      <dgm:t>
        <a:bodyPr/>
        <a:lstStyle/>
        <a:p>
          <a:endParaRPr lang="ru-RU"/>
        </a:p>
      </dgm:t>
    </dgm:pt>
    <dgm:pt modelId="{297AB8C6-8E74-4AD2-B866-BF332B802171}" type="sibTrans" cxnId="{E50F172F-E0CC-4D8E-96D5-E9E54F53DF72}">
      <dgm:prSet/>
      <dgm:spPr/>
      <dgm:t>
        <a:bodyPr/>
        <a:lstStyle/>
        <a:p>
          <a:endParaRPr lang="ru-RU"/>
        </a:p>
      </dgm:t>
    </dgm:pt>
    <dgm:pt modelId="{517B0585-D9B0-474A-AE62-822E674343E6}">
      <dgm:prSet phldrT="[Текст]" custT="1"/>
      <dgm:spPr/>
      <dgm:t>
        <a:bodyPr/>
        <a:lstStyle/>
        <a:p>
          <a:r>
            <a:rPr lang="ru-RU" sz="1600" dirty="0" smtClean="0"/>
            <a:t>Повышение активности и вовлеченности бизнеса в инвестиционную деятельность</a:t>
          </a:r>
          <a:endParaRPr lang="ru-RU" sz="1600" dirty="0"/>
        </a:p>
      </dgm:t>
    </dgm:pt>
    <dgm:pt modelId="{52FB8E30-C0A7-4625-B10F-C391312B1F2B}" type="parTrans" cxnId="{2CEA7312-F062-410B-80D7-72FED73C7665}">
      <dgm:prSet/>
      <dgm:spPr/>
      <dgm:t>
        <a:bodyPr/>
        <a:lstStyle/>
        <a:p>
          <a:endParaRPr lang="ru-RU"/>
        </a:p>
      </dgm:t>
    </dgm:pt>
    <dgm:pt modelId="{5FB3A4AB-719B-4A54-9D79-D2664E2B3AB4}" type="sibTrans" cxnId="{2CEA7312-F062-410B-80D7-72FED73C7665}">
      <dgm:prSet/>
      <dgm:spPr/>
      <dgm:t>
        <a:bodyPr/>
        <a:lstStyle/>
        <a:p>
          <a:endParaRPr lang="ru-RU"/>
        </a:p>
      </dgm:t>
    </dgm:pt>
    <dgm:pt modelId="{C3ED32CD-3119-4FBB-9B95-E737CFA70225}">
      <dgm:prSet phldrT="[Текст]" custT="1"/>
      <dgm:spPr/>
      <dgm:t>
        <a:bodyPr/>
        <a:lstStyle/>
        <a:p>
          <a:r>
            <a:rPr lang="ru-RU" sz="2000" dirty="0" smtClean="0"/>
            <a:t>Ближайшие мероприятия</a:t>
          </a:r>
          <a:endParaRPr lang="ru-RU" sz="2000" dirty="0"/>
        </a:p>
      </dgm:t>
    </dgm:pt>
    <dgm:pt modelId="{C5C4830E-875D-4AEE-B03F-18DB2992B93B}" type="parTrans" cxnId="{C5A0591D-A9CA-41AC-80F4-1BD8AD2CD4EA}">
      <dgm:prSet/>
      <dgm:spPr/>
      <dgm:t>
        <a:bodyPr/>
        <a:lstStyle/>
        <a:p>
          <a:endParaRPr lang="ru-RU"/>
        </a:p>
      </dgm:t>
    </dgm:pt>
    <dgm:pt modelId="{299FFB77-CFDE-47E5-928E-1BF80209B2C2}" type="sibTrans" cxnId="{C5A0591D-A9CA-41AC-80F4-1BD8AD2CD4EA}">
      <dgm:prSet/>
      <dgm:spPr/>
      <dgm:t>
        <a:bodyPr/>
        <a:lstStyle/>
        <a:p>
          <a:endParaRPr lang="ru-RU"/>
        </a:p>
      </dgm:t>
    </dgm:pt>
    <dgm:pt modelId="{C060501C-C433-49C3-9BAD-728AA9A32A28}">
      <dgm:prSet phldrT="[Текст]" custT="1"/>
      <dgm:spPr/>
      <dgm:t>
        <a:bodyPr/>
        <a:lstStyle/>
        <a:p>
          <a:endParaRPr lang="ru-RU" sz="1600" dirty="0"/>
        </a:p>
      </dgm:t>
    </dgm:pt>
    <dgm:pt modelId="{131516A1-07D4-4CBF-B48E-BD49E70DC4A6}" type="parTrans" cxnId="{4429EFB1-FEBA-423E-A50C-20F9ADB0B706}">
      <dgm:prSet/>
      <dgm:spPr/>
      <dgm:t>
        <a:bodyPr/>
        <a:lstStyle/>
        <a:p>
          <a:endParaRPr lang="ru-RU"/>
        </a:p>
      </dgm:t>
    </dgm:pt>
    <dgm:pt modelId="{E643FC59-3E1E-410E-B8A8-8EF3DD3C1DE0}" type="sibTrans" cxnId="{4429EFB1-FEBA-423E-A50C-20F9ADB0B706}">
      <dgm:prSet/>
      <dgm:spPr/>
      <dgm:t>
        <a:bodyPr/>
        <a:lstStyle/>
        <a:p>
          <a:endParaRPr lang="ru-RU"/>
        </a:p>
      </dgm:t>
    </dgm:pt>
    <dgm:pt modelId="{7B2BC73F-A63D-4537-BFDB-314FFA13B9AB}">
      <dgm:prSet phldrT="[Текст]" custT="1"/>
      <dgm:spPr/>
      <dgm:t>
        <a:bodyPr/>
        <a:lstStyle/>
        <a:p>
          <a:endParaRPr lang="ru-RU" sz="1600" dirty="0"/>
        </a:p>
      </dgm:t>
    </dgm:pt>
    <dgm:pt modelId="{1A4DBEE2-C68D-4CD6-9A6D-F5A033419D7C}" type="parTrans" cxnId="{ECCFAA3C-E875-4571-8275-7C00909922F0}">
      <dgm:prSet/>
      <dgm:spPr/>
      <dgm:t>
        <a:bodyPr/>
        <a:lstStyle/>
        <a:p>
          <a:endParaRPr lang="ru-RU"/>
        </a:p>
      </dgm:t>
    </dgm:pt>
    <dgm:pt modelId="{4FFB86D9-3412-4873-8AB9-D103C14DFE8F}" type="sibTrans" cxnId="{ECCFAA3C-E875-4571-8275-7C00909922F0}">
      <dgm:prSet/>
      <dgm:spPr/>
      <dgm:t>
        <a:bodyPr/>
        <a:lstStyle/>
        <a:p>
          <a:endParaRPr lang="ru-RU"/>
        </a:p>
      </dgm:t>
    </dgm:pt>
    <dgm:pt modelId="{F0973186-A839-4D41-9DB9-DDCC2B529196}">
      <dgm:prSet phldrT="[Текст]" custT="1"/>
      <dgm:spPr/>
      <dgm:t>
        <a:bodyPr/>
        <a:lstStyle/>
        <a:p>
          <a:endParaRPr lang="ru-RU" sz="1600" dirty="0"/>
        </a:p>
      </dgm:t>
    </dgm:pt>
    <dgm:pt modelId="{74D07925-E3C7-4A44-84CF-B55CF6B5BD29}" type="parTrans" cxnId="{58766A66-F4B1-446C-B599-756389151C97}">
      <dgm:prSet/>
      <dgm:spPr/>
      <dgm:t>
        <a:bodyPr/>
        <a:lstStyle/>
        <a:p>
          <a:endParaRPr lang="ru-RU"/>
        </a:p>
      </dgm:t>
    </dgm:pt>
    <dgm:pt modelId="{4FA7EF99-DCDA-4D21-B181-4244402D57AB}" type="sibTrans" cxnId="{58766A66-F4B1-446C-B599-756389151C97}">
      <dgm:prSet/>
      <dgm:spPr/>
      <dgm:t>
        <a:bodyPr/>
        <a:lstStyle/>
        <a:p>
          <a:endParaRPr lang="ru-RU"/>
        </a:p>
      </dgm:t>
    </dgm:pt>
    <dgm:pt modelId="{28BC1E78-6AB0-4DD3-978B-C70C9CD89FF8}">
      <dgm:prSet phldrT="[Текст]" custT="1"/>
      <dgm:spPr/>
      <dgm:t>
        <a:bodyPr/>
        <a:lstStyle/>
        <a:p>
          <a:r>
            <a:rPr lang="ru-RU" sz="1600" dirty="0" smtClean="0"/>
            <a:t>Участие бизнеса  в процессе принятия законодательных решений в области инвестиционной деятельности </a:t>
          </a:r>
          <a:endParaRPr lang="ru-RU" sz="1600" dirty="0"/>
        </a:p>
      </dgm:t>
    </dgm:pt>
    <dgm:pt modelId="{FFD44861-ECCE-4B04-9A87-9C8F13D34B7F}" type="parTrans" cxnId="{5C9FD33D-E099-4B8C-8A37-FBFFA6D861E1}">
      <dgm:prSet/>
      <dgm:spPr/>
      <dgm:t>
        <a:bodyPr/>
        <a:lstStyle/>
        <a:p>
          <a:endParaRPr lang="ru-RU"/>
        </a:p>
      </dgm:t>
    </dgm:pt>
    <dgm:pt modelId="{1D94845B-F4FC-42D1-8E16-68967B6796B6}" type="sibTrans" cxnId="{5C9FD33D-E099-4B8C-8A37-FBFFA6D861E1}">
      <dgm:prSet/>
      <dgm:spPr/>
      <dgm:t>
        <a:bodyPr/>
        <a:lstStyle/>
        <a:p>
          <a:endParaRPr lang="ru-RU"/>
        </a:p>
      </dgm:t>
    </dgm:pt>
    <dgm:pt modelId="{9BF85777-9967-436D-ABD2-218A74964157}">
      <dgm:prSet phldrT="[Текст]" custT="1"/>
      <dgm:spPr/>
      <dgm:t>
        <a:bodyPr/>
        <a:lstStyle/>
        <a:p>
          <a:endParaRPr lang="ru-RU" sz="1600" dirty="0"/>
        </a:p>
      </dgm:t>
    </dgm:pt>
    <dgm:pt modelId="{B26CC9D0-0320-4229-8776-54BF1E9BD138}" type="parTrans" cxnId="{DD60E9FF-D5C8-48D6-9EAD-BD8D5BF75D5C}">
      <dgm:prSet/>
      <dgm:spPr/>
      <dgm:t>
        <a:bodyPr/>
        <a:lstStyle/>
        <a:p>
          <a:endParaRPr lang="ru-RU"/>
        </a:p>
      </dgm:t>
    </dgm:pt>
    <dgm:pt modelId="{C4982080-958A-4053-96B2-F37D5BCB1E84}" type="sibTrans" cxnId="{DD60E9FF-D5C8-48D6-9EAD-BD8D5BF75D5C}">
      <dgm:prSet/>
      <dgm:spPr/>
      <dgm:t>
        <a:bodyPr/>
        <a:lstStyle/>
        <a:p>
          <a:endParaRPr lang="ru-RU"/>
        </a:p>
      </dgm:t>
    </dgm:pt>
    <dgm:pt modelId="{30BBE6E3-FCFF-4CCC-A648-A31E884BD031}">
      <dgm:prSet phldrT="[Текст]" custT="1"/>
      <dgm:spPr/>
      <dgm:t>
        <a:bodyPr/>
        <a:lstStyle/>
        <a:p>
          <a:r>
            <a:rPr lang="ru-RU" sz="1600" dirty="0" smtClean="0"/>
            <a:t>Популяризация и распространение документа среди субъек­тов предпринимательской и инвестицион­ной деятельности</a:t>
          </a:r>
          <a:endParaRPr lang="ru-RU" sz="1600" dirty="0"/>
        </a:p>
      </dgm:t>
    </dgm:pt>
    <dgm:pt modelId="{2945B740-DD4A-4FED-B11B-F2EAA38F210C}" type="parTrans" cxnId="{483FCBED-E3D3-47DB-9F68-1357C1A4A2CA}">
      <dgm:prSet/>
      <dgm:spPr/>
      <dgm:t>
        <a:bodyPr/>
        <a:lstStyle/>
        <a:p>
          <a:endParaRPr lang="ru-RU"/>
        </a:p>
      </dgm:t>
    </dgm:pt>
    <dgm:pt modelId="{5322B13C-155A-403B-920E-AC374CE913A8}" type="sibTrans" cxnId="{483FCBED-E3D3-47DB-9F68-1357C1A4A2CA}">
      <dgm:prSet/>
      <dgm:spPr/>
      <dgm:t>
        <a:bodyPr/>
        <a:lstStyle/>
        <a:p>
          <a:endParaRPr lang="ru-RU"/>
        </a:p>
      </dgm:t>
    </dgm:pt>
    <dgm:pt modelId="{FACE704F-B2B8-4CAD-8BC8-74E19D76C5B8}">
      <dgm:prSet phldrT="[Текст]" custT="1"/>
      <dgm:spPr/>
      <dgm:t>
        <a:bodyPr/>
        <a:lstStyle/>
        <a:p>
          <a:endParaRPr lang="ru-RU" sz="1600" dirty="0"/>
        </a:p>
      </dgm:t>
    </dgm:pt>
    <dgm:pt modelId="{28C4C264-1941-4131-854B-C57F2D4EA504}" type="parTrans" cxnId="{3ADCD4E7-B32F-4A3E-8566-8DE8F35797AC}">
      <dgm:prSet/>
      <dgm:spPr/>
      <dgm:t>
        <a:bodyPr/>
        <a:lstStyle/>
        <a:p>
          <a:endParaRPr lang="ru-RU"/>
        </a:p>
      </dgm:t>
    </dgm:pt>
    <dgm:pt modelId="{98A7D669-7F89-4C8E-8C52-4F5CA9B1CD0E}" type="sibTrans" cxnId="{3ADCD4E7-B32F-4A3E-8566-8DE8F35797AC}">
      <dgm:prSet/>
      <dgm:spPr/>
      <dgm:t>
        <a:bodyPr/>
        <a:lstStyle/>
        <a:p>
          <a:endParaRPr lang="ru-RU"/>
        </a:p>
      </dgm:t>
    </dgm:pt>
    <dgm:pt modelId="{FA65A67A-33D9-463E-9645-251789E21E6E}" type="pres">
      <dgm:prSet presAssocID="{A4977B25-C110-487D-9734-6B6B6563A0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9885F0-8847-4573-A7AB-969340219D24}" type="pres">
      <dgm:prSet presAssocID="{C86114DF-1100-4623-91E2-39506B6D4077}" presName="composite" presStyleCnt="0"/>
      <dgm:spPr/>
    </dgm:pt>
    <dgm:pt modelId="{47F0525D-A16D-4C8A-878B-D8A89C2A3546}" type="pres">
      <dgm:prSet presAssocID="{C86114DF-1100-4623-91E2-39506B6D4077}" presName="parTx" presStyleLbl="alignNode1" presStyleIdx="0" presStyleCnt="2" custScaleY="1035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18D42-5149-4CAC-A46A-EB8324156EC2}" type="pres">
      <dgm:prSet presAssocID="{C86114DF-1100-4623-91E2-39506B6D4077}" presName="desTx" presStyleLbl="alignAccFollowNode1" presStyleIdx="0" presStyleCnt="2" custScaleY="105751" custLinFactNeighborX="-161" custLinFactNeighborY="5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9B492-F7F6-47C2-A014-7D907FE431EE}" type="pres">
      <dgm:prSet presAssocID="{297AB8C6-8E74-4AD2-B866-BF332B802171}" presName="space" presStyleCnt="0"/>
      <dgm:spPr/>
    </dgm:pt>
    <dgm:pt modelId="{702E7A1F-62FD-4147-9DB1-83336DA7B7ED}" type="pres">
      <dgm:prSet presAssocID="{C3ED32CD-3119-4FBB-9B95-E737CFA70225}" presName="composite" presStyleCnt="0"/>
      <dgm:spPr/>
    </dgm:pt>
    <dgm:pt modelId="{ED9F3089-5CEA-40A0-A9BA-C5585FF624A4}" type="pres">
      <dgm:prSet presAssocID="{C3ED32CD-3119-4FBB-9B95-E737CFA7022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B95B95-4BFB-40BF-A553-523C5D4F8048}" type="pres">
      <dgm:prSet presAssocID="{C3ED32CD-3119-4FBB-9B95-E737CFA70225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A5BB12-14E7-48DD-BBF8-E5A3947139BA}" type="presOf" srcId="{28BC1E78-6AB0-4DD3-978B-C70C9CD89FF8}" destId="{49418D42-5149-4CAC-A46A-EB8324156EC2}" srcOrd="0" destOrd="2" presId="urn:microsoft.com/office/officeart/2005/8/layout/hList1"/>
    <dgm:cxn modelId="{58766A66-F4B1-446C-B599-756389151C97}" srcId="{C86114DF-1100-4623-91E2-39506B6D4077}" destId="{F0973186-A839-4D41-9DB9-DDCC2B529196}" srcOrd="3" destOrd="0" parTransId="{74D07925-E3C7-4A44-84CF-B55CF6B5BD29}" sibTransId="{4FA7EF99-DCDA-4D21-B181-4244402D57AB}"/>
    <dgm:cxn modelId="{35211DDF-B6E8-4599-8E52-67CFD7C3348C}" type="presOf" srcId="{517B0585-D9B0-474A-AE62-822E674343E6}" destId="{49418D42-5149-4CAC-A46A-EB8324156EC2}" srcOrd="0" destOrd="0" presId="urn:microsoft.com/office/officeart/2005/8/layout/hList1"/>
    <dgm:cxn modelId="{F21B821B-7B81-4ACE-A3AA-33389EEF2842}" type="presOf" srcId="{F0973186-A839-4D41-9DB9-DDCC2B529196}" destId="{49418D42-5149-4CAC-A46A-EB8324156EC2}" srcOrd="0" destOrd="3" presId="urn:microsoft.com/office/officeart/2005/8/layout/hList1"/>
    <dgm:cxn modelId="{6DAEE3A1-687C-4B7F-8F68-1F732D82FF7A}" type="presOf" srcId="{A4977B25-C110-487D-9734-6B6B6563A0A1}" destId="{FA65A67A-33D9-463E-9645-251789E21E6E}" srcOrd="0" destOrd="0" presId="urn:microsoft.com/office/officeart/2005/8/layout/hList1"/>
    <dgm:cxn modelId="{26AF3FA6-DCDC-44F2-8644-A2174BC27DE9}" type="presOf" srcId="{FACE704F-B2B8-4CAD-8BC8-74E19D76C5B8}" destId="{27B95B95-4BFB-40BF-A553-523C5D4F8048}" srcOrd="0" destOrd="1" presId="urn:microsoft.com/office/officeart/2005/8/layout/hList1"/>
    <dgm:cxn modelId="{4429EFB1-FEBA-423E-A50C-20F9ADB0B706}" srcId="{C3ED32CD-3119-4FBB-9B95-E737CFA70225}" destId="{C060501C-C433-49C3-9BAD-728AA9A32A28}" srcOrd="0" destOrd="0" parTransId="{131516A1-07D4-4CBF-B48E-BD49E70DC4A6}" sibTransId="{E643FC59-3E1E-410E-B8A8-8EF3DD3C1DE0}"/>
    <dgm:cxn modelId="{3ADCD4E7-B32F-4A3E-8566-8DE8F35797AC}" srcId="{C3ED32CD-3119-4FBB-9B95-E737CFA70225}" destId="{FACE704F-B2B8-4CAD-8BC8-74E19D76C5B8}" srcOrd="1" destOrd="0" parTransId="{28C4C264-1941-4131-854B-C57F2D4EA504}" sibTransId="{98A7D669-7F89-4C8E-8C52-4F5CA9B1CD0E}"/>
    <dgm:cxn modelId="{0AB6962F-95B7-4B19-80B5-E3F42BDA628E}" type="presOf" srcId="{C3ED32CD-3119-4FBB-9B95-E737CFA70225}" destId="{ED9F3089-5CEA-40A0-A9BA-C5585FF624A4}" srcOrd="0" destOrd="0" presId="urn:microsoft.com/office/officeart/2005/8/layout/hList1"/>
    <dgm:cxn modelId="{5C9FD33D-E099-4B8C-8A37-FBFFA6D861E1}" srcId="{C86114DF-1100-4623-91E2-39506B6D4077}" destId="{28BC1E78-6AB0-4DD3-978B-C70C9CD89FF8}" srcOrd="2" destOrd="0" parTransId="{FFD44861-ECCE-4B04-9A87-9C8F13D34B7F}" sibTransId="{1D94845B-F4FC-42D1-8E16-68967B6796B6}"/>
    <dgm:cxn modelId="{C986B16F-540C-4197-9CE7-34C85220ADC4}" type="presOf" srcId="{9BF85777-9967-436D-ABD2-218A74964157}" destId="{49418D42-5149-4CAC-A46A-EB8324156EC2}" srcOrd="0" destOrd="1" presId="urn:microsoft.com/office/officeart/2005/8/layout/hList1"/>
    <dgm:cxn modelId="{0CE1CD37-B298-4DF9-9DAD-614FDE74DCCA}" type="presOf" srcId="{C86114DF-1100-4623-91E2-39506B6D4077}" destId="{47F0525D-A16D-4C8A-878B-D8A89C2A3546}" srcOrd="0" destOrd="0" presId="urn:microsoft.com/office/officeart/2005/8/layout/hList1"/>
    <dgm:cxn modelId="{BEDE2AB2-ECB2-46F7-A8BA-7D82002321DE}" type="presOf" srcId="{7B2BC73F-A63D-4537-BFDB-314FFA13B9AB}" destId="{49418D42-5149-4CAC-A46A-EB8324156EC2}" srcOrd="0" destOrd="4" presId="urn:microsoft.com/office/officeart/2005/8/layout/hList1"/>
    <dgm:cxn modelId="{483FCBED-E3D3-47DB-9F68-1357C1A4A2CA}" srcId="{C3ED32CD-3119-4FBB-9B95-E737CFA70225}" destId="{30BBE6E3-FCFF-4CCC-A648-A31E884BD031}" srcOrd="2" destOrd="0" parTransId="{2945B740-DD4A-4FED-B11B-F2EAA38F210C}" sibTransId="{5322B13C-155A-403B-920E-AC374CE913A8}"/>
    <dgm:cxn modelId="{AA2BD80D-2AAA-4E97-BD59-EE4C8DB05C59}" type="presOf" srcId="{30BBE6E3-FCFF-4CCC-A648-A31E884BD031}" destId="{27B95B95-4BFB-40BF-A553-523C5D4F8048}" srcOrd="0" destOrd="2" presId="urn:microsoft.com/office/officeart/2005/8/layout/hList1"/>
    <dgm:cxn modelId="{80F73427-DEA4-4077-95A8-B674CB7A3B5D}" type="presOf" srcId="{C060501C-C433-49C3-9BAD-728AA9A32A28}" destId="{27B95B95-4BFB-40BF-A553-523C5D4F8048}" srcOrd="0" destOrd="0" presId="urn:microsoft.com/office/officeart/2005/8/layout/hList1"/>
    <dgm:cxn modelId="{2CEA7312-F062-410B-80D7-72FED73C7665}" srcId="{C86114DF-1100-4623-91E2-39506B6D4077}" destId="{517B0585-D9B0-474A-AE62-822E674343E6}" srcOrd="0" destOrd="0" parTransId="{52FB8E30-C0A7-4625-B10F-C391312B1F2B}" sibTransId="{5FB3A4AB-719B-4A54-9D79-D2664E2B3AB4}"/>
    <dgm:cxn modelId="{C5A0591D-A9CA-41AC-80F4-1BD8AD2CD4EA}" srcId="{A4977B25-C110-487D-9734-6B6B6563A0A1}" destId="{C3ED32CD-3119-4FBB-9B95-E737CFA70225}" srcOrd="1" destOrd="0" parTransId="{C5C4830E-875D-4AEE-B03F-18DB2992B93B}" sibTransId="{299FFB77-CFDE-47E5-928E-1BF80209B2C2}"/>
    <dgm:cxn modelId="{E50F172F-E0CC-4D8E-96D5-E9E54F53DF72}" srcId="{A4977B25-C110-487D-9734-6B6B6563A0A1}" destId="{C86114DF-1100-4623-91E2-39506B6D4077}" srcOrd="0" destOrd="0" parTransId="{1EA93B0C-9C07-40BF-A530-86EAEC51BFE0}" sibTransId="{297AB8C6-8E74-4AD2-B866-BF332B802171}"/>
    <dgm:cxn modelId="{ECCFAA3C-E875-4571-8275-7C00909922F0}" srcId="{C86114DF-1100-4623-91E2-39506B6D4077}" destId="{7B2BC73F-A63D-4537-BFDB-314FFA13B9AB}" srcOrd="4" destOrd="0" parTransId="{1A4DBEE2-C68D-4CD6-9A6D-F5A033419D7C}" sibTransId="{4FFB86D9-3412-4873-8AB9-D103C14DFE8F}"/>
    <dgm:cxn modelId="{DD60E9FF-D5C8-48D6-9EAD-BD8D5BF75D5C}" srcId="{C86114DF-1100-4623-91E2-39506B6D4077}" destId="{9BF85777-9967-436D-ABD2-218A74964157}" srcOrd="1" destOrd="0" parTransId="{B26CC9D0-0320-4229-8776-54BF1E9BD138}" sibTransId="{C4982080-958A-4053-96B2-F37D5BCB1E84}"/>
    <dgm:cxn modelId="{06035CE9-21DE-4CDB-9A90-859F4531094D}" type="presParOf" srcId="{FA65A67A-33D9-463E-9645-251789E21E6E}" destId="{0C9885F0-8847-4573-A7AB-969340219D24}" srcOrd="0" destOrd="0" presId="urn:microsoft.com/office/officeart/2005/8/layout/hList1"/>
    <dgm:cxn modelId="{6E67CF9A-6337-4DB1-B836-FF41D3BD6C56}" type="presParOf" srcId="{0C9885F0-8847-4573-A7AB-969340219D24}" destId="{47F0525D-A16D-4C8A-878B-D8A89C2A3546}" srcOrd="0" destOrd="0" presId="urn:microsoft.com/office/officeart/2005/8/layout/hList1"/>
    <dgm:cxn modelId="{8B6DD71C-E708-4555-BD50-6BA162C929FA}" type="presParOf" srcId="{0C9885F0-8847-4573-A7AB-969340219D24}" destId="{49418D42-5149-4CAC-A46A-EB8324156EC2}" srcOrd="1" destOrd="0" presId="urn:microsoft.com/office/officeart/2005/8/layout/hList1"/>
    <dgm:cxn modelId="{3CFFE9BC-4885-4181-A8E6-FC898DA5DF46}" type="presParOf" srcId="{FA65A67A-33D9-463E-9645-251789E21E6E}" destId="{B329B492-F7F6-47C2-A014-7D907FE431EE}" srcOrd="1" destOrd="0" presId="urn:microsoft.com/office/officeart/2005/8/layout/hList1"/>
    <dgm:cxn modelId="{9EA86B5B-D311-46E3-957C-CF3F68DAB593}" type="presParOf" srcId="{FA65A67A-33D9-463E-9645-251789E21E6E}" destId="{702E7A1F-62FD-4147-9DB1-83336DA7B7ED}" srcOrd="2" destOrd="0" presId="urn:microsoft.com/office/officeart/2005/8/layout/hList1"/>
    <dgm:cxn modelId="{DEEB8AD4-8529-475B-82D9-ADBA81D1BA98}" type="presParOf" srcId="{702E7A1F-62FD-4147-9DB1-83336DA7B7ED}" destId="{ED9F3089-5CEA-40A0-A9BA-C5585FF624A4}" srcOrd="0" destOrd="0" presId="urn:microsoft.com/office/officeart/2005/8/layout/hList1"/>
    <dgm:cxn modelId="{D774A961-9E48-4156-9362-DD3AA6760DEA}" type="presParOf" srcId="{702E7A1F-62FD-4147-9DB1-83336DA7B7ED}" destId="{27B95B95-4BFB-40BF-A553-523C5D4F804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03F458-71E9-40B0-89A5-5A00C332780F}" type="doc">
      <dgm:prSet loTypeId="urn:microsoft.com/office/officeart/2005/8/layout/default#2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26E30F0-26F5-4E77-9E33-AF84C908D96C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600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Создание общественного совета по улучшению инвестиционного климата и развитию предпринимательства при главе МО</a:t>
          </a:r>
          <a:endParaRPr lang="ru-RU" sz="1600" dirty="0"/>
        </a:p>
      </dgm:t>
    </dgm:pt>
    <dgm:pt modelId="{144CBC96-9883-4FDB-B92C-A277B8FA4965}" type="parTrans" cxnId="{2D04E3D3-A6C8-4705-B4E3-8A72AE007A2A}">
      <dgm:prSet/>
      <dgm:spPr/>
      <dgm:t>
        <a:bodyPr/>
        <a:lstStyle/>
        <a:p>
          <a:endParaRPr lang="ru-RU"/>
        </a:p>
      </dgm:t>
    </dgm:pt>
    <dgm:pt modelId="{5FD055B7-C1C3-4D2B-BC18-7BEB54EF7EF5}" type="sibTrans" cxnId="{2D04E3D3-A6C8-4705-B4E3-8A72AE007A2A}">
      <dgm:prSet/>
      <dgm:spPr/>
      <dgm:t>
        <a:bodyPr/>
        <a:lstStyle/>
        <a:p>
          <a:endParaRPr lang="ru-RU"/>
        </a:p>
      </dgm:t>
    </dgm:pt>
    <dgm:pt modelId="{6E3DD1D5-0246-495F-8A41-8DA2482CA83E}" type="pres">
      <dgm:prSet presAssocID="{9503F458-71E9-40B0-89A5-5A00C332780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38236F-9E0F-40A5-A31B-EC9A634D0920}" type="pres">
      <dgm:prSet presAssocID="{C26E30F0-26F5-4E77-9E33-AF84C908D96C}" presName="node" presStyleLbl="node1" presStyleIdx="0" presStyleCnt="1" custScaleX="516337" custLinFactNeighborX="0" custLinFactNeighborY="8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1C0F86-B2A0-48D5-86CB-B0A213DDE73B}" type="presOf" srcId="{9503F458-71E9-40B0-89A5-5A00C332780F}" destId="{6E3DD1D5-0246-495F-8A41-8DA2482CA83E}" srcOrd="0" destOrd="0" presId="urn:microsoft.com/office/officeart/2005/8/layout/default#2"/>
    <dgm:cxn modelId="{368B38DF-054C-4777-B2AF-107ECD017C00}" type="presOf" srcId="{C26E30F0-26F5-4E77-9E33-AF84C908D96C}" destId="{DB38236F-9E0F-40A5-A31B-EC9A634D0920}" srcOrd="0" destOrd="0" presId="urn:microsoft.com/office/officeart/2005/8/layout/default#2"/>
    <dgm:cxn modelId="{2D04E3D3-A6C8-4705-B4E3-8A72AE007A2A}" srcId="{9503F458-71E9-40B0-89A5-5A00C332780F}" destId="{C26E30F0-26F5-4E77-9E33-AF84C908D96C}" srcOrd="0" destOrd="0" parTransId="{144CBC96-9883-4FDB-B92C-A277B8FA4965}" sibTransId="{5FD055B7-C1C3-4D2B-BC18-7BEB54EF7EF5}"/>
    <dgm:cxn modelId="{4B2DF74A-2540-47A3-8733-210FE884454D}" type="presParOf" srcId="{6E3DD1D5-0246-495F-8A41-8DA2482CA83E}" destId="{DB38236F-9E0F-40A5-A31B-EC9A634D0920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9FBF88-1C3A-41B2-A1B0-4A2BA573E5AB}" type="doc">
      <dgm:prSet loTypeId="urn:microsoft.com/office/officeart/2005/8/layout/chevron1" loCatId="process" qsTypeId="urn:microsoft.com/office/officeart/2005/8/quickstyle/3d1" qsCatId="3D" csTypeId="urn:microsoft.com/office/officeart/2005/8/colors/colorful1#2" csCatId="colorful" phldr="1"/>
      <dgm:spPr/>
    </dgm:pt>
    <dgm:pt modelId="{96A6515B-7BB1-4F47-8EF1-794F6E32EE4C}">
      <dgm:prSet phldrT="[Текст]" custT="1"/>
      <dgm:spPr/>
      <dgm:t>
        <a:bodyPr/>
        <a:lstStyle/>
        <a:p>
          <a:r>
            <a:rPr lang="ru-RU" sz="1600" b="1" dirty="0" smtClean="0"/>
            <a:t>Рекомендации Атласа</a:t>
          </a:r>
          <a:endParaRPr lang="ru-RU" sz="1600" b="1" dirty="0"/>
        </a:p>
      </dgm:t>
    </dgm:pt>
    <dgm:pt modelId="{936DF0BF-E09B-4C07-8D75-A580AD124230}" type="parTrans" cxnId="{D0348F2A-B69B-4FAE-B96E-B4527175AC7F}">
      <dgm:prSet/>
      <dgm:spPr/>
      <dgm:t>
        <a:bodyPr/>
        <a:lstStyle/>
        <a:p>
          <a:endParaRPr lang="ru-RU"/>
        </a:p>
      </dgm:t>
    </dgm:pt>
    <dgm:pt modelId="{73FA8C73-9389-4A58-A7C4-68D40458499F}" type="sibTrans" cxnId="{D0348F2A-B69B-4FAE-B96E-B4527175AC7F}">
      <dgm:prSet/>
      <dgm:spPr/>
      <dgm:t>
        <a:bodyPr/>
        <a:lstStyle/>
        <a:p>
          <a:endParaRPr lang="ru-RU"/>
        </a:p>
      </dgm:t>
    </dgm:pt>
    <dgm:pt modelId="{A61FBB7E-6F7D-4647-8582-D68D72ECF68A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План мероприятий</a:t>
          </a:r>
        </a:p>
        <a:p>
          <a:r>
            <a:rPr lang="ru-RU" sz="1500" b="1" dirty="0" smtClean="0">
              <a:solidFill>
                <a:schemeClr val="tx1"/>
              </a:solidFill>
            </a:rPr>
            <a:t>(Дорожная карта)</a:t>
          </a:r>
          <a:endParaRPr lang="ru-RU" sz="1500" b="1" dirty="0">
            <a:solidFill>
              <a:schemeClr val="tx1"/>
            </a:solidFill>
          </a:endParaRPr>
        </a:p>
      </dgm:t>
    </dgm:pt>
    <dgm:pt modelId="{564BF694-9C77-47AD-8E2A-6CEC62628FB0}" type="parTrans" cxnId="{060B2368-42F2-40F1-A67E-83D26F5A0CFF}">
      <dgm:prSet/>
      <dgm:spPr/>
      <dgm:t>
        <a:bodyPr/>
        <a:lstStyle/>
        <a:p>
          <a:endParaRPr lang="ru-RU"/>
        </a:p>
      </dgm:t>
    </dgm:pt>
    <dgm:pt modelId="{604E2C7D-F18B-4ABD-89F8-EE2C820304B9}" type="sibTrans" cxnId="{060B2368-42F2-40F1-A67E-83D26F5A0CFF}">
      <dgm:prSet/>
      <dgm:spPr/>
      <dgm:t>
        <a:bodyPr/>
        <a:lstStyle/>
        <a:p>
          <a:endParaRPr lang="ru-RU"/>
        </a:p>
      </dgm:t>
    </dgm:pt>
    <dgm:pt modelId="{F7BC00B3-4C3F-490F-AF42-746A293AA95F}">
      <dgm:prSet/>
      <dgm:spPr/>
      <dgm:t>
        <a:bodyPr/>
        <a:lstStyle/>
        <a:p>
          <a:endParaRPr lang="ru-RU"/>
        </a:p>
      </dgm:t>
    </dgm:pt>
    <dgm:pt modelId="{76C05E6C-4467-4680-A231-30BD7E97D53B}" type="parTrans" cxnId="{9C05D5ED-EAF1-4932-AC95-1441EE643BC9}">
      <dgm:prSet/>
      <dgm:spPr/>
      <dgm:t>
        <a:bodyPr/>
        <a:lstStyle/>
        <a:p>
          <a:endParaRPr lang="ru-RU"/>
        </a:p>
      </dgm:t>
    </dgm:pt>
    <dgm:pt modelId="{6F204E83-234C-4BD2-8DA2-2E96BD7BEC8F}" type="sibTrans" cxnId="{9C05D5ED-EAF1-4932-AC95-1441EE643BC9}">
      <dgm:prSet/>
      <dgm:spPr/>
      <dgm:t>
        <a:bodyPr/>
        <a:lstStyle/>
        <a:p>
          <a:endParaRPr lang="ru-RU"/>
        </a:p>
      </dgm:t>
    </dgm:pt>
    <dgm:pt modelId="{901AF743-4F2C-44BD-B78B-20E8D3C10107}" type="pres">
      <dgm:prSet presAssocID="{CB9FBF88-1C3A-41B2-A1B0-4A2BA573E5AB}" presName="Name0" presStyleCnt="0">
        <dgm:presLayoutVars>
          <dgm:dir/>
          <dgm:animLvl val="lvl"/>
          <dgm:resizeHandles val="exact"/>
        </dgm:presLayoutVars>
      </dgm:prSet>
      <dgm:spPr/>
    </dgm:pt>
    <dgm:pt modelId="{43CDB598-6B60-41B6-BBE1-A4AA36A1A936}" type="pres">
      <dgm:prSet presAssocID="{96A6515B-7BB1-4F47-8EF1-794F6E32EE4C}" presName="parTxOnly" presStyleLbl="node1" presStyleIdx="0" presStyleCnt="3" custScaleX="104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0A364-F7AD-4D4D-9F3D-B4C1A8AE5AC0}" type="pres">
      <dgm:prSet presAssocID="{73FA8C73-9389-4A58-A7C4-68D40458499F}" presName="parTxOnlySpace" presStyleCnt="0"/>
      <dgm:spPr/>
    </dgm:pt>
    <dgm:pt modelId="{00F54C31-49EE-4737-9235-C3A95C0D0B11}" type="pres">
      <dgm:prSet presAssocID="{A61FBB7E-6F7D-4647-8582-D68D72ECF68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06705-4449-476A-B14E-A11B34A028E1}" type="pres">
      <dgm:prSet presAssocID="{604E2C7D-F18B-4ABD-89F8-EE2C820304B9}" presName="parTxOnlySpace" presStyleCnt="0"/>
      <dgm:spPr/>
    </dgm:pt>
    <dgm:pt modelId="{C5523746-0B4A-4904-B0CC-E3FFFEC443FB}" type="pres">
      <dgm:prSet presAssocID="{F7BC00B3-4C3F-490F-AF42-746A293AA95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348F2A-B69B-4FAE-B96E-B4527175AC7F}" srcId="{CB9FBF88-1C3A-41B2-A1B0-4A2BA573E5AB}" destId="{96A6515B-7BB1-4F47-8EF1-794F6E32EE4C}" srcOrd="0" destOrd="0" parTransId="{936DF0BF-E09B-4C07-8D75-A580AD124230}" sibTransId="{73FA8C73-9389-4A58-A7C4-68D40458499F}"/>
    <dgm:cxn modelId="{060B2368-42F2-40F1-A67E-83D26F5A0CFF}" srcId="{CB9FBF88-1C3A-41B2-A1B0-4A2BA573E5AB}" destId="{A61FBB7E-6F7D-4647-8582-D68D72ECF68A}" srcOrd="1" destOrd="0" parTransId="{564BF694-9C77-47AD-8E2A-6CEC62628FB0}" sibTransId="{604E2C7D-F18B-4ABD-89F8-EE2C820304B9}"/>
    <dgm:cxn modelId="{8B9F9005-931E-4651-B42B-B19ECFA16087}" type="presOf" srcId="{CB9FBF88-1C3A-41B2-A1B0-4A2BA573E5AB}" destId="{901AF743-4F2C-44BD-B78B-20E8D3C10107}" srcOrd="0" destOrd="0" presId="urn:microsoft.com/office/officeart/2005/8/layout/chevron1"/>
    <dgm:cxn modelId="{9C05D5ED-EAF1-4932-AC95-1441EE643BC9}" srcId="{CB9FBF88-1C3A-41B2-A1B0-4A2BA573E5AB}" destId="{F7BC00B3-4C3F-490F-AF42-746A293AA95F}" srcOrd="2" destOrd="0" parTransId="{76C05E6C-4467-4680-A231-30BD7E97D53B}" sibTransId="{6F204E83-234C-4BD2-8DA2-2E96BD7BEC8F}"/>
    <dgm:cxn modelId="{F96BF552-FBCB-4B20-BA93-7258199F3D78}" type="presOf" srcId="{A61FBB7E-6F7D-4647-8582-D68D72ECF68A}" destId="{00F54C31-49EE-4737-9235-C3A95C0D0B11}" srcOrd="0" destOrd="0" presId="urn:microsoft.com/office/officeart/2005/8/layout/chevron1"/>
    <dgm:cxn modelId="{DF919239-2400-46C4-B66D-57CBB26A0DC4}" type="presOf" srcId="{96A6515B-7BB1-4F47-8EF1-794F6E32EE4C}" destId="{43CDB598-6B60-41B6-BBE1-A4AA36A1A936}" srcOrd="0" destOrd="0" presId="urn:microsoft.com/office/officeart/2005/8/layout/chevron1"/>
    <dgm:cxn modelId="{ACCCA309-08CF-4CBD-9AC9-645955BF277E}" type="presOf" srcId="{F7BC00B3-4C3F-490F-AF42-746A293AA95F}" destId="{C5523746-0B4A-4904-B0CC-E3FFFEC443FB}" srcOrd="0" destOrd="0" presId="urn:microsoft.com/office/officeart/2005/8/layout/chevron1"/>
    <dgm:cxn modelId="{8333D8F4-5300-4FE0-BA57-D6EE21FAF698}" type="presParOf" srcId="{901AF743-4F2C-44BD-B78B-20E8D3C10107}" destId="{43CDB598-6B60-41B6-BBE1-A4AA36A1A936}" srcOrd="0" destOrd="0" presId="urn:microsoft.com/office/officeart/2005/8/layout/chevron1"/>
    <dgm:cxn modelId="{E62F3126-45A5-414A-B133-F0018754D488}" type="presParOf" srcId="{901AF743-4F2C-44BD-B78B-20E8D3C10107}" destId="{53E0A364-F7AD-4D4D-9F3D-B4C1A8AE5AC0}" srcOrd="1" destOrd="0" presId="urn:microsoft.com/office/officeart/2005/8/layout/chevron1"/>
    <dgm:cxn modelId="{327F4299-F175-441D-A56A-44F69EA03E3D}" type="presParOf" srcId="{901AF743-4F2C-44BD-B78B-20E8D3C10107}" destId="{00F54C31-49EE-4737-9235-C3A95C0D0B11}" srcOrd="2" destOrd="0" presId="urn:microsoft.com/office/officeart/2005/8/layout/chevron1"/>
    <dgm:cxn modelId="{061EB32A-31B4-4065-822D-5C7B7E9E09D7}" type="presParOf" srcId="{901AF743-4F2C-44BD-B78B-20E8D3C10107}" destId="{EDC06705-4449-476A-B14E-A11B34A028E1}" srcOrd="3" destOrd="0" presId="urn:microsoft.com/office/officeart/2005/8/layout/chevron1"/>
    <dgm:cxn modelId="{EFE48358-2322-49A1-86C9-A75F043BA72D}" type="presParOf" srcId="{901AF743-4F2C-44BD-B78B-20E8D3C10107}" destId="{C5523746-0B4A-4904-B0CC-E3FFFEC443F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977B25-C110-487D-9734-6B6B6563A0A1}" type="doc">
      <dgm:prSet loTypeId="urn:microsoft.com/office/officeart/2005/8/layout/hList1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86114DF-1100-4623-91E2-39506B6D4077}">
      <dgm:prSet phldrT="[Текст]" custT="1"/>
      <dgm:spPr/>
      <dgm:t>
        <a:bodyPr/>
        <a:lstStyle/>
        <a:p>
          <a:r>
            <a:rPr lang="ru-RU" sz="2000" dirty="0" smtClean="0"/>
            <a:t>Ожидаемые эффекты</a:t>
          </a:r>
          <a:endParaRPr lang="ru-RU" sz="2000" dirty="0"/>
        </a:p>
      </dgm:t>
    </dgm:pt>
    <dgm:pt modelId="{1EA93B0C-9C07-40BF-A530-86EAEC51BFE0}" type="parTrans" cxnId="{E50F172F-E0CC-4D8E-96D5-E9E54F53DF72}">
      <dgm:prSet/>
      <dgm:spPr/>
      <dgm:t>
        <a:bodyPr/>
        <a:lstStyle/>
        <a:p>
          <a:endParaRPr lang="ru-RU"/>
        </a:p>
      </dgm:t>
    </dgm:pt>
    <dgm:pt modelId="{297AB8C6-8E74-4AD2-B866-BF332B802171}" type="sibTrans" cxnId="{E50F172F-E0CC-4D8E-96D5-E9E54F53DF72}">
      <dgm:prSet/>
      <dgm:spPr/>
      <dgm:t>
        <a:bodyPr/>
        <a:lstStyle/>
        <a:p>
          <a:endParaRPr lang="ru-RU"/>
        </a:p>
      </dgm:t>
    </dgm:pt>
    <dgm:pt modelId="{C060501C-C433-49C3-9BAD-728AA9A32A28}">
      <dgm:prSet phldrT="[Текст]" custT="1"/>
      <dgm:spPr/>
      <dgm:t>
        <a:bodyPr/>
        <a:lstStyle/>
        <a:p>
          <a:r>
            <a:rPr lang="ru-RU" sz="1400" dirty="0" smtClean="0"/>
            <a:t>Информирование бизнес-сообщества</a:t>
          </a:r>
          <a:endParaRPr lang="ru-RU" sz="1400" dirty="0"/>
        </a:p>
      </dgm:t>
    </dgm:pt>
    <dgm:pt modelId="{131516A1-07D4-4CBF-B48E-BD49E70DC4A6}" type="parTrans" cxnId="{4429EFB1-FEBA-423E-A50C-20F9ADB0B706}">
      <dgm:prSet/>
      <dgm:spPr/>
      <dgm:t>
        <a:bodyPr/>
        <a:lstStyle/>
        <a:p>
          <a:endParaRPr lang="ru-RU"/>
        </a:p>
      </dgm:t>
    </dgm:pt>
    <dgm:pt modelId="{E643FC59-3E1E-410E-B8A8-8EF3DD3C1DE0}" type="sibTrans" cxnId="{4429EFB1-FEBA-423E-A50C-20F9ADB0B706}">
      <dgm:prSet/>
      <dgm:spPr/>
      <dgm:t>
        <a:bodyPr/>
        <a:lstStyle/>
        <a:p>
          <a:endParaRPr lang="ru-RU"/>
        </a:p>
      </dgm:t>
    </dgm:pt>
    <dgm:pt modelId="{7B2BC73F-A63D-4537-BFDB-314FFA13B9AB}">
      <dgm:prSet phldrT="[Текст]" custT="1"/>
      <dgm:spPr/>
      <dgm:t>
        <a:bodyPr/>
        <a:lstStyle/>
        <a:p>
          <a:endParaRPr lang="ru-RU" sz="1600" dirty="0"/>
        </a:p>
      </dgm:t>
    </dgm:pt>
    <dgm:pt modelId="{1A4DBEE2-C68D-4CD6-9A6D-F5A033419D7C}" type="parTrans" cxnId="{ECCFAA3C-E875-4571-8275-7C00909922F0}">
      <dgm:prSet/>
      <dgm:spPr/>
      <dgm:t>
        <a:bodyPr/>
        <a:lstStyle/>
        <a:p>
          <a:endParaRPr lang="ru-RU"/>
        </a:p>
      </dgm:t>
    </dgm:pt>
    <dgm:pt modelId="{4FFB86D9-3412-4873-8AB9-D103C14DFE8F}" type="sibTrans" cxnId="{ECCFAA3C-E875-4571-8275-7C00909922F0}">
      <dgm:prSet/>
      <dgm:spPr/>
      <dgm:t>
        <a:bodyPr/>
        <a:lstStyle/>
        <a:p>
          <a:endParaRPr lang="ru-RU"/>
        </a:p>
      </dgm:t>
    </dgm:pt>
    <dgm:pt modelId="{F2CB1CAE-1A78-49BC-BBEE-151D6694958F}">
      <dgm:prSet phldrT="[Текст]" custT="1"/>
      <dgm:spPr/>
      <dgm:t>
        <a:bodyPr/>
        <a:lstStyle/>
        <a:p>
          <a:endParaRPr lang="ru-RU" sz="1600" dirty="0"/>
        </a:p>
      </dgm:t>
    </dgm:pt>
    <dgm:pt modelId="{1A9B52F8-421E-43DD-A3E2-6A270ADD691B}" type="parTrans" cxnId="{9429F147-5D05-4E8F-9418-ED3AF1D17734}">
      <dgm:prSet/>
      <dgm:spPr/>
      <dgm:t>
        <a:bodyPr/>
        <a:lstStyle/>
        <a:p>
          <a:endParaRPr lang="ru-RU"/>
        </a:p>
      </dgm:t>
    </dgm:pt>
    <dgm:pt modelId="{E889CC8D-784B-4240-9D5A-7CB73E29C798}" type="sibTrans" cxnId="{9429F147-5D05-4E8F-9418-ED3AF1D17734}">
      <dgm:prSet/>
      <dgm:spPr/>
      <dgm:t>
        <a:bodyPr/>
        <a:lstStyle/>
        <a:p>
          <a:endParaRPr lang="ru-RU"/>
        </a:p>
      </dgm:t>
    </dgm:pt>
    <dgm:pt modelId="{F0973186-A839-4D41-9DB9-DDCC2B529196}">
      <dgm:prSet phldrT="[Текст]" custT="1"/>
      <dgm:spPr/>
      <dgm:t>
        <a:bodyPr/>
        <a:lstStyle/>
        <a:p>
          <a:endParaRPr lang="ru-RU" sz="1600" dirty="0"/>
        </a:p>
      </dgm:t>
    </dgm:pt>
    <dgm:pt modelId="{74D07925-E3C7-4A44-84CF-B55CF6B5BD29}" type="parTrans" cxnId="{58766A66-F4B1-446C-B599-756389151C97}">
      <dgm:prSet/>
      <dgm:spPr/>
      <dgm:t>
        <a:bodyPr/>
        <a:lstStyle/>
        <a:p>
          <a:endParaRPr lang="ru-RU"/>
        </a:p>
      </dgm:t>
    </dgm:pt>
    <dgm:pt modelId="{4FA7EF99-DCDA-4D21-B181-4244402D57AB}" type="sibTrans" cxnId="{58766A66-F4B1-446C-B599-756389151C97}">
      <dgm:prSet/>
      <dgm:spPr/>
      <dgm:t>
        <a:bodyPr/>
        <a:lstStyle/>
        <a:p>
          <a:endParaRPr lang="ru-RU"/>
        </a:p>
      </dgm:t>
    </dgm:pt>
    <dgm:pt modelId="{517B0585-D9B0-474A-AE62-822E674343E6}">
      <dgm:prSet phldrT="[Текст]" custT="1"/>
      <dgm:spPr/>
      <dgm:t>
        <a:bodyPr/>
        <a:lstStyle/>
        <a:p>
          <a:r>
            <a:rPr lang="ru-RU" sz="1400" dirty="0" smtClean="0"/>
            <a:t>Активное взаимодействие бизнеса и власти</a:t>
          </a:r>
          <a:endParaRPr lang="ru-RU" sz="1400" dirty="0"/>
        </a:p>
      </dgm:t>
    </dgm:pt>
    <dgm:pt modelId="{5FB3A4AB-719B-4A54-9D79-D2664E2B3AB4}" type="sibTrans" cxnId="{2CEA7312-F062-410B-80D7-72FED73C7665}">
      <dgm:prSet/>
      <dgm:spPr/>
      <dgm:t>
        <a:bodyPr/>
        <a:lstStyle/>
        <a:p>
          <a:endParaRPr lang="ru-RU"/>
        </a:p>
      </dgm:t>
    </dgm:pt>
    <dgm:pt modelId="{52FB8E30-C0A7-4625-B10F-C391312B1F2B}" type="parTrans" cxnId="{2CEA7312-F062-410B-80D7-72FED73C7665}">
      <dgm:prSet/>
      <dgm:spPr/>
      <dgm:t>
        <a:bodyPr/>
        <a:lstStyle/>
        <a:p>
          <a:endParaRPr lang="ru-RU"/>
        </a:p>
      </dgm:t>
    </dgm:pt>
    <dgm:pt modelId="{A5E8639F-D460-45DC-B99C-54E9B823E349}">
      <dgm:prSet phldrT="[Текст]" custT="1"/>
      <dgm:spPr/>
      <dgm:t>
        <a:bodyPr/>
        <a:lstStyle/>
        <a:p>
          <a:endParaRPr lang="ru-RU" sz="1400" dirty="0"/>
        </a:p>
      </dgm:t>
    </dgm:pt>
    <dgm:pt modelId="{A2735E0A-2FE9-418D-83F1-F54F646AFEFB}" type="parTrans" cxnId="{E6ABAEED-C524-457D-AC32-EAF99C34AE78}">
      <dgm:prSet/>
      <dgm:spPr/>
      <dgm:t>
        <a:bodyPr/>
        <a:lstStyle/>
        <a:p>
          <a:endParaRPr lang="ru-RU"/>
        </a:p>
      </dgm:t>
    </dgm:pt>
    <dgm:pt modelId="{C116415D-B18B-43F5-8E62-A7A33C8AD5D7}" type="sibTrans" cxnId="{E6ABAEED-C524-457D-AC32-EAF99C34AE78}">
      <dgm:prSet/>
      <dgm:spPr/>
      <dgm:t>
        <a:bodyPr/>
        <a:lstStyle/>
        <a:p>
          <a:endParaRPr lang="ru-RU"/>
        </a:p>
      </dgm:t>
    </dgm:pt>
    <dgm:pt modelId="{2283A173-6011-4C24-AA57-4F7BD1F89477}">
      <dgm:prSet phldrT="[Текст]" custT="1"/>
      <dgm:spPr/>
      <dgm:t>
        <a:bodyPr/>
        <a:lstStyle/>
        <a:p>
          <a:r>
            <a:rPr lang="ru-RU" sz="1400" b="1" dirty="0" smtClean="0"/>
            <a:t> </a:t>
          </a:r>
          <a:r>
            <a:rPr lang="ru-RU" sz="1400" dirty="0" smtClean="0"/>
            <a:t>Снижение административных барьеров</a:t>
          </a:r>
          <a:endParaRPr lang="ru-RU" sz="1400" dirty="0"/>
        </a:p>
      </dgm:t>
    </dgm:pt>
    <dgm:pt modelId="{3C196F96-B9AB-423B-ADFC-FF0640F6F70B}" type="parTrans" cxnId="{674C585C-AE26-468F-87D8-3EDB77F1D683}">
      <dgm:prSet/>
      <dgm:spPr/>
      <dgm:t>
        <a:bodyPr/>
        <a:lstStyle/>
        <a:p>
          <a:endParaRPr lang="ru-RU"/>
        </a:p>
      </dgm:t>
    </dgm:pt>
    <dgm:pt modelId="{AC0A6244-2C4C-4AD7-A141-938E2FE64CE4}" type="sibTrans" cxnId="{674C585C-AE26-468F-87D8-3EDB77F1D683}">
      <dgm:prSet/>
      <dgm:spPr/>
      <dgm:t>
        <a:bodyPr/>
        <a:lstStyle/>
        <a:p>
          <a:endParaRPr lang="ru-RU"/>
        </a:p>
      </dgm:t>
    </dgm:pt>
    <dgm:pt modelId="{CAFFA2E9-DEE8-44DF-B658-D69B0C1DE64C}">
      <dgm:prSet phldrT="[Текст]" custT="1"/>
      <dgm:spPr/>
      <dgm:t>
        <a:bodyPr/>
        <a:lstStyle/>
        <a:p>
          <a:r>
            <a:rPr lang="ru-RU" sz="1400" dirty="0" smtClean="0"/>
            <a:t>Выработка решений, способствующих развитию бизнеса и инвестиционной привлекательности</a:t>
          </a:r>
          <a:endParaRPr lang="ru-RU" sz="1400" dirty="0"/>
        </a:p>
      </dgm:t>
    </dgm:pt>
    <dgm:pt modelId="{D3E5826A-F720-438D-8952-FA0790F32122}" type="parTrans" cxnId="{BCFA5972-5F17-495E-8D21-C748447FC8AE}">
      <dgm:prSet/>
      <dgm:spPr/>
      <dgm:t>
        <a:bodyPr/>
        <a:lstStyle/>
        <a:p>
          <a:endParaRPr lang="ru-RU"/>
        </a:p>
      </dgm:t>
    </dgm:pt>
    <dgm:pt modelId="{DF41D17E-DC17-4B0F-B264-878CE4FBD444}" type="sibTrans" cxnId="{BCFA5972-5F17-495E-8D21-C748447FC8AE}">
      <dgm:prSet/>
      <dgm:spPr/>
      <dgm:t>
        <a:bodyPr/>
        <a:lstStyle/>
        <a:p>
          <a:endParaRPr lang="ru-RU"/>
        </a:p>
      </dgm:t>
    </dgm:pt>
    <dgm:pt modelId="{BDA38D3E-6018-4694-9183-965AE15D6A9F}">
      <dgm:prSet phldrT="[Текст]" custT="1"/>
      <dgm:spPr/>
      <dgm:t>
        <a:bodyPr/>
        <a:lstStyle/>
        <a:p>
          <a:r>
            <a:rPr lang="ru-RU" sz="1400" dirty="0" smtClean="0"/>
            <a:t>Создание благоприятного климата для развития бизнеса и инвестиционной деятельности.</a:t>
          </a:r>
          <a:endParaRPr lang="ru-RU" sz="1400" dirty="0"/>
        </a:p>
      </dgm:t>
    </dgm:pt>
    <dgm:pt modelId="{E90A8B50-2923-4AA5-8F77-A1DCAE2C9181}" type="parTrans" cxnId="{FF4494A2-48B6-47BB-A317-F8D8302001CA}">
      <dgm:prSet/>
      <dgm:spPr/>
      <dgm:t>
        <a:bodyPr/>
        <a:lstStyle/>
        <a:p>
          <a:endParaRPr lang="ru-RU"/>
        </a:p>
      </dgm:t>
    </dgm:pt>
    <dgm:pt modelId="{D1C7CD4D-6E9F-440F-B897-8BF4193226C4}" type="sibTrans" cxnId="{FF4494A2-48B6-47BB-A317-F8D8302001CA}">
      <dgm:prSet/>
      <dgm:spPr/>
      <dgm:t>
        <a:bodyPr/>
        <a:lstStyle/>
        <a:p>
          <a:endParaRPr lang="ru-RU"/>
        </a:p>
      </dgm:t>
    </dgm:pt>
    <dgm:pt modelId="{8B709903-E6E2-4FD7-8021-BE091654CDE3}">
      <dgm:prSet phldrT="[Текст]" custT="1"/>
      <dgm:spPr/>
      <dgm:t>
        <a:bodyPr/>
        <a:lstStyle/>
        <a:p>
          <a:endParaRPr lang="ru-RU" sz="1400" dirty="0"/>
        </a:p>
      </dgm:t>
    </dgm:pt>
    <dgm:pt modelId="{A365B7A1-E62C-4A6B-8DCA-5E8F4F341207}" type="sibTrans" cxnId="{7AAE2790-DACE-407B-BD69-3D2A8DF542DC}">
      <dgm:prSet/>
      <dgm:spPr/>
      <dgm:t>
        <a:bodyPr/>
        <a:lstStyle/>
        <a:p>
          <a:endParaRPr lang="ru-RU"/>
        </a:p>
      </dgm:t>
    </dgm:pt>
    <dgm:pt modelId="{4E0E45AF-76EF-4CE5-AEF9-47F0C07FD1CC}" type="parTrans" cxnId="{7AAE2790-DACE-407B-BD69-3D2A8DF542DC}">
      <dgm:prSet/>
      <dgm:spPr/>
      <dgm:t>
        <a:bodyPr/>
        <a:lstStyle/>
        <a:p>
          <a:endParaRPr lang="ru-RU"/>
        </a:p>
      </dgm:t>
    </dgm:pt>
    <dgm:pt modelId="{126C4D1B-F423-43B9-9B93-B759DFE0B08A}">
      <dgm:prSet phldrT="[Текст]" custT="1"/>
      <dgm:spPr/>
      <dgm:t>
        <a:bodyPr/>
        <a:lstStyle/>
        <a:p>
          <a:endParaRPr lang="ru-RU" sz="1400" dirty="0"/>
        </a:p>
      </dgm:t>
    </dgm:pt>
    <dgm:pt modelId="{F37BE4FF-94E1-4420-AEB7-3B78E3930B09}" type="parTrans" cxnId="{A64387DA-9502-4CFB-8F16-BB935C3559C4}">
      <dgm:prSet/>
      <dgm:spPr/>
      <dgm:t>
        <a:bodyPr/>
        <a:lstStyle/>
        <a:p>
          <a:endParaRPr lang="ru-RU"/>
        </a:p>
      </dgm:t>
    </dgm:pt>
    <dgm:pt modelId="{BA296D16-FB82-4E50-9B1E-D015040282B7}" type="sibTrans" cxnId="{A64387DA-9502-4CFB-8F16-BB935C3559C4}">
      <dgm:prSet/>
      <dgm:spPr/>
      <dgm:t>
        <a:bodyPr/>
        <a:lstStyle/>
        <a:p>
          <a:endParaRPr lang="ru-RU"/>
        </a:p>
      </dgm:t>
    </dgm:pt>
    <dgm:pt modelId="{A774BF33-340A-4B5E-9D05-C9DA662DFF40}">
      <dgm:prSet phldrT="[Текст]" custT="1"/>
      <dgm:spPr/>
      <dgm:t>
        <a:bodyPr/>
        <a:lstStyle/>
        <a:p>
          <a:endParaRPr lang="ru-RU" sz="1400" dirty="0"/>
        </a:p>
      </dgm:t>
    </dgm:pt>
    <dgm:pt modelId="{DFD53968-A9DF-490E-9ACE-7910D6708C06}" type="parTrans" cxnId="{4DAE2E4F-5315-4F45-9D82-25F94D1E43B8}">
      <dgm:prSet/>
      <dgm:spPr/>
      <dgm:t>
        <a:bodyPr/>
        <a:lstStyle/>
        <a:p>
          <a:endParaRPr lang="ru-RU"/>
        </a:p>
      </dgm:t>
    </dgm:pt>
    <dgm:pt modelId="{5002A05D-640A-4A97-8B1A-C57CE9BFFF8B}" type="sibTrans" cxnId="{4DAE2E4F-5315-4F45-9D82-25F94D1E43B8}">
      <dgm:prSet/>
      <dgm:spPr/>
      <dgm:t>
        <a:bodyPr/>
        <a:lstStyle/>
        <a:p>
          <a:endParaRPr lang="ru-RU"/>
        </a:p>
      </dgm:t>
    </dgm:pt>
    <dgm:pt modelId="{9A720360-AB4E-42AE-8094-A529ED06AC00}">
      <dgm:prSet phldrT="[Текст]" custT="1"/>
      <dgm:spPr/>
      <dgm:t>
        <a:bodyPr/>
        <a:lstStyle/>
        <a:p>
          <a:r>
            <a:rPr lang="ru-RU" sz="1400" dirty="0" smtClean="0"/>
            <a:t>Сбор предложений и формирование повестки</a:t>
          </a:r>
          <a:endParaRPr lang="ru-RU" sz="1400" dirty="0"/>
        </a:p>
      </dgm:t>
    </dgm:pt>
    <dgm:pt modelId="{3A978153-FC3A-438D-818F-3EF24FB3C560}" type="parTrans" cxnId="{B5D13A76-657C-4C5B-A58F-A72C6C22939B}">
      <dgm:prSet/>
      <dgm:spPr/>
      <dgm:t>
        <a:bodyPr/>
        <a:lstStyle/>
        <a:p>
          <a:endParaRPr lang="ru-RU"/>
        </a:p>
      </dgm:t>
    </dgm:pt>
    <dgm:pt modelId="{BB9C864D-6BFF-4EF8-8ACB-EA7FFB250552}" type="sibTrans" cxnId="{B5D13A76-657C-4C5B-A58F-A72C6C22939B}">
      <dgm:prSet/>
      <dgm:spPr/>
      <dgm:t>
        <a:bodyPr/>
        <a:lstStyle/>
        <a:p>
          <a:endParaRPr lang="ru-RU"/>
        </a:p>
      </dgm:t>
    </dgm:pt>
    <dgm:pt modelId="{FABABC4F-FCC7-4EE4-BCAE-63C8CA5AF811}">
      <dgm:prSet phldrT="[Текст]" custT="1"/>
      <dgm:spPr/>
      <dgm:t>
        <a:bodyPr/>
        <a:lstStyle/>
        <a:p>
          <a:r>
            <a:rPr lang="ru-RU" sz="1400" dirty="0" smtClean="0"/>
            <a:t>Первое заседание нового Координационного совета</a:t>
          </a:r>
          <a:endParaRPr lang="ru-RU" sz="1400" dirty="0"/>
        </a:p>
      </dgm:t>
    </dgm:pt>
    <dgm:pt modelId="{1ED1872C-D881-4444-8AE3-9545BCFE704C}" type="parTrans" cxnId="{50C6C9D0-8D9C-4C0C-8C45-FB3155E1C1F6}">
      <dgm:prSet/>
      <dgm:spPr/>
      <dgm:t>
        <a:bodyPr/>
        <a:lstStyle/>
        <a:p>
          <a:endParaRPr lang="ru-RU"/>
        </a:p>
      </dgm:t>
    </dgm:pt>
    <dgm:pt modelId="{8B0F10F2-4917-406B-B064-F082C8F4E744}" type="sibTrans" cxnId="{50C6C9D0-8D9C-4C0C-8C45-FB3155E1C1F6}">
      <dgm:prSet/>
      <dgm:spPr/>
      <dgm:t>
        <a:bodyPr/>
        <a:lstStyle/>
        <a:p>
          <a:endParaRPr lang="ru-RU"/>
        </a:p>
      </dgm:t>
    </dgm:pt>
    <dgm:pt modelId="{F304310A-F0AB-4118-AEAF-5C19B6A7A83C}">
      <dgm:prSet phldrT="[Текст]" custT="1"/>
      <dgm:spPr/>
      <dgm:t>
        <a:bodyPr/>
        <a:lstStyle/>
        <a:p>
          <a:r>
            <a:rPr lang="ru-RU" sz="1400" dirty="0" smtClean="0"/>
            <a:t>Информирование о принятых решениях </a:t>
          </a:r>
          <a:endParaRPr lang="ru-RU" sz="1400" dirty="0"/>
        </a:p>
      </dgm:t>
    </dgm:pt>
    <dgm:pt modelId="{BE9159FD-2FD1-4D30-8945-008E7E2235CE}" type="parTrans" cxnId="{A30427A5-8900-40EF-B6BA-C68A9DB05157}">
      <dgm:prSet/>
      <dgm:spPr/>
      <dgm:t>
        <a:bodyPr/>
        <a:lstStyle/>
        <a:p>
          <a:endParaRPr lang="ru-RU"/>
        </a:p>
      </dgm:t>
    </dgm:pt>
    <dgm:pt modelId="{E1A2B542-5DDA-4B16-A0A9-D47B9DE28289}" type="sibTrans" cxnId="{A30427A5-8900-40EF-B6BA-C68A9DB05157}">
      <dgm:prSet/>
      <dgm:spPr/>
      <dgm:t>
        <a:bodyPr/>
        <a:lstStyle/>
        <a:p>
          <a:endParaRPr lang="ru-RU"/>
        </a:p>
      </dgm:t>
    </dgm:pt>
    <dgm:pt modelId="{CC1C3B71-C883-48EA-8D75-BAC2245256A7}">
      <dgm:prSet phldrT="[Текст]" custT="1"/>
      <dgm:spPr/>
      <dgm:t>
        <a:bodyPr/>
        <a:lstStyle/>
        <a:p>
          <a:r>
            <a:rPr lang="ru-RU" sz="1400" dirty="0" smtClean="0"/>
            <a:t>Контроль реализации решений </a:t>
          </a:r>
          <a:endParaRPr lang="ru-RU" sz="1400" dirty="0"/>
        </a:p>
      </dgm:t>
    </dgm:pt>
    <dgm:pt modelId="{84AAC65D-DC8F-4EA6-ABA5-C2B961CADDC2}" type="parTrans" cxnId="{A1DE4905-AEF9-4F18-92C8-2B3A267CBE63}">
      <dgm:prSet/>
      <dgm:spPr/>
      <dgm:t>
        <a:bodyPr/>
        <a:lstStyle/>
        <a:p>
          <a:endParaRPr lang="ru-RU"/>
        </a:p>
      </dgm:t>
    </dgm:pt>
    <dgm:pt modelId="{BAA9916A-91F3-47AB-BF14-2646615AAE73}" type="sibTrans" cxnId="{A1DE4905-AEF9-4F18-92C8-2B3A267CBE63}">
      <dgm:prSet/>
      <dgm:spPr/>
      <dgm:t>
        <a:bodyPr/>
        <a:lstStyle/>
        <a:p>
          <a:endParaRPr lang="ru-RU"/>
        </a:p>
      </dgm:t>
    </dgm:pt>
    <dgm:pt modelId="{7DB05B3F-B9DF-4C83-B911-7E39097BFB42}">
      <dgm:prSet phldrT="[Текст]" custT="1"/>
      <dgm:spPr/>
      <dgm:t>
        <a:bodyPr/>
        <a:lstStyle/>
        <a:p>
          <a:endParaRPr lang="ru-RU" sz="1400" dirty="0"/>
        </a:p>
      </dgm:t>
    </dgm:pt>
    <dgm:pt modelId="{A7D55D69-B12F-4A8E-97A3-3E3B1717A7A4}" type="parTrans" cxnId="{4EBB4FB6-4A6D-41A4-A247-90BDE0C8B377}">
      <dgm:prSet/>
      <dgm:spPr/>
      <dgm:t>
        <a:bodyPr/>
        <a:lstStyle/>
        <a:p>
          <a:endParaRPr lang="ru-RU"/>
        </a:p>
      </dgm:t>
    </dgm:pt>
    <dgm:pt modelId="{80E68DE3-566B-4824-AED0-12B267D6AC8A}" type="sibTrans" cxnId="{4EBB4FB6-4A6D-41A4-A247-90BDE0C8B377}">
      <dgm:prSet/>
      <dgm:spPr/>
      <dgm:t>
        <a:bodyPr/>
        <a:lstStyle/>
        <a:p>
          <a:endParaRPr lang="ru-RU"/>
        </a:p>
      </dgm:t>
    </dgm:pt>
    <dgm:pt modelId="{D719C3AC-DF68-4178-B281-26AF93EA507F}">
      <dgm:prSet phldrT="[Текст]" custT="1"/>
      <dgm:spPr/>
      <dgm:t>
        <a:bodyPr/>
        <a:lstStyle/>
        <a:p>
          <a:endParaRPr lang="ru-RU" sz="1400" dirty="0"/>
        </a:p>
      </dgm:t>
    </dgm:pt>
    <dgm:pt modelId="{264B980C-94D0-465E-A1D6-BEE294FECC84}" type="parTrans" cxnId="{67217A52-22FD-416B-97C6-497AF71D6C75}">
      <dgm:prSet/>
      <dgm:spPr/>
      <dgm:t>
        <a:bodyPr/>
        <a:lstStyle/>
        <a:p>
          <a:endParaRPr lang="ru-RU"/>
        </a:p>
      </dgm:t>
    </dgm:pt>
    <dgm:pt modelId="{DAF9076A-5C2C-4117-BE72-A08C9964DEC0}" type="sibTrans" cxnId="{67217A52-22FD-416B-97C6-497AF71D6C75}">
      <dgm:prSet/>
      <dgm:spPr/>
      <dgm:t>
        <a:bodyPr/>
        <a:lstStyle/>
        <a:p>
          <a:endParaRPr lang="ru-RU"/>
        </a:p>
      </dgm:t>
    </dgm:pt>
    <dgm:pt modelId="{51CF49D7-774F-403D-85FD-D4B5B21185AF}">
      <dgm:prSet phldrT="[Текст]" custT="1"/>
      <dgm:spPr/>
      <dgm:t>
        <a:bodyPr/>
        <a:lstStyle/>
        <a:p>
          <a:endParaRPr lang="ru-RU" sz="1400" dirty="0"/>
        </a:p>
      </dgm:t>
    </dgm:pt>
    <dgm:pt modelId="{B4E364B3-6BE6-462F-B68F-ACDBCFAFC9A6}" type="parTrans" cxnId="{8DFF7206-C6AE-42D5-B4B1-B7C6FC44EFD4}">
      <dgm:prSet/>
      <dgm:spPr/>
      <dgm:t>
        <a:bodyPr/>
        <a:lstStyle/>
        <a:p>
          <a:endParaRPr lang="ru-RU"/>
        </a:p>
      </dgm:t>
    </dgm:pt>
    <dgm:pt modelId="{B5F0A091-F926-4425-B490-BA23D33D66ED}" type="sibTrans" cxnId="{8DFF7206-C6AE-42D5-B4B1-B7C6FC44EFD4}">
      <dgm:prSet/>
      <dgm:spPr/>
      <dgm:t>
        <a:bodyPr/>
        <a:lstStyle/>
        <a:p>
          <a:endParaRPr lang="ru-RU"/>
        </a:p>
      </dgm:t>
    </dgm:pt>
    <dgm:pt modelId="{0BE71077-1A99-4F34-89A9-246AF3FF9EB0}">
      <dgm:prSet phldrT="[Текст]" custT="1"/>
      <dgm:spPr/>
      <dgm:t>
        <a:bodyPr/>
        <a:lstStyle/>
        <a:p>
          <a:endParaRPr lang="ru-RU" sz="1400" dirty="0"/>
        </a:p>
      </dgm:t>
    </dgm:pt>
    <dgm:pt modelId="{5F758B80-344A-423C-8BA1-275E14D57175}" type="parTrans" cxnId="{7855F157-6345-477A-9F00-4D4D83FD5AC1}">
      <dgm:prSet/>
      <dgm:spPr/>
      <dgm:t>
        <a:bodyPr/>
        <a:lstStyle/>
        <a:p>
          <a:endParaRPr lang="ru-RU"/>
        </a:p>
      </dgm:t>
    </dgm:pt>
    <dgm:pt modelId="{D2AE37D8-2F7D-48E7-B79B-F6013B232CEC}" type="sibTrans" cxnId="{7855F157-6345-477A-9F00-4D4D83FD5AC1}">
      <dgm:prSet/>
      <dgm:spPr/>
      <dgm:t>
        <a:bodyPr/>
        <a:lstStyle/>
        <a:p>
          <a:endParaRPr lang="ru-RU"/>
        </a:p>
      </dgm:t>
    </dgm:pt>
    <dgm:pt modelId="{C3ED32CD-3119-4FBB-9B95-E737CFA70225}">
      <dgm:prSet phldrT="[Текст]" custT="1"/>
      <dgm:spPr/>
      <dgm:t>
        <a:bodyPr/>
        <a:lstStyle/>
        <a:p>
          <a:r>
            <a:rPr lang="ru-RU" sz="2000" dirty="0" smtClean="0"/>
            <a:t>Ближайшие мероприятия</a:t>
          </a:r>
          <a:endParaRPr lang="ru-RU" sz="2000" dirty="0"/>
        </a:p>
      </dgm:t>
    </dgm:pt>
    <dgm:pt modelId="{299FFB77-CFDE-47E5-928E-1BF80209B2C2}" type="sibTrans" cxnId="{C5A0591D-A9CA-41AC-80F4-1BD8AD2CD4EA}">
      <dgm:prSet/>
      <dgm:spPr/>
      <dgm:t>
        <a:bodyPr/>
        <a:lstStyle/>
        <a:p>
          <a:endParaRPr lang="ru-RU"/>
        </a:p>
      </dgm:t>
    </dgm:pt>
    <dgm:pt modelId="{C5C4830E-875D-4AEE-B03F-18DB2992B93B}" type="parTrans" cxnId="{C5A0591D-A9CA-41AC-80F4-1BD8AD2CD4EA}">
      <dgm:prSet/>
      <dgm:spPr/>
      <dgm:t>
        <a:bodyPr/>
        <a:lstStyle/>
        <a:p>
          <a:endParaRPr lang="ru-RU"/>
        </a:p>
      </dgm:t>
    </dgm:pt>
    <dgm:pt modelId="{FA65A67A-33D9-463E-9645-251789E21E6E}" type="pres">
      <dgm:prSet presAssocID="{A4977B25-C110-487D-9734-6B6B6563A0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9885F0-8847-4573-A7AB-969340219D24}" type="pres">
      <dgm:prSet presAssocID="{C86114DF-1100-4623-91E2-39506B6D4077}" presName="composite" presStyleCnt="0"/>
      <dgm:spPr/>
      <dgm:t>
        <a:bodyPr/>
        <a:lstStyle/>
        <a:p>
          <a:endParaRPr lang="ru-RU"/>
        </a:p>
      </dgm:t>
    </dgm:pt>
    <dgm:pt modelId="{47F0525D-A16D-4C8A-878B-D8A89C2A3546}" type="pres">
      <dgm:prSet presAssocID="{C86114DF-1100-4623-91E2-39506B6D407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18D42-5149-4CAC-A46A-EB8324156EC2}" type="pres">
      <dgm:prSet presAssocID="{C86114DF-1100-4623-91E2-39506B6D4077}" presName="desTx" presStyleLbl="alignAccFollowNode1" presStyleIdx="0" presStyleCnt="2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9B492-F7F6-47C2-A014-7D907FE431EE}" type="pres">
      <dgm:prSet presAssocID="{297AB8C6-8E74-4AD2-B866-BF332B802171}" presName="space" presStyleCnt="0"/>
      <dgm:spPr/>
      <dgm:t>
        <a:bodyPr/>
        <a:lstStyle/>
        <a:p>
          <a:endParaRPr lang="ru-RU"/>
        </a:p>
      </dgm:t>
    </dgm:pt>
    <dgm:pt modelId="{702E7A1F-62FD-4147-9DB1-83336DA7B7ED}" type="pres">
      <dgm:prSet presAssocID="{C3ED32CD-3119-4FBB-9B95-E737CFA70225}" presName="composite" presStyleCnt="0"/>
      <dgm:spPr/>
      <dgm:t>
        <a:bodyPr/>
        <a:lstStyle/>
        <a:p>
          <a:endParaRPr lang="ru-RU"/>
        </a:p>
      </dgm:t>
    </dgm:pt>
    <dgm:pt modelId="{ED9F3089-5CEA-40A0-A9BA-C5585FF624A4}" type="pres">
      <dgm:prSet presAssocID="{C3ED32CD-3119-4FBB-9B95-E737CFA70225}" presName="parTx" presStyleLbl="alignNode1" presStyleIdx="1" presStyleCnt="2" custLinFactNeighborX="-2816" custLinFactNeighborY="-491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B95B95-4BFB-40BF-A553-523C5D4F8048}" type="pres">
      <dgm:prSet presAssocID="{C3ED32CD-3119-4FBB-9B95-E737CFA70225}" presName="desTx" presStyleLbl="alignAccFollowNode1" presStyleIdx="1" presStyleCnt="2" custScaleY="100000" custLinFactNeighborX="-2764" custLinFactNeighborY="-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A0591D-A9CA-41AC-80F4-1BD8AD2CD4EA}" srcId="{A4977B25-C110-487D-9734-6B6B6563A0A1}" destId="{C3ED32CD-3119-4FBB-9B95-E737CFA70225}" srcOrd="1" destOrd="0" parTransId="{C5C4830E-875D-4AEE-B03F-18DB2992B93B}" sibTransId="{299FFB77-CFDE-47E5-928E-1BF80209B2C2}"/>
    <dgm:cxn modelId="{47FA0947-8981-438F-8F5E-5704DBB84620}" type="presOf" srcId="{2283A173-6011-4C24-AA57-4F7BD1F89477}" destId="{49418D42-5149-4CAC-A46A-EB8324156EC2}" srcOrd="0" destOrd="4" presId="urn:microsoft.com/office/officeart/2005/8/layout/hList1"/>
    <dgm:cxn modelId="{7D7DE65E-C8FC-4AAA-91C5-9F2675EAD457}" type="presOf" srcId="{517B0585-D9B0-474A-AE62-822E674343E6}" destId="{49418D42-5149-4CAC-A46A-EB8324156EC2}" srcOrd="0" destOrd="0" presId="urn:microsoft.com/office/officeart/2005/8/layout/hList1"/>
    <dgm:cxn modelId="{4EBB4FB6-4A6D-41A4-A247-90BDE0C8B377}" srcId="{C3ED32CD-3119-4FBB-9B95-E737CFA70225}" destId="{7DB05B3F-B9DF-4C83-B911-7E39097BFB42}" srcOrd="1" destOrd="0" parTransId="{A7D55D69-B12F-4A8E-97A3-3E3B1717A7A4}" sibTransId="{80E68DE3-566B-4824-AED0-12B267D6AC8A}"/>
    <dgm:cxn modelId="{B34BDFB7-9512-44EA-9A41-4F06F3F00F7F}" type="presOf" srcId="{A4977B25-C110-487D-9734-6B6B6563A0A1}" destId="{FA65A67A-33D9-463E-9645-251789E21E6E}" srcOrd="0" destOrd="0" presId="urn:microsoft.com/office/officeart/2005/8/layout/hList1"/>
    <dgm:cxn modelId="{8DFF7206-C6AE-42D5-B4B1-B7C6FC44EFD4}" srcId="{C3ED32CD-3119-4FBB-9B95-E737CFA70225}" destId="{51CF49D7-774F-403D-85FD-D4B5B21185AF}" srcOrd="5" destOrd="0" parTransId="{B4E364B3-6BE6-462F-B68F-ACDBCFAFC9A6}" sibTransId="{B5F0A091-F926-4425-B490-BA23D33D66ED}"/>
    <dgm:cxn modelId="{FF4494A2-48B6-47BB-A317-F8D8302001CA}" srcId="{C86114DF-1100-4623-91E2-39506B6D4077}" destId="{BDA38D3E-6018-4694-9183-965AE15D6A9F}" srcOrd="6" destOrd="0" parTransId="{E90A8B50-2923-4AA5-8F77-A1DCAE2C9181}" sibTransId="{D1C7CD4D-6E9F-440F-B897-8BF4193226C4}"/>
    <dgm:cxn modelId="{7E86C9C7-322A-4115-AFEF-2892A7DC8766}" type="presOf" srcId="{D719C3AC-DF68-4178-B281-26AF93EA507F}" destId="{27B95B95-4BFB-40BF-A553-523C5D4F8048}" srcOrd="0" destOrd="3" presId="urn:microsoft.com/office/officeart/2005/8/layout/hList1"/>
    <dgm:cxn modelId="{A1DE4905-AEF9-4F18-92C8-2B3A267CBE63}" srcId="{C3ED32CD-3119-4FBB-9B95-E737CFA70225}" destId="{CC1C3B71-C883-48EA-8D75-BAC2245256A7}" srcOrd="8" destOrd="0" parTransId="{84AAC65D-DC8F-4EA6-ABA5-C2B961CADDC2}" sibTransId="{BAA9916A-91F3-47AB-BF14-2646615AAE73}"/>
    <dgm:cxn modelId="{D4F30EA1-A497-4F24-A5CC-AD726B34ADFD}" type="presOf" srcId="{8B709903-E6E2-4FD7-8021-BE091654CDE3}" destId="{49418D42-5149-4CAC-A46A-EB8324156EC2}" srcOrd="0" destOrd="1" presId="urn:microsoft.com/office/officeart/2005/8/layout/hList1"/>
    <dgm:cxn modelId="{7BA6BB21-69B7-4999-BE0C-C1E45AE7EA66}" type="presOf" srcId="{BDA38D3E-6018-4694-9183-965AE15D6A9F}" destId="{49418D42-5149-4CAC-A46A-EB8324156EC2}" srcOrd="0" destOrd="6" presId="urn:microsoft.com/office/officeart/2005/8/layout/hList1"/>
    <dgm:cxn modelId="{4DAE2E4F-5315-4F45-9D82-25F94D1E43B8}" srcId="{C86114DF-1100-4623-91E2-39506B6D4077}" destId="{A774BF33-340A-4B5E-9D05-C9DA662DFF40}" srcOrd="3" destOrd="0" parTransId="{DFD53968-A9DF-490E-9ACE-7910D6708C06}" sibTransId="{5002A05D-640A-4A97-8B1A-C57CE9BFFF8B}"/>
    <dgm:cxn modelId="{A30427A5-8900-40EF-B6BA-C68A9DB05157}" srcId="{C3ED32CD-3119-4FBB-9B95-E737CFA70225}" destId="{F304310A-F0AB-4118-AEAF-5C19B6A7A83C}" srcOrd="6" destOrd="0" parTransId="{BE9159FD-2FD1-4D30-8945-008E7E2235CE}" sibTransId="{E1A2B542-5DDA-4B16-A0A9-D47B9DE28289}"/>
    <dgm:cxn modelId="{A64387DA-9502-4CFB-8F16-BB935C3559C4}" srcId="{C86114DF-1100-4623-91E2-39506B6D4077}" destId="{126C4D1B-F423-43B9-9B93-B759DFE0B08A}" srcOrd="5" destOrd="0" parTransId="{F37BE4FF-94E1-4420-AEB7-3B78E3930B09}" sibTransId="{BA296D16-FB82-4E50-9B1E-D015040282B7}"/>
    <dgm:cxn modelId="{792BF93B-C797-4782-ADE5-1CE8B8A2999D}" type="presOf" srcId="{0BE71077-1A99-4F34-89A9-246AF3FF9EB0}" destId="{27B95B95-4BFB-40BF-A553-523C5D4F8048}" srcOrd="0" destOrd="7" presId="urn:microsoft.com/office/officeart/2005/8/layout/hList1"/>
    <dgm:cxn modelId="{152BDE85-8766-48F6-8DA0-76897531EB12}" type="presOf" srcId="{FABABC4F-FCC7-4EE4-BCAE-63C8CA5AF811}" destId="{27B95B95-4BFB-40BF-A553-523C5D4F8048}" srcOrd="0" destOrd="4" presId="urn:microsoft.com/office/officeart/2005/8/layout/hList1"/>
    <dgm:cxn modelId="{E50F172F-E0CC-4D8E-96D5-E9E54F53DF72}" srcId="{A4977B25-C110-487D-9734-6B6B6563A0A1}" destId="{C86114DF-1100-4623-91E2-39506B6D4077}" srcOrd="0" destOrd="0" parTransId="{1EA93B0C-9C07-40BF-A530-86EAEC51BFE0}" sibTransId="{297AB8C6-8E74-4AD2-B866-BF332B802171}"/>
    <dgm:cxn modelId="{3D987FE0-F362-42F5-891C-DACB94EBD847}" type="presOf" srcId="{CC1C3B71-C883-48EA-8D75-BAC2245256A7}" destId="{27B95B95-4BFB-40BF-A553-523C5D4F8048}" srcOrd="0" destOrd="8" presId="urn:microsoft.com/office/officeart/2005/8/layout/hList1"/>
    <dgm:cxn modelId="{3BD5915E-7549-4F2B-8106-7AEEC021E609}" type="presOf" srcId="{126C4D1B-F423-43B9-9B93-B759DFE0B08A}" destId="{49418D42-5149-4CAC-A46A-EB8324156EC2}" srcOrd="0" destOrd="5" presId="urn:microsoft.com/office/officeart/2005/8/layout/hList1"/>
    <dgm:cxn modelId="{ECCFAA3C-E875-4571-8275-7C00909922F0}" srcId="{C86114DF-1100-4623-91E2-39506B6D4077}" destId="{7B2BC73F-A63D-4537-BFDB-314FFA13B9AB}" srcOrd="10" destOrd="0" parTransId="{1A4DBEE2-C68D-4CD6-9A6D-F5A033419D7C}" sibTransId="{4FFB86D9-3412-4873-8AB9-D103C14DFE8F}"/>
    <dgm:cxn modelId="{50C6C9D0-8D9C-4C0C-8C45-FB3155E1C1F6}" srcId="{C3ED32CD-3119-4FBB-9B95-E737CFA70225}" destId="{FABABC4F-FCC7-4EE4-BCAE-63C8CA5AF811}" srcOrd="4" destOrd="0" parTransId="{1ED1872C-D881-4444-8AE3-9545BCFE704C}" sibTransId="{8B0F10F2-4917-406B-B064-F082C8F4E744}"/>
    <dgm:cxn modelId="{462BC3EB-39E6-4CA4-A8DC-74B67F8BB08A}" type="presOf" srcId="{A774BF33-340A-4B5E-9D05-C9DA662DFF40}" destId="{49418D42-5149-4CAC-A46A-EB8324156EC2}" srcOrd="0" destOrd="3" presId="urn:microsoft.com/office/officeart/2005/8/layout/hList1"/>
    <dgm:cxn modelId="{7D7412FB-B234-481F-A50E-101143E3A13A}" type="presOf" srcId="{A5E8639F-D460-45DC-B99C-54E9B823E349}" destId="{49418D42-5149-4CAC-A46A-EB8324156EC2}" srcOrd="0" destOrd="7" presId="urn:microsoft.com/office/officeart/2005/8/layout/hList1"/>
    <dgm:cxn modelId="{B5D13A76-657C-4C5B-A58F-A72C6C22939B}" srcId="{C3ED32CD-3119-4FBB-9B95-E737CFA70225}" destId="{9A720360-AB4E-42AE-8094-A529ED06AC00}" srcOrd="2" destOrd="0" parTransId="{3A978153-FC3A-438D-818F-3EF24FB3C560}" sibTransId="{BB9C864D-6BFF-4EF8-8ACB-EA7FFB250552}"/>
    <dgm:cxn modelId="{58766A66-F4B1-446C-B599-756389151C97}" srcId="{C86114DF-1100-4623-91E2-39506B6D4077}" destId="{F0973186-A839-4D41-9DB9-DDCC2B529196}" srcOrd="9" destOrd="0" parTransId="{74D07925-E3C7-4A44-84CF-B55CF6B5BD29}" sibTransId="{4FA7EF99-DCDA-4D21-B181-4244402D57AB}"/>
    <dgm:cxn modelId="{4429EFB1-FEBA-423E-A50C-20F9ADB0B706}" srcId="{C3ED32CD-3119-4FBB-9B95-E737CFA70225}" destId="{C060501C-C433-49C3-9BAD-728AA9A32A28}" srcOrd="0" destOrd="0" parTransId="{131516A1-07D4-4CBF-B48E-BD49E70DC4A6}" sibTransId="{E643FC59-3E1E-410E-B8A8-8EF3DD3C1DE0}"/>
    <dgm:cxn modelId="{67217A52-22FD-416B-97C6-497AF71D6C75}" srcId="{C3ED32CD-3119-4FBB-9B95-E737CFA70225}" destId="{D719C3AC-DF68-4178-B281-26AF93EA507F}" srcOrd="3" destOrd="0" parTransId="{264B980C-94D0-465E-A1D6-BEE294FECC84}" sibTransId="{DAF9076A-5C2C-4117-BE72-A08C9964DEC0}"/>
    <dgm:cxn modelId="{9429F147-5D05-4E8F-9418-ED3AF1D17734}" srcId="{C86114DF-1100-4623-91E2-39506B6D4077}" destId="{F2CB1CAE-1A78-49BC-BBEE-151D6694958F}" srcOrd="8" destOrd="0" parTransId="{1A9B52F8-421E-43DD-A3E2-6A270ADD691B}" sibTransId="{E889CC8D-784B-4240-9D5A-7CB73E29C798}"/>
    <dgm:cxn modelId="{ECAF5427-762F-4EAE-929E-317CCF1CA2AF}" type="presOf" srcId="{7DB05B3F-B9DF-4C83-B911-7E39097BFB42}" destId="{27B95B95-4BFB-40BF-A553-523C5D4F8048}" srcOrd="0" destOrd="1" presId="urn:microsoft.com/office/officeart/2005/8/layout/hList1"/>
    <dgm:cxn modelId="{BCFA5972-5F17-495E-8D21-C748447FC8AE}" srcId="{C86114DF-1100-4623-91E2-39506B6D4077}" destId="{CAFFA2E9-DEE8-44DF-B658-D69B0C1DE64C}" srcOrd="2" destOrd="0" parTransId="{D3E5826A-F720-438D-8952-FA0790F32122}" sibTransId="{DF41D17E-DC17-4B0F-B264-878CE4FBD444}"/>
    <dgm:cxn modelId="{7AAE2790-DACE-407B-BD69-3D2A8DF542DC}" srcId="{C86114DF-1100-4623-91E2-39506B6D4077}" destId="{8B709903-E6E2-4FD7-8021-BE091654CDE3}" srcOrd="1" destOrd="0" parTransId="{4E0E45AF-76EF-4CE5-AEF9-47F0C07FD1CC}" sibTransId="{A365B7A1-E62C-4A6B-8DCA-5E8F4F341207}"/>
    <dgm:cxn modelId="{D108FE7E-2769-40FC-89C7-1CEAFF8AEACE}" type="presOf" srcId="{F304310A-F0AB-4118-AEAF-5C19B6A7A83C}" destId="{27B95B95-4BFB-40BF-A553-523C5D4F8048}" srcOrd="0" destOrd="6" presId="urn:microsoft.com/office/officeart/2005/8/layout/hList1"/>
    <dgm:cxn modelId="{6C042923-81C6-4575-A3A2-3F0EDF4918F1}" type="presOf" srcId="{C86114DF-1100-4623-91E2-39506B6D4077}" destId="{47F0525D-A16D-4C8A-878B-D8A89C2A3546}" srcOrd="0" destOrd="0" presId="urn:microsoft.com/office/officeart/2005/8/layout/hList1"/>
    <dgm:cxn modelId="{2CEA7312-F062-410B-80D7-72FED73C7665}" srcId="{C86114DF-1100-4623-91E2-39506B6D4077}" destId="{517B0585-D9B0-474A-AE62-822E674343E6}" srcOrd="0" destOrd="0" parTransId="{52FB8E30-C0A7-4625-B10F-C391312B1F2B}" sibTransId="{5FB3A4AB-719B-4A54-9D79-D2664E2B3AB4}"/>
    <dgm:cxn modelId="{F5D8A951-A099-4B38-818B-C3AF0EC0B4FE}" type="presOf" srcId="{C3ED32CD-3119-4FBB-9B95-E737CFA70225}" destId="{ED9F3089-5CEA-40A0-A9BA-C5585FF624A4}" srcOrd="0" destOrd="0" presId="urn:microsoft.com/office/officeart/2005/8/layout/hList1"/>
    <dgm:cxn modelId="{7855F157-6345-477A-9F00-4D4D83FD5AC1}" srcId="{C3ED32CD-3119-4FBB-9B95-E737CFA70225}" destId="{0BE71077-1A99-4F34-89A9-246AF3FF9EB0}" srcOrd="7" destOrd="0" parTransId="{5F758B80-344A-423C-8BA1-275E14D57175}" sibTransId="{D2AE37D8-2F7D-48E7-B79B-F6013B232CEC}"/>
    <dgm:cxn modelId="{3617302E-DD6D-4E98-ACDF-C1867C383F47}" type="presOf" srcId="{9A720360-AB4E-42AE-8094-A529ED06AC00}" destId="{27B95B95-4BFB-40BF-A553-523C5D4F8048}" srcOrd="0" destOrd="2" presId="urn:microsoft.com/office/officeart/2005/8/layout/hList1"/>
    <dgm:cxn modelId="{35676282-6E80-40CD-A6E9-9BF34C046051}" type="presOf" srcId="{F2CB1CAE-1A78-49BC-BBEE-151D6694958F}" destId="{49418D42-5149-4CAC-A46A-EB8324156EC2}" srcOrd="0" destOrd="8" presId="urn:microsoft.com/office/officeart/2005/8/layout/hList1"/>
    <dgm:cxn modelId="{E6ABAEED-C524-457D-AC32-EAF99C34AE78}" srcId="{C86114DF-1100-4623-91E2-39506B6D4077}" destId="{A5E8639F-D460-45DC-B99C-54E9B823E349}" srcOrd="7" destOrd="0" parTransId="{A2735E0A-2FE9-418D-83F1-F54F646AFEFB}" sibTransId="{C116415D-B18B-43F5-8E62-A7A33C8AD5D7}"/>
    <dgm:cxn modelId="{2D8BC237-CD7A-4C70-886F-3877DD26AE0A}" type="presOf" srcId="{51CF49D7-774F-403D-85FD-D4B5B21185AF}" destId="{27B95B95-4BFB-40BF-A553-523C5D4F8048}" srcOrd="0" destOrd="5" presId="urn:microsoft.com/office/officeart/2005/8/layout/hList1"/>
    <dgm:cxn modelId="{E8A33257-336A-4BBF-8A5C-F98B22A4F25E}" type="presOf" srcId="{C060501C-C433-49C3-9BAD-728AA9A32A28}" destId="{27B95B95-4BFB-40BF-A553-523C5D4F8048}" srcOrd="0" destOrd="0" presId="urn:microsoft.com/office/officeart/2005/8/layout/hList1"/>
    <dgm:cxn modelId="{674C585C-AE26-468F-87D8-3EDB77F1D683}" srcId="{C86114DF-1100-4623-91E2-39506B6D4077}" destId="{2283A173-6011-4C24-AA57-4F7BD1F89477}" srcOrd="4" destOrd="0" parTransId="{3C196F96-B9AB-423B-ADFC-FF0640F6F70B}" sibTransId="{AC0A6244-2C4C-4AD7-A141-938E2FE64CE4}"/>
    <dgm:cxn modelId="{95CBE2C6-84B3-4E68-BEE4-A260A1378B28}" type="presOf" srcId="{F0973186-A839-4D41-9DB9-DDCC2B529196}" destId="{49418D42-5149-4CAC-A46A-EB8324156EC2}" srcOrd="0" destOrd="9" presId="urn:microsoft.com/office/officeart/2005/8/layout/hList1"/>
    <dgm:cxn modelId="{80A6B0C8-6010-4984-8DDE-FAA5C435495A}" type="presOf" srcId="{CAFFA2E9-DEE8-44DF-B658-D69B0C1DE64C}" destId="{49418D42-5149-4CAC-A46A-EB8324156EC2}" srcOrd="0" destOrd="2" presId="urn:microsoft.com/office/officeart/2005/8/layout/hList1"/>
    <dgm:cxn modelId="{80A4F051-2E7A-4779-A0F1-21E144B4FE35}" type="presOf" srcId="{7B2BC73F-A63D-4537-BFDB-314FFA13B9AB}" destId="{49418D42-5149-4CAC-A46A-EB8324156EC2}" srcOrd="0" destOrd="10" presId="urn:microsoft.com/office/officeart/2005/8/layout/hList1"/>
    <dgm:cxn modelId="{F2138595-1C9F-46EF-A9EC-9782F941EE30}" type="presParOf" srcId="{FA65A67A-33D9-463E-9645-251789E21E6E}" destId="{0C9885F0-8847-4573-A7AB-969340219D24}" srcOrd="0" destOrd="0" presId="urn:microsoft.com/office/officeart/2005/8/layout/hList1"/>
    <dgm:cxn modelId="{50BB43DA-6385-4BAD-A606-6EB5FEDF45E1}" type="presParOf" srcId="{0C9885F0-8847-4573-A7AB-969340219D24}" destId="{47F0525D-A16D-4C8A-878B-D8A89C2A3546}" srcOrd="0" destOrd="0" presId="urn:microsoft.com/office/officeart/2005/8/layout/hList1"/>
    <dgm:cxn modelId="{2A37764A-DA65-4C21-8A1A-F635DB9FEBA7}" type="presParOf" srcId="{0C9885F0-8847-4573-A7AB-969340219D24}" destId="{49418D42-5149-4CAC-A46A-EB8324156EC2}" srcOrd="1" destOrd="0" presId="urn:microsoft.com/office/officeart/2005/8/layout/hList1"/>
    <dgm:cxn modelId="{7DCA43EA-30F5-4E36-84C4-E322C6DC7581}" type="presParOf" srcId="{FA65A67A-33D9-463E-9645-251789E21E6E}" destId="{B329B492-F7F6-47C2-A014-7D907FE431EE}" srcOrd="1" destOrd="0" presId="urn:microsoft.com/office/officeart/2005/8/layout/hList1"/>
    <dgm:cxn modelId="{C7EECDC2-E3D0-44AD-8AE3-D09777CAA38A}" type="presParOf" srcId="{FA65A67A-33D9-463E-9645-251789E21E6E}" destId="{702E7A1F-62FD-4147-9DB1-83336DA7B7ED}" srcOrd="2" destOrd="0" presId="urn:microsoft.com/office/officeart/2005/8/layout/hList1"/>
    <dgm:cxn modelId="{F58DE92A-7F17-446A-8D0A-0808836CC4A3}" type="presParOf" srcId="{702E7A1F-62FD-4147-9DB1-83336DA7B7ED}" destId="{ED9F3089-5CEA-40A0-A9BA-C5585FF624A4}" srcOrd="0" destOrd="0" presId="urn:microsoft.com/office/officeart/2005/8/layout/hList1"/>
    <dgm:cxn modelId="{B1AAE149-25FE-415A-B772-51F9AA8D6531}" type="presParOf" srcId="{702E7A1F-62FD-4147-9DB1-83336DA7B7ED}" destId="{27B95B95-4BFB-40BF-A553-523C5D4F804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03F458-71E9-40B0-89A5-5A00C332780F}" type="doc">
      <dgm:prSet loTypeId="urn:microsoft.com/office/officeart/2005/8/layout/defaul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26E30F0-26F5-4E77-9E33-AF84C908D96C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600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Формирование системы информационной поддержки и популяризация предпринимательской деятельности </a:t>
          </a:r>
          <a:endParaRPr lang="ru-RU" sz="1600" dirty="0"/>
        </a:p>
      </dgm:t>
    </dgm:pt>
    <dgm:pt modelId="{144CBC96-9883-4FDB-B92C-A277B8FA4965}" type="parTrans" cxnId="{2D04E3D3-A6C8-4705-B4E3-8A72AE007A2A}">
      <dgm:prSet/>
      <dgm:spPr/>
      <dgm:t>
        <a:bodyPr/>
        <a:lstStyle/>
        <a:p>
          <a:endParaRPr lang="ru-RU"/>
        </a:p>
      </dgm:t>
    </dgm:pt>
    <dgm:pt modelId="{5FD055B7-C1C3-4D2B-BC18-7BEB54EF7EF5}" type="sibTrans" cxnId="{2D04E3D3-A6C8-4705-B4E3-8A72AE007A2A}">
      <dgm:prSet/>
      <dgm:spPr/>
      <dgm:t>
        <a:bodyPr/>
        <a:lstStyle/>
        <a:p>
          <a:endParaRPr lang="ru-RU"/>
        </a:p>
      </dgm:t>
    </dgm:pt>
    <dgm:pt modelId="{6E3DD1D5-0246-495F-8A41-8DA2482CA83E}" type="pres">
      <dgm:prSet presAssocID="{9503F458-71E9-40B0-89A5-5A00C332780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38236F-9E0F-40A5-A31B-EC9A634D0920}" type="pres">
      <dgm:prSet presAssocID="{C26E30F0-26F5-4E77-9E33-AF84C908D96C}" presName="node" presStyleLbl="node1" presStyleIdx="0" presStyleCnt="1" custScaleX="516337" custLinFactNeighborX="0" custLinFactNeighborY="8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3B7614-44CD-4A93-B0F1-F92476CA3A54}" type="presOf" srcId="{9503F458-71E9-40B0-89A5-5A00C332780F}" destId="{6E3DD1D5-0246-495F-8A41-8DA2482CA83E}" srcOrd="0" destOrd="0" presId="urn:microsoft.com/office/officeart/2005/8/layout/default"/>
    <dgm:cxn modelId="{7680ADA8-8623-4D90-8502-2F9C5B9A5594}" type="presOf" srcId="{C26E30F0-26F5-4E77-9E33-AF84C908D96C}" destId="{DB38236F-9E0F-40A5-A31B-EC9A634D0920}" srcOrd="0" destOrd="0" presId="urn:microsoft.com/office/officeart/2005/8/layout/default"/>
    <dgm:cxn modelId="{2D04E3D3-A6C8-4705-B4E3-8A72AE007A2A}" srcId="{9503F458-71E9-40B0-89A5-5A00C332780F}" destId="{C26E30F0-26F5-4E77-9E33-AF84C908D96C}" srcOrd="0" destOrd="0" parTransId="{144CBC96-9883-4FDB-B92C-A277B8FA4965}" sibTransId="{5FD055B7-C1C3-4D2B-BC18-7BEB54EF7EF5}"/>
    <dgm:cxn modelId="{058DBA0A-D250-47E6-B549-04DE534EF88C}" type="presParOf" srcId="{6E3DD1D5-0246-495F-8A41-8DA2482CA83E}" destId="{DB38236F-9E0F-40A5-A31B-EC9A634D092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9FBF88-1C3A-41B2-A1B0-4A2BA573E5AB}" type="doc">
      <dgm:prSet loTypeId="urn:microsoft.com/office/officeart/2005/8/layout/chevron1" loCatId="process" qsTypeId="urn:microsoft.com/office/officeart/2005/8/quickstyle/3d1" qsCatId="3D" csTypeId="urn:microsoft.com/office/officeart/2005/8/colors/colorful1" csCatId="colorful" phldr="1"/>
      <dgm:spPr/>
    </dgm:pt>
    <dgm:pt modelId="{96A6515B-7BB1-4F47-8EF1-794F6E32EE4C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Рекомендации Атласа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6DF0BF-E09B-4C07-8D75-A580AD124230}" type="parTrans" cxnId="{D0348F2A-B69B-4FAE-B96E-B4527175AC7F}">
      <dgm:prSet/>
      <dgm:spPr/>
      <dgm:t>
        <a:bodyPr/>
        <a:lstStyle/>
        <a:p>
          <a:endParaRPr lang="ru-RU"/>
        </a:p>
      </dgm:t>
    </dgm:pt>
    <dgm:pt modelId="{73FA8C73-9389-4A58-A7C4-68D40458499F}" type="sibTrans" cxnId="{D0348F2A-B69B-4FAE-B96E-B4527175AC7F}">
      <dgm:prSet/>
      <dgm:spPr/>
      <dgm:t>
        <a:bodyPr/>
        <a:lstStyle/>
        <a:p>
          <a:endParaRPr lang="ru-RU"/>
        </a:p>
      </dgm:t>
    </dgm:pt>
    <dgm:pt modelId="{A61FBB7E-6F7D-4647-8582-D68D72ECF68A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План мероприятий</a:t>
          </a:r>
        </a:p>
        <a:p>
          <a:r>
            <a: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(Дорожная карта)</a:t>
          </a:r>
          <a:endParaRPr lang="ru-RU" sz="1600" b="1" dirty="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4BF694-9C77-47AD-8E2A-6CEC62628FB0}" type="parTrans" cxnId="{060B2368-42F2-40F1-A67E-83D26F5A0CFF}">
      <dgm:prSet/>
      <dgm:spPr/>
      <dgm:t>
        <a:bodyPr/>
        <a:lstStyle/>
        <a:p>
          <a:endParaRPr lang="ru-RU"/>
        </a:p>
      </dgm:t>
    </dgm:pt>
    <dgm:pt modelId="{604E2C7D-F18B-4ABD-89F8-EE2C820304B9}" type="sibTrans" cxnId="{060B2368-42F2-40F1-A67E-83D26F5A0CFF}">
      <dgm:prSet/>
      <dgm:spPr/>
      <dgm:t>
        <a:bodyPr/>
        <a:lstStyle/>
        <a:p>
          <a:endParaRPr lang="ru-RU"/>
        </a:p>
      </dgm:t>
    </dgm:pt>
    <dgm:pt modelId="{F7BC00B3-4C3F-490F-AF42-746A293AA95F}">
      <dgm:prSet/>
      <dgm:spPr/>
      <dgm:t>
        <a:bodyPr/>
        <a:lstStyle/>
        <a:p>
          <a:endParaRPr lang="ru-RU"/>
        </a:p>
      </dgm:t>
    </dgm:pt>
    <dgm:pt modelId="{76C05E6C-4467-4680-A231-30BD7E97D53B}" type="parTrans" cxnId="{9C05D5ED-EAF1-4932-AC95-1441EE643BC9}">
      <dgm:prSet/>
      <dgm:spPr/>
      <dgm:t>
        <a:bodyPr/>
        <a:lstStyle/>
        <a:p>
          <a:endParaRPr lang="ru-RU"/>
        </a:p>
      </dgm:t>
    </dgm:pt>
    <dgm:pt modelId="{6F204E83-234C-4BD2-8DA2-2E96BD7BEC8F}" type="sibTrans" cxnId="{9C05D5ED-EAF1-4932-AC95-1441EE643BC9}">
      <dgm:prSet/>
      <dgm:spPr/>
      <dgm:t>
        <a:bodyPr/>
        <a:lstStyle/>
        <a:p>
          <a:endParaRPr lang="ru-RU"/>
        </a:p>
      </dgm:t>
    </dgm:pt>
    <dgm:pt modelId="{901AF743-4F2C-44BD-B78B-20E8D3C10107}" type="pres">
      <dgm:prSet presAssocID="{CB9FBF88-1C3A-41B2-A1B0-4A2BA573E5AB}" presName="Name0" presStyleCnt="0">
        <dgm:presLayoutVars>
          <dgm:dir/>
          <dgm:animLvl val="lvl"/>
          <dgm:resizeHandles val="exact"/>
        </dgm:presLayoutVars>
      </dgm:prSet>
      <dgm:spPr/>
    </dgm:pt>
    <dgm:pt modelId="{43CDB598-6B60-41B6-BBE1-A4AA36A1A936}" type="pres">
      <dgm:prSet presAssocID="{96A6515B-7BB1-4F47-8EF1-794F6E32EE4C}" presName="parTxOnly" presStyleLbl="node1" presStyleIdx="0" presStyleCnt="3" custScaleX="104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0A364-F7AD-4D4D-9F3D-B4C1A8AE5AC0}" type="pres">
      <dgm:prSet presAssocID="{73FA8C73-9389-4A58-A7C4-68D40458499F}" presName="parTxOnlySpace" presStyleCnt="0"/>
      <dgm:spPr/>
    </dgm:pt>
    <dgm:pt modelId="{00F54C31-49EE-4737-9235-C3A95C0D0B11}" type="pres">
      <dgm:prSet presAssocID="{A61FBB7E-6F7D-4647-8582-D68D72ECF68A}" presName="parTxOnly" presStyleLbl="node1" presStyleIdx="1" presStyleCnt="3" custLinFactNeighborX="78768" custLinFactNeighborY="-9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06705-4449-476A-B14E-A11B34A028E1}" type="pres">
      <dgm:prSet presAssocID="{604E2C7D-F18B-4ABD-89F8-EE2C820304B9}" presName="parTxOnlySpace" presStyleCnt="0"/>
      <dgm:spPr/>
    </dgm:pt>
    <dgm:pt modelId="{C5523746-0B4A-4904-B0CC-E3FFFEC443FB}" type="pres">
      <dgm:prSet presAssocID="{F7BC00B3-4C3F-490F-AF42-746A293AA95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348F2A-B69B-4FAE-B96E-B4527175AC7F}" srcId="{CB9FBF88-1C3A-41B2-A1B0-4A2BA573E5AB}" destId="{96A6515B-7BB1-4F47-8EF1-794F6E32EE4C}" srcOrd="0" destOrd="0" parTransId="{936DF0BF-E09B-4C07-8D75-A580AD124230}" sibTransId="{73FA8C73-9389-4A58-A7C4-68D40458499F}"/>
    <dgm:cxn modelId="{060B2368-42F2-40F1-A67E-83D26F5A0CFF}" srcId="{CB9FBF88-1C3A-41B2-A1B0-4A2BA573E5AB}" destId="{A61FBB7E-6F7D-4647-8582-D68D72ECF68A}" srcOrd="1" destOrd="0" parTransId="{564BF694-9C77-47AD-8E2A-6CEC62628FB0}" sibTransId="{604E2C7D-F18B-4ABD-89F8-EE2C820304B9}"/>
    <dgm:cxn modelId="{C2B3F2A9-95E4-45DE-A2E1-CE7A05D69214}" type="presOf" srcId="{96A6515B-7BB1-4F47-8EF1-794F6E32EE4C}" destId="{43CDB598-6B60-41B6-BBE1-A4AA36A1A936}" srcOrd="0" destOrd="0" presId="urn:microsoft.com/office/officeart/2005/8/layout/chevron1"/>
    <dgm:cxn modelId="{AE047743-5913-43B1-B31C-52A9CC6747F6}" type="presOf" srcId="{A61FBB7E-6F7D-4647-8582-D68D72ECF68A}" destId="{00F54C31-49EE-4737-9235-C3A95C0D0B11}" srcOrd="0" destOrd="0" presId="urn:microsoft.com/office/officeart/2005/8/layout/chevron1"/>
    <dgm:cxn modelId="{16091B90-9E57-4A73-A0F9-B13D23FDF768}" type="presOf" srcId="{CB9FBF88-1C3A-41B2-A1B0-4A2BA573E5AB}" destId="{901AF743-4F2C-44BD-B78B-20E8D3C10107}" srcOrd="0" destOrd="0" presId="urn:microsoft.com/office/officeart/2005/8/layout/chevron1"/>
    <dgm:cxn modelId="{9C05D5ED-EAF1-4932-AC95-1441EE643BC9}" srcId="{CB9FBF88-1C3A-41B2-A1B0-4A2BA573E5AB}" destId="{F7BC00B3-4C3F-490F-AF42-746A293AA95F}" srcOrd="2" destOrd="0" parTransId="{76C05E6C-4467-4680-A231-30BD7E97D53B}" sibTransId="{6F204E83-234C-4BD2-8DA2-2E96BD7BEC8F}"/>
    <dgm:cxn modelId="{1369B79A-D235-4D09-BFB9-70D0CE84BAC1}" type="presOf" srcId="{F7BC00B3-4C3F-490F-AF42-746A293AA95F}" destId="{C5523746-0B4A-4904-B0CC-E3FFFEC443FB}" srcOrd="0" destOrd="0" presId="urn:microsoft.com/office/officeart/2005/8/layout/chevron1"/>
    <dgm:cxn modelId="{285A21F5-6532-4936-8F4D-6692222BB955}" type="presParOf" srcId="{901AF743-4F2C-44BD-B78B-20E8D3C10107}" destId="{43CDB598-6B60-41B6-BBE1-A4AA36A1A936}" srcOrd="0" destOrd="0" presId="urn:microsoft.com/office/officeart/2005/8/layout/chevron1"/>
    <dgm:cxn modelId="{AE1F4D3A-66F4-40F3-80C1-EE152AC31014}" type="presParOf" srcId="{901AF743-4F2C-44BD-B78B-20E8D3C10107}" destId="{53E0A364-F7AD-4D4D-9F3D-B4C1A8AE5AC0}" srcOrd="1" destOrd="0" presId="urn:microsoft.com/office/officeart/2005/8/layout/chevron1"/>
    <dgm:cxn modelId="{6AF68A62-A4E1-40AA-B372-A7752EA19BA1}" type="presParOf" srcId="{901AF743-4F2C-44BD-B78B-20E8D3C10107}" destId="{00F54C31-49EE-4737-9235-C3A95C0D0B11}" srcOrd="2" destOrd="0" presId="urn:microsoft.com/office/officeart/2005/8/layout/chevron1"/>
    <dgm:cxn modelId="{C441FCCE-E918-42D9-A7D3-773A229B1711}" type="presParOf" srcId="{901AF743-4F2C-44BD-B78B-20E8D3C10107}" destId="{EDC06705-4449-476A-B14E-A11B34A028E1}" srcOrd="3" destOrd="0" presId="urn:microsoft.com/office/officeart/2005/8/layout/chevron1"/>
    <dgm:cxn modelId="{431C4E69-C28D-4E92-B3A1-563E997B0018}" type="presParOf" srcId="{901AF743-4F2C-44BD-B78B-20E8D3C10107}" destId="{C5523746-0B4A-4904-B0CC-E3FFFEC443F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977B25-C110-487D-9734-6B6B6563A0A1}" type="doc">
      <dgm:prSet loTypeId="urn:microsoft.com/office/officeart/2005/8/layout/hList1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86114DF-1100-4623-91E2-39506B6D4077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100" dirty="0" smtClean="0"/>
            <a:t>Ожидаемые эффекты</a:t>
          </a:r>
          <a:endParaRPr lang="ru-RU" sz="1100" dirty="0"/>
        </a:p>
      </dgm:t>
    </dgm:pt>
    <dgm:pt modelId="{1EA93B0C-9C07-40BF-A530-86EAEC51BFE0}" type="parTrans" cxnId="{E50F172F-E0CC-4D8E-96D5-E9E54F53DF72}">
      <dgm:prSet/>
      <dgm:spPr/>
      <dgm:t>
        <a:bodyPr/>
        <a:lstStyle/>
        <a:p>
          <a:endParaRPr lang="ru-RU"/>
        </a:p>
      </dgm:t>
    </dgm:pt>
    <dgm:pt modelId="{297AB8C6-8E74-4AD2-B866-BF332B802171}" type="sibTrans" cxnId="{E50F172F-E0CC-4D8E-96D5-E9E54F53DF72}">
      <dgm:prSet/>
      <dgm:spPr/>
      <dgm:t>
        <a:bodyPr/>
        <a:lstStyle/>
        <a:p>
          <a:endParaRPr lang="ru-RU"/>
        </a:p>
      </dgm:t>
    </dgm:pt>
    <dgm:pt modelId="{517B0585-D9B0-474A-AE62-822E674343E6}">
      <dgm:prSet phldrT="[Текст]" custT="1"/>
      <dgm:spPr/>
      <dgm:t>
        <a:bodyPr/>
        <a:lstStyle/>
        <a:p>
          <a:pPr algn="just"/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Доля субъектов   МСП, принявших участие в  конференциях, форумах, круглых столах по вопросам развития предпринимательской деятельности, а также консультационной поддержки от общего числа  субъектов МСП 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FB8E30-C0A7-4625-B10F-C391312B1F2B}" type="parTrans" cxnId="{2CEA7312-F062-410B-80D7-72FED73C7665}">
      <dgm:prSet/>
      <dgm:spPr/>
      <dgm:t>
        <a:bodyPr/>
        <a:lstStyle/>
        <a:p>
          <a:endParaRPr lang="ru-RU"/>
        </a:p>
      </dgm:t>
    </dgm:pt>
    <dgm:pt modelId="{5FB3A4AB-719B-4A54-9D79-D2664E2B3AB4}" type="sibTrans" cxnId="{2CEA7312-F062-410B-80D7-72FED73C7665}">
      <dgm:prSet/>
      <dgm:spPr/>
      <dgm:t>
        <a:bodyPr/>
        <a:lstStyle/>
        <a:p>
          <a:endParaRPr lang="ru-RU"/>
        </a:p>
      </dgm:t>
    </dgm:pt>
    <dgm:pt modelId="{C060501C-C433-49C3-9BAD-728AA9A32A28}">
      <dgm:prSet phldrT="[Текст]" custT="1"/>
      <dgm:spPr/>
      <dgm:t>
        <a:bodyPr/>
        <a:lstStyle/>
        <a:p>
          <a:pPr algn="just"/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Продолжение реализации проекта «Пресс-служба для бизнеса»;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1516A1-07D4-4CBF-B48E-BD49E70DC4A6}" type="parTrans" cxnId="{4429EFB1-FEBA-423E-A50C-20F9ADB0B706}">
      <dgm:prSet/>
      <dgm:spPr/>
      <dgm:t>
        <a:bodyPr/>
        <a:lstStyle/>
        <a:p>
          <a:endParaRPr lang="ru-RU"/>
        </a:p>
      </dgm:t>
    </dgm:pt>
    <dgm:pt modelId="{E643FC59-3E1E-410E-B8A8-8EF3DD3C1DE0}" type="sibTrans" cxnId="{4429EFB1-FEBA-423E-A50C-20F9ADB0B706}">
      <dgm:prSet/>
      <dgm:spPr/>
      <dgm:t>
        <a:bodyPr/>
        <a:lstStyle/>
        <a:p>
          <a:endParaRPr lang="ru-RU"/>
        </a:p>
      </dgm:t>
    </dgm:pt>
    <dgm:pt modelId="{E564836F-99B0-4172-B2DE-3BBFD21ABE27}">
      <dgm:prSet phldrT="[Текст]" custT="1"/>
      <dgm:spPr/>
      <dgm:t>
        <a:bodyPr/>
        <a:lstStyle/>
        <a:p>
          <a:pPr algn="just"/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Количество каналов дистрибуции – 2015 год  - не менее 50;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0038B1-A302-4C84-8F0F-20C8D92E558F}" type="parTrans" cxnId="{849D9350-59CD-4E4B-8A0A-27C8F2482D96}">
      <dgm:prSet/>
      <dgm:spPr/>
      <dgm:t>
        <a:bodyPr/>
        <a:lstStyle/>
        <a:p>
          <a:endParaRPr lang="ru-RU"/>
        </a:p>
      </dgm:t>
    </dgm:pt>
    <dgm:pt modelId="{4EE4CA0D-E7D7-461D-9E06-DC2FF2086036}" type="sibTrans" cxnId="{849D9350-59CD-4E4B-8A0A-27C8F2482D96}">
      <dgm:prSet/>
      <dgm:spPr/>
      <dgm:t>
        <a:bodyPr/>
        <a:lstStyle/>
        <a:p>
          <a:endParaRPr lang="ru-RU"/>
        </a:p>
      </dgm:t>
    </dgm:pt>
    <dgm:pt modelId="{3647A942-8159-4549-97C9-14B048CCAB03}">
      <dgm:prSet phldrT="[Текст]" custT="1"/>
      <dgm:spPr/>
      <dgm:t>
        <a:bodyPr/>
        <a:lstStyle/>
        <a:p>
          <a:pPr algn="l"/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649730-90AD-4432-B30C-40546D720FF7}" type="parTrans" cxnId="{22CF50CC-5AF2-43E0-AF4F-B0EC2B3FEA6F}">
      <dgm:prSet/>
      <dgm:spPr/>
      <dgm:t>
        <a:bodyPr/>
        <a:lstStyle/>
        <a:p>
          <a:endParaRPr lang="ru-RU"/>
        </a:p>
      </dgm:t>
    </dgm:pt>
    <dgm:pt modelId="{E0E733C4-A20A-423D-B0D7-466FA2DCF437}" type="sibTrans" cxnId="{22CF50CC-5AF2-43E0-AF4F-B0EC2B3FEA6F}">
      <dgm:prSet/>
      <dgm:spPr/>
      <dgm:t>
        <a:bodyPr/>
        <a:lstStyle/>
        <a:p>
          <a:endParaRPr lang="ru-RU"/>
        </a:p>
      </dgm:t>
    </dgm:pt>
    <dgm:pt modelId="{B000739B-212C-4F3B-997D-AE4EBDA71D93}">
      <dgm:prSet custT="1"/>
      <dgm:spPr/>
      <dgm:t>
        <a:bodyPr/>
        <a:lstStyle/>
        <a:p>
          <a:pPr algn="just"/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Популяризация историй успеха от получателей финансовой поддержки;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C2A47A-F937-44D0-A04F-6493277F44AA}" type="parTrans" cxnId="{611FC872-0E62-4E6C-AE2D-E9A7596E781C}">
      <dgm:prSet/>
      <dgm:spPr/>
      <dgm:t>
        <a:bodyPr/>
        <a:lstStyle/>
        <a:p>
          <a:endParaRPr lang="ru-RU"/>
        </a:p>
      </dgm:t>
    </dgm:pt>
    <dgm:pt modelId="{5FF87B60-6B2F-4876-836C-2EB7A3767307}" type="sibTrans" cxnId="{611FC872-0E62-4E6C-AE2D-E9A7596E781C}">
      <dgm:prSet/>
      <dgm:spPr/>
      <dgm:t>
        <a:bodyPr/>
        <a:lstStyle/>
        <a:p>
          <a:endParaRPr lang="ru-RU"/>
        </a:p>
      </dgm:t>
    </dgm:pt>
    <dgm:pt modelId="{1AEE613B-2104-47AD-8E50-10416B0227CA}">
      <dgm:prSet custT="1"/>
      <dgm:spPr/>
      <dgm:t>
        <a:bodyPr/>
        <a:lstStyle/>
        <a:p>
          <a:pPr algn="just"/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Выстраивание взаимоотношений с Молодёжным парламентом города и области;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18CBEC-4313-4BF2-8E39-1716B44B1F33}" type="parTrans" cxnId="{1552197E-1341-40D9-AA17-F9CE1201CB1F}">
      <dgm:prSet/>
      <dgm:spPr/>
      <dgm:t>
        <a:bodyPr/>
        <a:lstStyle/>
        <a:p>
          <a:endParaRPr lang="ru-RU"/>
        </a:p>
      </dgm:t>
    </dgm:pt>
    <dgm:pt modelId="{5879D302-84D3-4FEA-B128-901BC303C62C}" type="sibTrans" cxnId="{1552197E-1341-40D9-AA17-F9CE1201CB1F}">
      <dgm:prSet/>
      <dgm:spPr/>
      <dgm:t>
        <a:bodyPr/>
        <a:lstStyle/>
        <a:p>
          <a:endParaRPr lang="ru-RU"/>
        </a:p>
      </dgm:t>
    </dgm:pt>
    <dgm:pt modelId="{4A0984AD-6E6D-4967-B517-0391CD7A9FC8}">
      <dgm:prSet custT="1"/>
      <dgm:spPr/>
      <dgm:t>
        <a:bodyPr/>
        <a:lstStyle/>
        <a:p>
          <a:pPr algn="just"/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Активное продвижения через социальные сети;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FA1197-8AF3-4D83-9AA4-8833E218C2FC}" type="parTrans" cxnId="{6E3F7E3B-A3FC-4635-964E-487E46AA6B62}">
      <dgm:prSet/>
      <dgm:spPr/>
      <dgm:t>
        <a:bodyPr/>
        <a:lstStyle/>
        <a:p>
          <a:endParaRPr lang="ru-RU"/>
        </a:p>
      </dgm:t>
    </dgm:pt>
    <dgm:pt modelId="{DBE0F9C4-FB5D-4A62-BF6F-3874B13F30FE}" type="sibTrans" cxnId="{6E3F7E3B-A3FC-4635-964E-487E46AA6B62}">
      <dgm:prSet/>
      <dgm:spPr/>
      <dgm:t>
        <a:bodyPr/>
        <a:lstStyle/>
        <a:p>
          <a:endParaRPr lang="ru-RU"/>
        </a:p>
      </dgm:t>
    </dgm:pt>
    <dgm:pt modelId="{703ED3DD-C73C-459F-BAB7-46E31E4FBA53}">
      <dgm:prSet custT="1"/>
      <dgm:spPr/>
      <dgm:t>
        <a:bodyPr/>
        <a:lstStyle/>
        <a:p>
          <a:pPr algn="just"/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Формирование базы «Лидеры мнения от бизнеса»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916436-9DF9-4899-98F6-DD131E3E11C4}" type="parTrans" cxnId="{1785FF30-303A-4266-86BA-3BA18D95FF9C}">
      <dgm:prSet/>
      <dgm:spPr/>
      <dgm:t>
        <a:bodyPr/>
        <a:lstStyle/>
        <a:p>
          <a:endParaRPr lang="ru-RU"/>
        </a:p>
      </dgm:t>
    </dgm:pt>
    <dgm:pt modelId="{D941C72F-669C-47FF-98F3-06E62F6881F6}" type="sibTrans" cxnId="{1785FF30-303A-4266-86BA-3BA18D95FF9C}">
      <dgm:prSet/>
      <dgm:spPr/>
      <dgm:t>
        <a:bodyPr/>
        <a:lstStyle/>
        <a:p>
          <a:endParaRPr lang="ru-RU"/>
        </a:p>
      </dgm:t>
    </dgm:pt>
    <dgm:pt modelId="{C3ED32CD-3119-4FBB-9B95-E737CFA70225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100" dirty="0" smtClean="0"/>
            <a:t>Ближайшие мероприятия</a:t>
          </a:r>
          <a:endParaRPr lang="ru-RU" sz="1100" dirty="0"/>
        </a:p>
      </dgm:t>
    </dgm:pt>
    <dgm:pt modelId="{299FFB77-CFDE-47E5-928E-1BF80209B2C2}" type="sibTrans" cxnId="{C5A0591D-A9CA-41AC-80F4-1BD8AD2CD4EA}">
      <dgm:prSet/>
      <dgm:spPr/>
      <dgm:t>
        <a:bodyPr/>
        <a:lstStyle/>
        <a:p>
          <a:endParaRPr lang="ru-RU"/>
        </a:p>
      </dgm:t>
    </dgm:pt>
    <dgm:pt modelId="{C5C4830E-875D-4AEE-B03F-18DB2992B93B}" type="parTrans" cxnId="{C5A0591D-A9CA-41AC-80F4-1BD8AD2CD4EA}">
      <dgm:prSet/>
      <dgm:spPr/>
      <dgm:t>
        <a:bodyPr/>
        <a:lstStyle/>
        <a:p>
          <a:endParaRPr lang="ru-RU"/>
        </a:p>
      </dgm:t>
    </dgm:pt>
    <dgm:pt modelId="{54BEDECA-E6F7-4458-82C2-20433BD5E01D}">
      <dgm:prSet phldrT="[Текст]" custT="1"/>
      <dgm:spPr/>
      <dgm:t>
        <a:bodyPr/>
        <a:lstStyle/>
        <a:p>
          <a:pPr algn="just"/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Организация межведомственного взаимодействия с Молодёжным центром, вузами и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сузами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города с целью вовлечения молодёжи в предпринимательство;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EEE088-4B52-4723-8C4C-FA34E0EC010D}" type="parTrans" cxnId="{13EB0B62-D15D-4DD7-BF6E-EE689FD94813}">
      <dgm:prSet/>
      <dgm:spPr/>
      <dgm:t>
        <a:bodyPr/>
        <a:lstStyle/>
        <a:p>
          <a:endParaRPr lang="ru-RU"/>
        </a:p>
      </dgm:t>
    </dgm:pt>
    <dgm:pt modelId="{7EAE20C4-A029-43B4-8D8E-61B30F17C912}" type="sibTrans" cxnId="{13EB0B62-D15D-4DD7-BF6E-EE689FD94813}">
      <dgm:prSet/>
      <dgm:spPr/>
      <dgm:t>
        <a:bodyPr/>
        <a:lstStyle/>
        <a:p>
          <a:endParaRPr lang="ru-RU"/>
        </a:p>
      </dgm:t>
    </dgm:pt>
    <dgm:pt modelId="{160B6E7F-0F90-4D91-922E-0D3226101917}">
      <dgm:prSet phldrT="[Текст]" custT="1"/>
      <dgm:spPr/>
      <dgm:t>
        <a:bodyPr/>
        <a:lstStyle/>
        <a:p>
          <a:pPr algn="just"/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2016 год – не менее 80;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D928DE-E969-4CE3-B288-4F9949CF5250}" type="parTrans" cxnId="{E35B94EE-29FC-4856-A1D4-603B10675C0D}">
      <dgm:prSet/>
      <dgm:spPr/>
      <dgm:t>
        <a:bodyPr/>
        <a:lstStyle/>
        <a:p>
          <a:endParaRPr lang="ru-RU"/>
        </a:p>
      </dgm:t>
    </dgm:pt>
    <dgm:pt modelId="{D18CD518-AC8B-4514-81C1-D1AFAA2D1E10}" type="sibTrans" cxnId="{E35B94EE-29FC-4856-A1D4-603B10675C0D}">
      <dgm:prSet/>
      <dgm:spPr/>
      <dgm:t>
        <a:bodyPr/>
        <a:lstStyle/>
        <a:p>
          <a:endParaRPr lang="ru-RU"/>
        </a:p>
      </dgm:t>
    </dgm:pt>
    <dgm:pt modelId="{C8BEC502-6999-42AE-967F-03C365D46F3D}">
      <dgm:prSet phldrT="[Текст]" custT="1"/>
      <dgm:spPr/>
      <dgm:t>
        <a:bodyPr/>
        <a:lstStyle/>
        <a:p>
          <a:pPr algn="just"/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2017 год – не менее 100 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2102F9-B4FC-42ED-9477-66108481DF2F}" type="parTrans" cxnId="{DCBA39D4-1F6B-440E-A682-A5889DA246BC}">
      <dgm:prSet/>
      <dgm:spPr/>
      <dgm:t>
        <a:bodyPr/>
        <a:lstStyle/>
        <a:p>
          <a:endParaRPr lang="ru-RU"/>
        </a:p>
      </dgm:t>
    </dgm:pt>
    <dgm:pt modelId="{C4F3BAB6-E5AF-4C07-815B-C07D1E903C31}" type="sibTrans" cxnId="{DCBA39D4-1F6B-440E-A682-A5889DA246BC}">
      <dgm:prSet/>
      <dgm:spPr/>
      <dgm:t>
        <a:bodyPr/>
        <a:lstStyle/>
        <a:p>
          <a:endParaRPr lang="ru-RU"/>
        </a:p>
      </dgm:t>
    </dgm:pt>
    <dgm:pt modelId="{00852293-3B20-4D6B-9EDE-BE3F9909F50D}">
      <dgm:prSet phldrT="[Текст]" custT="1"/>
      <dgm:spPr/>
      <dgm:t>
        <a:bodyPr/>
        <a:lstStyle/>
        <a:p>
          <a:pPr algn="just"/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49B6F3-9CDB-46CF-9338-8F45848DB46F}" type="parTrans" cxnId="{9583C4E0-DF2D-442E-B3F9-50731297CAAC}">
      <dgm:prSet/>
      <dgm:spPr/>
      <dgm:t>
        <a:bodyPr/>
        <a:lstStyle/>
        <a:p>
          <a:endParaRPr lang="ru-RU"/>
        </a:p>
      </dgm:t>
    </dgm:pt>
    <dgm:pt modelId="{0CDA9546-ACCB-4009-AF89-1942E09A4C1C}" type="sibTrans" cxnId="{9583C4E0-DF2D-442E-B3F9-50731297CAAC}">
      <dgm:prSet/>
      <dgm:spPr/>
      <dgm:t>
        <a:bodyPr/>
        <a:lstStyle/>
        <a:p>
          <a:endParaRPr lang="ru-RU"/>
        </a:p>
      </dgm:t>
    </dgm:pt>
    <dgm:pt modelId="{44295EDF-D265-4E07-9883-8735BAA6AF99}">
      <dgm:prSet phldrT="[Текст]" custT="1"/>
      <dgm:spPr/>
      <dgm:t>
        <a:bodyPr/>
        <a:lstStyle/>
        <a:p>
          <a:pPr algn="just"/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2016 год – не менее  </a:t>
          </a: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15 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%,  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231A6C-F0E1-406A-A5FE-E0FA6FE7A086}" type="parTrans" cxnId="{EE7A56FA-4DD8-4172-8220-3A70FF4306C6}">
      <dgm:prSet/>
      <dgm:spPr/>
      <dgm:t>
        <a:bodyPr/>
        <a:lstStyle/>
        <a:p>
          <a:endParaRPr lang="ru-RU"/>
        </a:p>
      </dgm:t>
    </dgm:pt>
    <dgm:pt modelId="{88BA54CD-B0B9-4D83-805A-64EA9A3F2E12}" type="sibTrans" cxnId="{EE7A56FA-4DD8-4172-8220-3A70FF4306C6}">
      <dgm:prSet/>
      <dgm:spPr/>
      <dgm:t>
        <a:bodyPr/>
        <a:lstStyle/>
        <a:p>
          <a:endParaRPr lang="ru-RU"/>
        </a:p>
      </dgm:t>
    </dgm:pt>
    <dgm:pt modelId="{DEFB042B-C63B-4B31-888D-87CC29403C76}">
      <dgm:prSet phldrT="[Текст]" custT="1"/>
      <dgm:spPr/>
      <dgm:t>
        <a:bodyPr/>
        <a:lstStyle/>
        <a:p>
          <a:pPr algn="just"/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2017 год –  не менее </a:t>
          </a: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20</a:t>
          </a:r>
          <a:r>
            <a:rPr lang="ru-RU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278711-86EE-42B4-AD09-84369C9A91C9}" type="sibTrans" cxnId="{A51C9D4A-E571-4F83-88B4-EDFEA665D3E7}">
      <dgm:prSet/>
      <dgm:spPr/>
      <dgm:t>
        <a:bodyPr/>
        <a:lstStyle/>
        <a:p>
          <a:endParaRPr lang="ru-RU"/>
        </a:p>
      </dgm:t>
    </dgm:pt>
    <dgm:pt modelId="{4623282F-4BFE-4E88-BC91-0509E4CCEBFE}" type="parTrans" cxnId="{A51C9D4A-E571-4F83-88B4-EDFEA665D3E7}">
      <dgm:prSet/>
      <dgm:spPr/>
      <dgm:t>
        <a:bodyPr/>
        <a:lstStyle/>
        <a:p>
          <a:endParaRPr lang="ru-RU"/>
        </a:p>
      </dgm:t>
    </dgm:pt>
    <dgm:pt modelId="{FA65A67A-33D9-463E-9645-251789E21E6E}" type="pres">
      <dgm:prSet presAssocID="{A4977B25-C110-487D-9734-6B6B6563A0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9885F0-8847-4573-A7AB-969340219D24}" type="pres">
      <dgm:prSet presAssocID="{C86114DF-1100-4623-91E2-39506B6D4077}" presName="composite" presStyleCnt="0"/>
      <dgm:spPr/>
    </dgm:pt>
    <dgm:pt modelId="{47F0525D-A16D-4C8A-878B-D8A89C2A3546}" type="pres">
      <dgm:prSet presAssocID="{C86114DF-1100-4623-91E2-39506B6D407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18D42-5149-4CAC-A46A-EB8324156EC2}" type="pres">
      <dgm:prSet presAssocID="{C86114DF-1100-4623-91E2-39506B6D4077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9B492-F7F6-47C2-A014-7D907FE431EE}" type="pres">
      <dgm:prSet presAssocID="{297AB8C6-8E74-4AD2-B866-BF332B802171}" presName="space" presStyleCnt="0"/>
      <dgm:spPr/>
    </dgm:pt>
    <dgm:pt modelId="{702E7A1F-62FD-4147-9DB1-83336DA7B7ED}" type="pres">
      <dgm:prSet presAssocID="{C3ED32CD-3119-4FBB-9B95-E737CFA70225}" presName="composite" presStyleCnt="0"/>
      <dgm:spPr/>
    </dgm:pt>
    <dgm:pt modelId="{ED9F3089-5CEA-40A0-A9BA-C5585FF624A4}" type="pres">
      <dgm:prSet presAssocID="{C3ED32CD-3119-4FBB-9B95-E737CFA7022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B95B95-4BFB-40BF-A553-523C5D4F8048}" type="pres">
      <dgm:prSet presAssocID="{C3ED32CD-3119-4FBB-9B95-E737CFA70225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1437AB-CB94-4199-9140-6ADA12FBEE1A}" type="presOf" srcId="{160B6E7F-0F90-4D91-922E-0D3226101917}" destId="{49418D42-5149-4CAC-A46A-EB8324156EC2}" srcOrd="0" destOrd="5" presId="urn:microsoft.com/office/officeart/2005/8/layout/hList1"/>
    <dgm:cxn modelId="{849D9350-59CD-4E4B-8A0A-27C8F2482D96}" srcId="{C86114DF-1100-4623-91E2-39506B6D4077}" destId="{E564836F-99B0-4172-B2DE-3BBFD21ABE27}" srcOrd="4" destOrd="0" parTransId="{750038B1-A302-4C84-8F0F-20C8D92E558F}" sibTransId="{4EE4CA0D-E7D7-461D-9E06-DC2FF2086036}"/>
    <dgm:cxn modelId="{13EB0B62-D15D-4DD7-BF6E-EE689FD94813}" srcId="{C3ED32CD-3119-4FBB-9B95-E737CFA70225}" destId="{54BEDECA-E6F7-4458-82C2-20433BD5E01D}" srcOrd="1" destOrd="0" parTransId="{73EEE088-4B52-4723-8C4C-FA34E0EC010D}" sibTransId="{7EAE20C4-A029-43B4-8D8E-61B30F17C912}"/>
    <dgm:cxn modelId="{FB9F2246-F382-41B5-90BD-1685449F3E0B}" type="presOf" srcId="{4A0984AD-6E6D-4967-B517-0391CD7A9FC8}" destId="{27B95B95-4BFB-40BF-A553-523C5D4F8048}" srcOrd="0" destOrd="4" presId="urn:microsoft.com/office/officeart/2005/8/layout/hList1"/>
    <dgm:cxn modelId="{4429EFB1-FEBA-423E-A50C-20F9ADB0B706}" srcId="{C3ED32CD-3119-4FBB-9B95-E737CFA70225}" destId="{C060501C-C433-49C3-9BAD-728AA9A32A28}" srcOrd="0" destOrd="0" parTransId="{131516A1-07D4-4CBF-B48E-BD49E70DC4A6}" sibTransId="{E643FC59-3E1E-410E-B8A8-8EF3DD3C1DE0}"/>
    <dgm:cxn modelId="{611FC872-0E62-4E6C-AE2D-E9A7596E781C}" srcId="{C3ED32CD-3119-4FBB-9B95-E737CFA70225}" destId="{B000739B-212C-4F3B-997D-AE4EBDA71D93}" srcOrd="2" destOrd="0" parTransId="{EBC2A47A-F937-44D0-A04F-6493277F44AA}" sibTransId="{5FF87B60-6B2F-4876-836C-2EB7A3767307}"/>
    <dgm:cxn modelId="{687CC5B6-4B44-4730-ACB6-F0D56EF3026C}" type="presOf" srcId="{703ED3DD-C73C-459F-BAB7-46E31E4FBA53}" destId="{27B95B95-4BFB-40BF-A553-523C5D4F8048}" srcOrd="0" destOrd="5" presId="urn:microsoft.com/office/officeart/2005/8/layout/hList1"/>
    <dgm:cxn modelId="{3B0E9A86-9544-4A34-9497-ACAB8C3870D8}" type="presOf" srcId="{517B0585-D9B0-474A-AE62-822E674343E6}" destId="{49418D42-5149-4CAC-A46A-EB8324156EC2}" srcOrd="0" destOrd="0" presId="urn:microsoft.com/office/officeart/2005/8/layout/hList1"/>
    <dgm:cxn modelId="{247B4FE0-1590-4F89-B777-6B234B3B2D14}" type="presOf" srcId="{1AEE613B-2104-47AD-8E50-10416B0227CA}" destId="{27B95B95-4BFB-40BF-A553-523C5D4F8048}" srcOrd="0" destOrd="3" presId="urn:microsoft.com/office/officeart/2005/8/layout/hList1"/>
    <dgm:cxn modelId="{55B779F6-1F58-445E-B8F8-363092ADE1E7}" type="presOf" srcId="{E564836F-99B0-4172-B2DE-3BBFD21ABE27}" destId="{49418D42-5149-4CAC-A46A-EB8324156EC2}" srcOrd="0" destOrd="4" presId="urn:microsoft.com/office/officeart/2005/8/layout/hList1"/>
    <dgm:cxn modelId="{A51C9D4A-E571-4F83-88B4-EDFEA665D3E7}" srcId="{C86114DF-1100-4623-91E2-39506B6D4077}" destId="{DEFB042B-C63B-4B31-888D-87CC29403C76}" srcOrd="2" destOrd="0" parTransId="{4623282F-4BFE-4E88-BC91-0509E4CCEBFE}" sibTransId="{28278711-86EE-42B4-AD09-84369C9A91C9}"/>
    <dgm:cxn modelId="{1785FF30-303A-4266-86BA-3BA18D95FF9C}" srcId="{C3ED32CD-3119-4FBB-9B95-E737CFA70225}" destId="{703ED3DD-C73C-459F-BAB7-46E31E4FBA53}" srcOrd="5" destOrd="0" parTransId="{30916436-9DF9-4899-98F6-DD131E3E11C4}" sibTransId="{D941C72F-669C-47FF-98F3-06E62F6881F6}"/>
    <dgm:cxn modelId="{5209551F-906B-4469-A261-89495D0FB3FA}" type="presOf" srcId="{44295EDF-D265-4E07-9883-8735BAA6AF99}" destId="{49418D42-5149-4CAC-A46A-EB8324156EC2}" srcOrd="0" destOrd="1" presId="urn:microsoft.com/office/officeart/2005/8/layout/hList1"/>
    <dgm:cxn modelId="{26425C99-E99E-4329-B28F-ED9001AF8EB8}" type="presOf" srcId="{C8BEC502-6999-42AE-967F-03C365D46F3D}" destId="{49418D42-5149-4CAC-A46A-EB8324156EC2}" srcOrd="0" destOrd="6" presId="urn:microsoft.com/office/officeart/2005/8/layout/hList1"/>
    <dgm:cxn modelId="{0F8E11F8-742F-4330-9DF9-1FE283B501C1}" type="presOf" srcId="{A4977B25-C110-487D-9734-6B6B6563A0A1}" destId="{FA65A67A-33D9-463E-9645-251789E21E6E}" srcOrd="0" destOrd="0" presId="urn:microsoft.com/office/officeart/2005/8/layout/hList1"/>
    <dgm:cxn modelId="{6B38A1C7-5613-4134-8438-E90B742C9A19}" type="presOf" srcId="{3647A942-8159-4549-97C9-14B048CCAB03}" destId="{49418D42-5149-4CAC-A46A-EB8324156EC2}" srcOrd="0" destOrd="7" presId="urn:microsoft.com/office/officeart/2005/8/layout/hList1"/>
    <dgm:cxn modelId="{1552197E-1341-40D9-AA17-F9CE1201CB1F}" srcId="{C3ED32CD-3119-4FBB-9B95-E737CFA70225}" destId="{1AEE613B-2104-47AD-8E50-10416B0227CA}" srcOrd="3" destOrd="0" parTransId="{FD18CBEC-4313-4BF2-8E39-1716B44B1F33}" sibTransId="{5879D302-84D3-4FEA-B128-901BC303C62C}"/>
    <dgm:cxn modelId="{F8A7C35D-2630-429A-B91D-1EA186D0829A}" type="presOf" srcId="{C86114DF-1100-4623-91E2-39506B6D4077}" destId="{47F0525D-A16D-4C8A-878B-D8A89C2A3546}" srcOrd="0" destOrd="0" presId="urn:microsoft.com/office/officeart/2005/8/layout/hList1"/>
    <dgm:cxn modelId="{9583C4E0-DF2D-442E-B3F9-50731297CAAC}" srcId="{C86114DF-1100-4623-91E2-39506B6D4077}" destId="{00852293-3B20-4D6B-9EDE-BE3F9909F50D}" srcOrd="3" destOrd="0" parTransId="{2749B6F3-9CDB-46CF-9338-8F45848DB46F}" sibTransId="{0CDA9546-ACCB-4009-AF89-1942E09A4C1C}"/>
    <dgm:cxn modelId="{344F1B5D-D7FB-4905-A05B-D10CEA3745B6}" type="presOf" srcId="{54BEDECA-E6F7-4458-82C2-20433BD5E01D}" destId="{27B95B95-4BFB-40BF-A553-523C5D4F8048}" srcOrd="0" destOrd="1" presId="urn:microsoft.com/office/officeart/2005/8/layout/hList1"/>
    <dgm:cxn modelId="{DCBA39D4-1F6B-440E-A682-A5889DA246BC}" srcId="{C86114DF-1100-4623-91E2-39506B6D4077}" destId="{C8BEC502-6999-42AE-967F-03C365D46F3D}" srcOrd="6" destOrd="0" parTransId="{1C2102F9-B4FC-42ED-9477-66108481DF2F}" sibTransId="{C4F3BAB6-E5AF-4C07-815B-C07D1E903C31}"/>
    <dgm:cxn modelId="{2CEA7312-F062-410B-80D7-72FED73C7665}" srcId="{C86114DF-1100-4623-91E2-39506B6D4077}" destId="{517B0585-D9B0-474A-AE62-822E674343E6}" srcOrd="0" destOrd="0" parTransId="{52FB8E30-C0A7-4625-B10F-C391312B1F2B}" sibTransId="{5FB3A4AB-719B-4A54-9D79-D2664E2B3AB4}"/>
    <dgm:cxn modelId="{F197528C-8558-490A-8082-CA08C7552B87}" type="presOf" srcId="{C3ED32CD-3119-4FBB-9B95-E737CFA70225}" destId="{ED9F3089-5CEA-40A0-A9BA-C5585FF624A4}" srcOrd="0" destOrd="0" presId="urn:microsoft.com/office/officeart/2005/8/layout/hList1"/>
    <dgm:cxn modelId="{5A2B5D75-6CCA-457B-A68B-FB00CECB4400}" type="presOf" srcId="{B000739B-212C-4F3B-997D-AE4EBDA71D93}" destId="{27B95B95-4BFB-40BF-A553-523C5D4F8048}" srcOrd="0" destOrd="2" presId="urn:microsoft.com/office/officeart/2005/8/layout/hList1"/>
    <dgm:cxn modelId="{C5A0591D-A9CA-41AC-80F4-1BD8AD2CD4EA}" srcId="{A4977B25-C110-487D-9734-6B6B6563A0A1}" destId="{C3ED32CD-3119-4FBB-9B95-E737CFA70225}" srcOrd="1" destOrd="0" parTransId="{C5C4830E-875D-4AEE-B03F-18DB2992B93B}" sibTransId="{299FFB77-CFDE-47E5-928E-1BF80209B2C2}"/>
    <dgm:cxn modelId="{E50F172F-E0CC-4D8E-96D5-E9E54F53DF72}" srcId="{A4977B25-C110-487D-9734-6B6B6563A0A1}" destId="{C86114DF-1100-4623-91E2-39506B6D4077}" srcOrd="0" destOrd="0" parTransId="{1EA93B0C-9C07-40BF-A530-86EAEC51BFE0}" sibTransId="{297AB8C6-8E74-4AD2-B866-BF332B802171}"/>
    <dgm:cxn modelId="{FD866301-7B8A-44B8-A070-A8E7B06B1850}" type="presOf" srcId="{C060501C-C433-49C3-9BAD-728AA9A32A28}" destId="{27B95B95-4BFB-40BF-A553-523C5D4F8048}" srcOrd="0" destOrd="0" presId="urn:microsoft.com/office/officeart/2005/8/layout/hList1"/>
    <dgm:cxn modelId="{EE7A56FA-4DD8-4172-8220-3A70FF4306C6}" srcId="{C86114DF-1100-4623-91E2-39506B6D4077}" destId="{44295EDF-D265-4E07-9883-8735BAA6AF99}" srcOrd="1" destOrd="0" parTransId="{A3231A6C-F0E1-406A-A5FE-E0FA6FE7A086}" sibTransId="{88BA54CD-B0B9-4D83-805A-64EA9A3F2E12}"/>
    <dgm:cxn modelId="{E35B94EE-29FC-4856-A1D4-603B10675C0D}" srcId="{C86114DF-1100-4623-91E2-39506B6D4077}" destId="{160B6E7F-0F90-4D91-922E-0D3226101917}" srcOrd="5" destOrd="0" parTransId="{B0D928DE-E969-4CE3-B288-4F9949CF5250}" sibTransId="{D18CD518-AC8B-4514-81C1-D1AFAA2D1E10}"/>
    <dgm:cxn modelId="{9DC77455-C38A-4DBC-A1BA-8FCE074A0ADC}" type="presOf" srcId="{DEFB042B-C63B-4B31-888D-87CC29403C76}" destId="{49418D42-5149-4CAC-A46A-EB8324156EC2}" srcOrd="0" destOrd="2" presId="urn:microsoft.com/office/officeart/2005/8/layout/hList1"/>
    <dgm:cxn modelId="{6E3F7E3B-A3FC-4635-964E-487E46AA6B62}" srcId="{C3ED32CD-3119-4FBB-9B95-E737CFA70225}" destId="{4A0984AD-6E6D-4967-B517-0391CD7A9FC8}" srcOrd="4" destOrd="0" parTransId="{10FA1197-8AF3-4D83-9AA4-8833E218C2FC}" sibTransId="{DBE0F9C4-FB5D-4A62-BF6F-3874B13F30FE}"/>
    <dgm:cxn modelId="{3FDE57D8-EBCF-4B37-B965-E66508BDF1FE}" type="presOf" srcId="{00852293-3B20-4D6B-9EDE-BE3F9909F50D}" destId="{49418D42-5149-4CAC-A46A-EB8324156EC2}" srcOrd="0" destOrd="3" presId="urn:microsoft.com/office/officeart/2005/8/layout/hList1"/>
    <dgm:cxn modelId="{22CF50CC-5AF2-43E0-AF4F-B0EC2B3FEA6F}" srcId="{C86114DF-1100-4623-91E2-39506B6D4077}" destId="{3647A942-8159-4549-97C9-14B048CCAB03}" srcOrd="7" destOrd="0" parTransId="{73649730-90AD-4432-B30C-40546D720FF7}" sibTransId="{E0E733C4-A20A-423D-B0D7-466FA2DCF437}"/>
    <dgm:cxn modelId="{62190E35-00D7-4C81-BAB9-2960494179E0}" type="presParOf" srcId="{FA65A67A-33D9-463E-9645-251789E21E6E}" destId="{0C9885F0-8847-4573-A7AB-969340219D24}" srcOrd="0" destOrd="0" presId="urn:microsoft.com/office/officeart/2005/8/layout/hList1"/>
    <dgm:cxn modelId="{6CE1D7E9-A4E2-4000-A77C-1E31DC99C574}" type="presParOf" srcId="{0C9885F0-8847-4573-A7AB-969340219D24}" destId="{47F0525D-A16D-4C8A-878B-D8A89C2A3546}" srcOrd="0" destOrd="0" presId="urn:microsoft.com/office/officeart/2005/8/layout/hList1"/>
    <dgm:cxn modelId="{2AC984CD-F00D-4879-8D2D-8255CE6D18F7}" type="presParOf" srcId="{0C9885F0-8847-4573-A7AB-969340219D24}" destId="{49418D42-5149-4CAC-A46A-EB8324156EC2}" srcOrd="1" destOrd="0" presId="urn:microsoft.com/office/officeart/2005/8/layout/hList1"/>
    <dgm:cxn modelId="{91D14769-09C4-4566-8B64-D3EC8F0B4E10}" type="presParOf" srcId="{FA65A67A-33D9-463E-9645-251789E21E6E}" destId="{B329B492-F7F6-47C2-A014-7D907FE431EE}" srcOrd="1" destOrd="0" presId="urn:microsoft.com/office/officeart/2005/8/layout/hList1"/>
    <dgm:cxn modelId="{036B2FE7-7051-4D5D-B785-B3DF9136779E}" type="presParOf" srcId="{FA65A67A-33D9-463E-9645-251789E21E6E}" destId="{702E7A1F-62FD-4147-9DB1-83336DA7B7ED}" srcOrd="2" destOrd="0" presId="urn:microsoft.com/office/officeart/2005/8/layout/hList1"/>
    <dgm:cxn modelId="{C0B01DA4-DE5F-4DB9-BA01-21BAF54447ED}" type="presParOf" srcId="{702E7A1F-62FD-4147-9DB1-83336DA7B7ED}" destId="{ED9F3089-5CEA-40A0-A9BA-C5585FF624A4}" srcOrd="0" destOrd="0" presId="urn:microsoft.com/office/officeart/2005/8/layout/hList1"/>
    <dgm:cxn modelId="{FC18230C-BF2C-4306-8959-757130226920}" type="presParOf" srcId="{702E7A1F-62FD-4147-9DB1-83336DA7B7ED}" destId="{27B95B95-4BFB-40BF-A553-523C5D4F804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503F458-71E9-40B0-89A5-5A00C332780F}" type="doc">
      <dgm:prSet loTypeId="urn:microsoft.com/office/officeart/2005/8/layout/default#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26E30F0-26F5-4E77-9E33-AF84C908D96C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Принятие инвестиционной декларации </a:t>
          </a:r>
          <a:r>
            <a:rPr lang="ru-RU" sz="1800" b="1" i="0" dirty="0" smtClean="0"/>
            <a:t>(меморандума) 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муниципального 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образования </a:t>
          </a:r>
          <a:endParaRPr lang="ru-RU" sz="1800" dirty="0"/>
        </a:p>
      </dgm:t>
    </dgm:pt>
    <dgm:pt modelId="{144CBC96-9883-4FDB-B92C-A277B8FA4965}" type="parTrans" cxnId="{2D04E3D3-A6C8-4705-B4E3-8A72AE007A2A}">
      <dgm:prSet/>
      <dgm:spPr/>
      <dgm:t>
        <a:bodyPr/>
        <a:lstStyle/>
        <a:p>
          <a:endParaRPr lang="ru-RU"/>
        </a:p>
      </dgm:t>
    </dgm:pt>
    <dgm:pt modelId="{5FD055B7-C1C3-4D2B-BC18-7BEB54EF7EF5}" type="sibTrans" cxnId="{2D04E3D3-A6C8-4705-B4E3-8A72AE007A2A}">
      <dgm:prSet/>
      <dgm:spPr/>
      <dgm:t>
        <a:bodyPr/>
        <a:lstStyle/>
        <a:p>
          <a:endParaRPr lang="ru-RU"/>
        </a:p>
      </dgm:t>
    </dgm:pt>
    <dgm:pt modelId="{6E3DD1D5-0246-495F-8A41-8DA2482CA83E}" type="pres">
      <dgm:prSet presAssocID="{9503F458-71E9-40B0-89A5-5A00C332780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38236F-9E0F-40A5-A31B-EC9A634D0920}" type="pres">
      <dgm:prSet presAssocID="{C26E30F0-26F5-4E77-9E33-AF84C908D96C}" presName="node" presStyleLbl="node1" presStyleIdx="0" presStyleCnt="1" custScaleX="516337" custLinFactNeighborX="0" custLinFactNeighborY="8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E808F6-84D9-46B3-ACF4-6B1DB7AE88CD}" type="presOf" srcId="{C26E30F0-26F5-4E77-9E33-AF84C908D96C}" destId="{DB38236F-9E0F-40A5-A31B-EC9A634D0920}" srcOrd="0" destOrd="0" presId="urn:microsoft.com/office/officeart/2005/8/layout/default#1"/>
    <dgm:cxn modelId="{2D04E3D3-A6C8-4705-B4E3-8A72AE007A2A}" srcId="{9503F458-71E9-40B0-89A5-5A00C332780F}" destId="{C26E30F0-26F5-4E77-9E33-AF84C908D96C}" srcOrd="0" destOrd="0" parTransId="{144CBC96-9883-4FDB-B92C-A277B8FA4965}" sibTransId="{5FD055B7-C1C3-4D2B-BC18-7BEB54EF7EF5}"/>
    <dgm:cxn modelId="{5E068CC9-984E-49C8-822A-EDFB0BB74271}" type="presOf" srcId="{9503F458-71E9-40B0-89A5-5A00C332780F}" destId="{6E3DD1D5-0246-495F-8A41-8DA2482CA83E}" srcOrd="0" destOrd="0" presId="urn:microsoft.com/office/officeart/2005/8/layout/default#1"/>
    <dgm:cxn modelId="{BA3DF328-47F2-4FD3-9067-720A048EA8B7}" type="presParOf" srcId="{6E3DD1D5-0246-495F-8A41-8DA2482CA83E}" destId="{DB38236F-9E0F-40A5-A31B-EC9A634D0920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B9FBF88-1C3A-41B2-A1B0-4A2BA573E5AB}" type="doc">
      <dgm:prSet loTypeId="urn:microsoft.com/office/officeart/2005/8/layout/chevron1" loCatId="process" qsTypeId="urn:microsoft.com/office/officeart/2005/8/quickstyle/3d1" qsCatId="3D" csTypeId="urn:microsoft.com/office/officeart/2005/8/colors/colorful1#1" csCatId="colorful" phldr="1"/>
      <dgm:spPr/>
    </dgm:pt>
    <dgm:pt modelId="{96A6515B-7BB1-4F47-8EF1-794F6E32EE4C}">
      <dgm:prSet phldrT="[Текст]" custT="1"/>
      <dgm:spPr/>
      <dgm:t>
        <a:bodyPr/>
        <a:lstStyle/>
        <a:p>
          <a:r>
            <a:rPr lang="ru-RU" sz="1600" b="1" dirty="0" smtClean="0"/>
            <a:t>Рекомендации Атласа</a:t>
          </a:r>
          <a:endParaRPr lang="ru-RU" sz="1600" b="1" dirty="0"/>
        </a:p>
      </dgm:t>
    </dgm:pt>
    <dgm:pt modelId="{936DF0BF-E09B-4C07-8D75-A580AD124230}" type="parTrans" cxnId="{D0348F2A-B69B-4FAE-B96E-B4527175AC7F}">
      <dgm:prSet/>
      <dgm:spPr/>
      <dgm:t>
        <a:bodyPr/>
        <a:lstStyle/>
        <a:p>
          <a:endParaRPr lang="ru-RU"/>
        </a:p>
      </dgm:t>
    </dgm:pt>
    <dgm:pt modelId="{73FA8C73-9389-4A58-A7C4-68D40458499F}" type="sibTrans" cxnId="{D0348F2A-B69B-4FAE-B96E-B4527175AC7F}">
      <dgm:prSet/>
      <dgm:spPr/>
      <dgm:t>
        <a:bodyPr/>
        <a:lstStyle/>
        <a:p>
          <a:endParaRPr lang="ru-RU"/>
        </a:p>
      </dgm:t>
    </dgm:pt>
    <dgm:pt modelId="{A61FBB7E-6F7D-4647-8582-D68D72ECF68A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План мероприятий</a:t>
          </a:r>
        </a:p>
        <a:p>
          <a:r>
            <a: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(</a:t>
          </a:r>
          <a:r>
            <a:rPr lang="ru-RU" sz="15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Дорожная карта)</a:t>
          </a:r>
          <a:endParaRPr lang="ru-RU" sz="15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64BF694-9C77-47AD-8E2A-6CEC62628FB0}" type="parTrans" cxnId="{060B2368-42F2-40F1-A67E-83D26F5A0CFF}">
      <dgm:prSet/>
      <dgm:spPr/>
      <dgm:t>
        <a:bodyPr/>
        <a:lstStyle/>
        <a:p>
          <a:endParaRPr lang="ru-RU"/>
        </a:p>
      </dgm:t>
    </dgm:pt>
    <dgm:pt modelId="{604E2C7D-F18B-4ABD-89F8-EE2C820304B9}" type="sibTrans" cxnId="{060B2368-42F2-40F1-A67E-83D26F5A0CFF}">
      <dgm:prSet/>
      <dgm:spPr/>
      <dgm:t>
        <a:bodyPr/>
        <a:lstStyle/>
        <a:p>
          <a:endParaRPr lang="ru-RU"/>
        </a:p>
      </dgm:t>
    </dgm:pt>
    <dgm:pt modelId="{F7BC00B3-4C3F-490F-AF42-746A293AA95F}">
      <dgm:prSet/>
      <dgm:spPr/>
      <dgm:t>
        <a:bodyPr/>
        <a:lstStyle/>
        <a:p>
          <a:endParaRPr lang="ru-RU" dirty="0"/>
        </a:p>
      </dgm:t>
    </dgm:pt>
    <dgm:pt modelId="{76C05E6C-4467-4680-A231-30BD7E97D53B}" type="parTrans" cxnId="{9C05D5ED-EAF1-4932-AC95-1441EE643BC9}">
      <dgm:prSet/>
      <dgm:spPr/>
      <dgm:t>
        <a:bodyPr/>
        <a:lstStyle/>
        <a:p>
          <a:endParaRPr lang="ru-RU"/>
        </a:p>
      </dgm:t>
    </dgm:pt>
    <dgm:pt modelId="{6F204E83-234C-4BD2-8DA2-2E96BD7BEC8F}" type="sibTrans" cxnId="{9C05D5ED-EAF1-4932-AC95-1441EE643BC9}">
      <dgm:prSet/>
      <dgm:spPr/>
      <dgm:t>
        <a:bodyPr/>
        <a:lstStyle/>
        <a:p>
          <a:endParaRPr lang="ru-RU"/>
        </a:p>
      </dgm:t>
    </dgm:pt>
    <dgm:pt modelId="{901AF743-4F2C-44BD-B78B-20E8D3C10107}" type="pres">
      <dgm:prSet presAssocID="{CB9FBF88-1C3A-41B2-A1B0-4A2BA573E5AB}" presName="Name0" presStyleCnt="0">
        <dgm:presLayoutVars>
          <dgm:dir/>
          <dgm:animLvl val="lvl"/>
          <dgm:resizeHandles val="exact"/>
        </dgm:presLayoutVars>
      </dgm:prSet>
      <dgm:spPr/>
    </dgm:pt>
    <dgm:pt modelId="{43CDB598-6B60-41B6-BBE1-A4AA36A1A936}" type="pres">
      <dgm:prSet presAssocID="{96A6515B-7BB1-4F47-8EF1-794F6E32EE4C}" presName="parTxOnly" presStyleLbl="node1" presStyleIdx="0" presStyleCnt="3" custScaleX="1126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0A364-F7AD-4D4D-9F3D-B4C1A8AE5AC0}" type="pres">
      <dgm:prSet presAssocID="{73FA8C73-9389-4A58-A7C4-68D40458499F}" presName="parTxOnlySpace" presStyleCnt="0"/>
      <dgm:spPr/>
    </dgm:pt>
    <dgm:pt modelId="{00F54C31-49EE-4737-9235-C3A95C0D0B11}" type="pres">
      <dgm:prSet presAssocID="{A61FBB7E-6F7D-4647-8582-D68D72ECF68A}" presName="parTxOnly" presStyleLbl="node1" presStyleIdx="1" presStyleCnt="3" custScaleX="111638" custLinFactNeighborX="72949" custLinFactNeighborY="14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06705-4449-476A-B14E-A11B34A028E1}" type="pres">
      <dgm:prSet presAssocID="{604E2C7D-F18B-4ABD-89F8-EE2C820304B9}" presName="parTxOnlySpace" presStyleCnt="0"/>
      <dgm:spPr/>
    </dgm:pt>
    <dgm:pt modelId="{C5523746-0B4A-4904-B0CC-E3FFFEC443FB}" type="pres">
      <dgm:prSet presAssocID="{F7BC00B3-4C3F-490F-AF42-746A293AA95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05D5ED-EAF1-4932-AC95-1441EE643BC9}" srcId="{CB9FBF88-1C3A-41B2-A1B0-4A2BA573E5AB}" destId="{F7BC00B3-4C3F-490F-AF42-746A293AA95F}" srcOrd="2" destOrd="0" parTransId="{76C05E6C-4467-4680-A231-30BD7E97D53B}" sibTransId="{6F204E83-234C-4BD2-8DA2-2E96BD7BEC8F}"/>
    <dgm:cxn modelId="{D0348F2A-B69B-4FAE-B96E-B4527175AC7F}" srcId="{CB9FBF88-1C3A-41B2-A1B0-4A2BA573E5AB}" destId="{96A6515B-7BB1-4F47-8EF1-794F6E32EE4C}" srcOrd="0" destOrd="0" parTransId="{936DF0BF-E09B-4C07-8D75-A580AD124230}" sibTransId="{73FA8C73-9389-4A58-A7C4-68D40458499F}"/>
    <dgm:cxn modelId="{4D3B143A-15FB-4B34-A859-553FD05334DB}" type="presOf" srcId="{96A6515B-7BB1-4F47-8EF1-794F6E32EE4C}" destId="{43CDB598-6B60-41B6-BBE1-A4AA36A1A936}" srcOrd="0" destOrd="0" presId="urn:microsoft.com/office/officeart/2005/8/layout/chevron1"/>
    <dgm:cxn modelId="{B056CB22-72AB-422F-AA4E-A2BCF8C9934B}" type="presOf" srcId="{A61FBB7E-6F7D-4647-8582-D68D72ECF68A}" destId="{00F54C31-49EE-4737-9235-C3A95C0D0B11}" srcOrd="0" destOrd="0" presId="urn:microsoft.com/office/officeart/2005/8/layout/chevron1"/>
    <dgm:cxn modelId="{103E330B-5D68-4FAD-ABE6-41F97C26A5B2}" type="presOf" srcId="{F7BC00B3-4C3F-490F-AF42-746A293AA95F}" destId="{C5523746-0B4A-4904-B0CC-E3FFFEC443FB}" srcOrd="0" destOrd="0" presId="urn:microsoft.com/office/officeart/2005/8/layout/chevron1"/>
    <dgm:cxn modelId="{060B2368-42F2-40F1-A67E-83D26F5A0CFF}" srcId="{CB9FBF88-1C3A-41B2-A1B0-4A2BA573E5AB}" destId="{A61FBB7E-6F7D-4647-8582-D68D72ECF68A}" srcOrd="1" destOrd="0" parTransId="{564BF694-9C77-47AD-8E2A-6CEC62628FB0}" sibTransId="{604E2C7D-F18B-4ABD-89F8-EE2C820304B9}"/>
    <dgm:cxn modelId="{798969C5-8F4A-4A1A-A5DC-B84AD74C7AAB}" type="presOf" srcId="{CB9FBF88-1C3A-41B2-A1B0-4A2BA573E5AB}" destId="{901AF743-4F2C-44BD-B78B-20E8D3C10107}" srcOrd="0" destOrd="0" presId="urn:microsoft.com/office/officeart/2005/8/layout/chevron1"/>
    <dgm:cxn modelId="{1F7E3873-7951-4A84-82DC-6D6DBA1A8AE5}" type="presParOf" srcId="{901AF743-4F2C-44BD-B78B-20E8D3C10107}" destId="{43CDB598-6B60-41B6-BBE1-A4AA36A1A936}" srcOrd="0" destOrd="0" presId="urn:microsoft.com/office/officeart/2005/8/layout/chevron1"/>
    <dgm:cxn modelId="{257A3D1A-9A77-4747-B2EB-2DBDB1F802B3}" type="presParOf" srcId="{901AF743-4F2C-44BD-B78B-20E8D3C10107}" destId="{53E0A364-F7AD-4D4D-9F3D-B4C1A8AE5AC0}" srcOrd="1" destOrd="0" presId="urn:microsoft.com/office/officeart/2005/8/layout/chevron1"/>
    <dgm:cxn modelId="{96235683-40E7-4B7B-8321-E99396117441}" type="presParOf" srcId="{901AF743-4F2C-44BD-B78B-20E8D3C10107}" destId="{00F54C31-49EE-4737-9235-C3A95C0D0B11}" srcOrd="2" destOrd="0" presId="urn:microsoft.com/office/officeart/2005/8/layout/chevron1"/>
    <dgm:cxn modelId="{10D54E43-53AE-4D97-82C8-F110A3F7EA90}" type="presParOf" srcId="{901AF743-4F2C-44BD-B78B-20E8D3C10107}" destId="{EDC06705-4449-476A-B14E-A11B34A028E1}" srcOrd="3" destOrd="0" presId="urn:microsoft.com/office/officeart/2005/8/layout/chevron1"/>
    <dgm:cxn modelId="{E9C066CB-2438-48DD-BDB7-FD91C9FEE907}" type="presParOf" srcId="{901AF743-4F2C-44BD-B78B-20E8D3C10107}" destId="{C5523746-0B4A-4904-B0CC-E3FFFEC443F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27D7B-8532-405D-B640-8C1D92CC3ED0}">
      <dsp:nvSpPr>
        <dsp:cNvPr id="0" name=""/>
        <dsp:cNvSpPr/>
      </dsp:nvSpPr>
      <dsp:spPr>
        <a:xfrm rot="10800000">
          <a:off x="1614058" y="1081"/>
          <a:ext cx="5267385" cy="1149243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6784" tIns="60960" rIns="113792" bIns="60960" numCol="1" spcCol="1270" anchor="ctr" anchorCtr="0">
          <a:noAutofit/>
        </a:bodyPr>
        <a:lstStyle/>
        <a:p>
          <a:pPr lvl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5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Создание  общественного совета по улучшению инвестиционного климата и развитию предпринимательства при главе муниципального образования </a:t>
          </a:r>
          <a:endParaRPr lang="ru-RU" sz="155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901369" y="1081"/>
        <a:ext cx="4980074" cy="1149243"/>
      </dsp:txXfrm>
    </dsp:sp>
    <dsp:sp modelId="{A9682DF1-ECD9-48F9-855B-41D93422FB3D}">
      <dsp:nvSpPr>
        <dsp:cNvPr id="0" name=""/>
        <dsp:cNvSpPr/>
      </dsp:nvSpPr>
      <dsp:spPr>
        <a:xfrm>
          <a:off x="1039436" y="1081"/>
          <a:ext cx="1149243" cy="1149243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742F48-F2DC-4125-B14E-2CA3D1C2BF96}">
      <dsp:nvSpPr>
        <dsp:cNvPr id="0" name=""/>
        <dsp:cNvSpPr/>
      </dsp:nvSpPr>
      <dsp:spPr>
        <a:xfrm rot="10800000">
          <a:off x="1614058" y="1493382"/>
          <a:ext cx="5267385" cy="1149243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678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Формирование системы информационной поддержки и популяризация предпринимательской деятельности </a:t>
          </a:r>
          <a:endParaRPr lang="ru-RU" sz="1600" b="1" kern="1200" dirty="0"/>
        </a:p>
      </dsp:txBody>
      <dsp:txXfrm rot="10800000">
        <a:off x="1901369" y="1493382"/>
        <a:ext cx="4980074" cy="1149243"/>
      </dsp:txXfrm>
    </dsp:sp>
    <dsp:sp modelId="{C491CB30-456E-4180-91FE-83726C807C84}">
      <dsp:nvSpPr>
        <dsp:cNvPr id="0" name=""/>
        <dsp:cNvSpPr/>
      </dsp:nvSpPr>
      <dsp:spPr>
        <a:xfrm>
          <a:off x="1039436" y="1493382"/>
          <a:ext cx="1149243" cy="1149243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79D6E7-CF2E-4011-88A0-692D1532F67E}">
      <dsp:nvSpPr>
        <dsp:cNvPr id="0" name=""/>
        <dsp:cNvSpPr/>
      </dsp:nvSpPr>
      <dsp:spPr>
        <a:xfrm rot="10800000">
          <a:off x="1614058" y="2985683"/>
          <a:ext cx="5267385" cy="1149243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678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Принятие инвестиционной </a:t>
          </a:r>
          <a:r>
            <a:rPr lang="ru-RU" sz="1600" b="1" kern="1200" dirty="0" smtClean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декларации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(меморандума) </a:t>
          </a:r>
          <a:r>
            <a:rPr lang="ru-RU" sz="1600" b="1" i="0" kern="1200" dirty="0" smtClean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 </a:t>
          </a:r>
          <a:r>
            <a:rPr lang="ru-RU" sz="1600" b="1" i="0" kern="1200" dirty="0" smtClean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муниципального </a:t>
          </a:r>
          <a:r>
            <a:rPr lang="ru-RU" sz="1600" b="1" kern="1200" dirty="0" smtClean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образования </a:t>
          </a:r>
          <a:endParaRPr lang="ru-RU" sz="1600" b="1" kern="1200" dirty="0"/>
        </a:p>
      </dsp:txBody>
      <dsp:txXfrm rot="10800000">
        <a:off x="1901369" y="2985683"/>
        <a:ext cx="4980074" cy="1149243"/>
      </dsp:txXfrm>
    </dsp:sp>
    <dsp:sp modelId="{BDF98A46-BBFE-4F54-89FF-E189DC23B520}">
      <dsp:nvSpPr>
        <dsp:cNvPr id="0" name=""/>
        <dsp:cNvSpPr/>
      </dsp:nvSpPr>
      <dsp:spPr>
        <a:xfrm>
          <a:off x="1039436" y="2985683"/>
          <a:ext cx="1149243" cy="1149243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F0525D-A16D-4C8A-878B-D8A89C2A3546}">
      <dsp:nvSpPr>
        <dsp:cNvPr id="0" name=""/>
        <dsp:cNvSpPr/>
      </dsp:nvSpPr>
      <dsp:spPr>
        <a:xfrm>
          <a:off x="31" y="11344"/>
          <a:ext cx="2994695" cy="11626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Ожидаемые эффекты</a:t>
          </a:r>
          <a:endParaRPr lang="ru-RU" sz="2000" kern="1200" dirty="0"/>
        </a:p>
      </dsp:txBody>
      <dsp:txXfrm>
        <a:off x="31" y="11344"/>
        <a:ext cx="2994695" cy="1162646"/>
      </dsp:txXfrm>
    </dsp:sp>
    <dsp:sp modelId="{49418D42-5149-4CAC-A46A-EB8324156EC2}">
      <dsp:nvSpPr>
        <dsp:cNvPr id="0" name=""/>
        <dsp:cNvSpPr/>
      </dsp:nvSpPr>
      <dsp:spPr>
        <a:xfrm>
          <a:off x="0" y="1077628"/>
          <a:ext cx="2994695" cy="323574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Повышение активности и вовлеченности бизнеса в инвестиционную деятельность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Участие бизнеса  в процессе принятия законодательных решений в области инвестиционной деятельности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>
        <a:off x="0" y="1077628"/>
        <a:ext cx="2994695" cy="3235745"/>
      </dsp:txXfrm>
    </dsp:sp>
    <dsp:sp modelId="{ED9F3089-5CEA-40A0-A9BA-C5585FF624A4}">
      <dsp:nvSpPr>
        <dsp:cNvPr id="0" name=""/>
        <dsp:cNvSpPr/>
      </dsp:nvSpPr>
      <dsp:spPr>
        <a:xfrm>
          <a:off x="3413984" y="65198"/>
          <a:ext cx="2994695" cy="11232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Ближайшие мероприятия</a:t>
          </a:r>
          <a:endParaRPr lang="ru-RU" sz="2000" kern="1200" dirty="0"/>
        </a:p>
      </dsp:txBody>
      <dsp:txXfrm>
        <a:off x="3413984" y="65198"/>
        <a:ext cx="2994695" cy="1123200"/>
      </dsp:txXfrm>
    </dsp:sp>
    <dsp:sp modelId="{27B95B95-4BFB-40BF-A553-523C5D4F8048}">
      <dsp:nvSpPr>
        <dsp:cNvPr id="0" name=""/>
        <dsp:cNvSpPr/>
      </dsp:nvSpPr>
      <dsp:spPr>
        <a:xfrm>
          <a:off x="3413984" y="1188398"/>
          <a:ext cx="2994695" cy="305977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Популяризация и распространение документа среди субъек­тов предпринимательской и инвестицион­ной деятельности</a:t>
          </a:r>
          <a:endParaRPr lang="ru-RU" sz="1600" kern="1200" dirty="0"/>
        </a:p>
      </dsp:txBody>
      <dsp:txXfrm>
        <a:off x="3413984" y="1188398"/>
        <a:ext cx="2994695" cy="30597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8236F-9E0F-40A5-A31B-EC9A634D0920}">
      <dsp:nvSpPr>
        <dsp:cNvPr id="0" name=""/>
        <dsp:cNvSpPr/>
      </dsp:nvSpPr>
      <dsp:spPr>
        <a:xfrm>
          <a:off x="1285" y="276044"/>
          <a:ext cx="7270238" cy="844824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Создание общественного совета по улучшению инвестиционного климата и развитию предпринимательства при главе МО</a:t>
          </a:r>
          <a:endParaRPr lang="ru-RU" sz="1600" kern="1200" dirty="0"/>
        </a:p>
      </dsp:txBody>
      <dsp:txXfrm>
        <a:off x="1285" y="276044"/>
        <a:ext cx="7270238" cy="8448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CDB598-6B60-41B6-BBE1-A4AA36A1A936}">
      <dsp:nvSpPr>
        <dsp:cNvPr id="0" name=""/>
        <dsp:cNvSpPr/>
      </dsp:nvSpPr>
      <dsp:spPr>
        <a:xfrm>
          <a:off x="2867" y="507448"/>
          <a:ext cx="3074390" cy="117962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Рекомендации Атласа</a:t>
          </a:r>
          <a:endParaRPr lang="ru-RU" sz="1600" b="1" kern="1200" dirty="0"/>
        </a:p>
      </dsp:txBody>
      <dsp:txXfrm>
        <a:off x="592678" y="507448"/>
        <a:ext cx="1894768" cy="1179622"/>
      </dsp:txXfrm>
    </dsp:sp>
    <dsp:sp modelId="{00F54C31-49EE-4737-9235-C3A95C0D0B11}">
      <dsp:nvSpPr>
        <dsp:cNvPr id="0" name=""/>
        <dsp:cNvSpPr/>
      </dsp:nvSpPr>
      <dsp:spPr>
        <a:xfrm>
          <a:off x="2782352" y="507448"/>
          <a:ext cx="2949055" cy="1179622"/>
        </a:xfrm>
        <a:prstGeom prst="chevron">
          <a:avLst/>
        </a:prstGeom>
        <a:solidFill>
          <a:srgbClr val="FFFF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План мероприятий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(Дорожная карта)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3372163" y="507448"/>
        <a:ext cx="1769433" cy="1179622"/>
      </dsp:txXfrm>
    </dsp:sp>
    <dsp:sp modelId="{C5523746-0B4A-4904-B0CC-E3FFFEC443FB}">
      <dsp:nvSpPr>
        <dsp:cNvPr id="0" name=""/>
        <dsp:cNvSpPr/>
      </dsp:nvSpPr>
      <dsp:spPr>
        <a:xfrm>
          <a:off x="5436502" y="507448"/>
          <a:ext cx="2949055" cy="1179622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6026313" y="507448"/>
        <a:ext cx="1769433" cy="11796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F0525D-A16D-4C8A-878B-D8A89C2A3546}">
      <dsp:nvSpPr>
        <dsp:cNvPr id="0" name=""/>
        <dsp:cNvSpPr/>
      </dsp:nvSpPr>
      <dsp:spPr>
        <a:xfrm>
          <a:off x="3200" y="-366545"/>
          <a:ext cx="2845788" cy="7330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Ожидаемые эффекты</a:t>
          </a:r>
          <a:endParaRPr lang="ru-RU" sz="2000" kern="1200" dirty="0"/>
        </a:p>
      </dsp:txBody>
      <dsp:txXfrm>
        <a:off x="3200" y="-366545"/>
        <a:ext cx="2845788" cy="733091"/>
      </dsp:txXfrm>
    </dsp:sp>
    <dsp:sp modelId="{49418D42-5149-4CAC-A46A-EB8324156EC2}">
      <dsp:nvSpPr>
        <dsp:cNvPr id="0" name=""/>
        <dsp:cNvSpPr/>
      </dsp:nvSpPr>
      <dsp:spPr>
        <a:xfrm>
          <a:off x="3200" y="366545"/>
          <a:ext cx="2845788" cy="4064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Активное взаимодействие бизнеса и власти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Выработка решений, способствующих развитию бизнеса и инвестиционной привлекательности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 </a:t>
          </a:r>
          <a:r>
            <a:rPr lang="ru-RU" sz="1400" kern="1200" dirty="0" smtClean="0"/>
            <a:t>Снижение административных барьеров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Создание благоприятного климата для развития бизнеса и инвестиционной деятельности.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>
        <a:off x="3200" y="366545"/>
        <a:ext cx="2845788" cy="4064000"/>
      </dsp:txXfrm>
    </dsp:sp>
    <dsp:sp modelId="{ED9F3089-5CEA-40A0-A9BA-C5585FF624A4}">
      <dsp:nvSpPr>
        <dsp:cNvPr id="0" name=""/>
        <dsp:cNvSpPr/>
      </dsp:nvSpPr>
      <dsp:spPr>
        <a:xfrm>
          <a:off x="3166873" y="-366545"/>
          <a:ext cx="2845788" cy="7330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Ближайшие мероприятия</a:t>
          </a:r>
          <a:endParaRPr lang="ru-RU" sz="2000" kern="1200" dirty="0"/>
        </a:p>
      </dsp:txBody>
      <dsp:txXfrm>
        <a:off x="3166873" y="-366545"/>
        <a:ext cx="2845788" cy="733091"/>
      </dsp:txXfrm>
    </dsp:sp>
    <dsp:sp modelId="{27B95B95-4BFB-40BF-A553-523C5D4F8048}">
      <dsp:nvSpPr>
        <dsp:cNvPr id="0" name=""/>
        <dsp:cNvSpPr/>
      </dsp:nvSpPr>
      <dsp:spPr>
        <a:xfrm>
          <a:off x="3168353" y="360043"/>
          <a:ext cx="2845788" cy="4064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Информирование бизнес-сообщества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Сбор предложений и формирование повестки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Первое заседание нового Координационного совета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Информирование о принятых решениях 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Контроль реализации решений </a:t>
          </a:r>
          <a:endParaRPr lang="ru-RU" sz="1400" kern="1200" dirty="0"/>
        </a:p>
      </dsp:txBody>
      <dsp:txXfrm>
        <a:off x="3168353" y="360043"/>
        <a:ext cx="2845788" cy="4064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8236F-9E0F-40A5-A31B-EC9A634D0920}">
      <dsp:nvSpPr>
        <dsp:cNvPr id="0" name=""/>
        <dsp:cNvSpPr/>
      </dsp:nvSpPr>
      <dsp:spPr>
        <a:xfrm>
          <a:off x="1285" y="276044"/>
          <a:ext cx="7270238" cy="844824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Формирование системы информационной поддержки и популяризация предпринимательской деятельности </a:t>
          </a:r>
          <a:endParaRPr lang="ru-RU" sz="1600" kern="1200" dirty="0"/>
        </a:p>
      </dsp:txBody>
      <dsp:txXfrm>
        <a:off x="1285" y="276044"/>
        <a:ext cx="7270238" cy="8448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CDB598-6B60-41B6-BBE1-A4AA36A1A936}">
      <dsp:nvSpPr>
        <dsp:cNvPr id="0" name=""/>
        <dsp:cNvSpPr/>
      </dsp:nvSpPr>
      <dsp:spPr>
        <a:xfrm>
          <a:off x="2867" y="507448"/>
          <a:ext cx="3074390" cy="117962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Рекомендации Атласа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2678" y="507448"/>
        <a:ext cx="1894768" cy="1179622"/>
      </dsp:txXfrm>
    </dsp:sp>
    <dsp:sp modelId="{00F54C31-49EE-4737-9235-C3A95C0D0B11}">
      <dsp:nvSpPr>
        <dsp:cNvPr id="0" name=""/>
        <dsp:cNvSpPr/>
      </dsp:nvSpPr>
      <dsp:spPr>
        <a:xfrm>
          <a:off x="3014643" y="496407"/>
          <a:ext cx="2949055" cy="1179622"/>
        </a:xfrm>
        <a:prstGeom prst="chevron">
          <a:avLst/>
        </a:prstGeom>
        <a:solidFill>
          <a:srgbClr val="FFFF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План мероприятий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(Дорожная карта)</a:t>
          </a:r>
          <a:endParaRPr lang="ru-RU" sz="1600" b="1" kern="1200" dirty="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04454" y="496407"/>
        <a:ext cx="1769433" cy="1179622"/>
      </dsp:txXfrm>
    </dsp:sp>
    <dsp:sp modelId="{C5523746-0B4A-4904-B0CC-E3FFFEC443FB}">
      <dsp:nvSpPr>
        <dsp:cNvPr id="0" name=""/>
        <dsp:cNvSpPr/>
      </dsp:nvSpPr>
      <dsp:spPr>
        <a:xfrm>
          <a:off x="5436502" y="507448"/>
          <a:ext cx="2949055" cy="1179622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6026313" y="507448"/>
        <a:ext cx="1769433" cy="11796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F0525D-A16D-4C8A-878B-D8A89C2A3546}">
      <dsp:nvSpPr>
        <dsp:cNvPr id="0" name=""/>
        <dsp:cNvSpPr/>
      </dsp:nvSpPr>
      <dsp:spPr>
        <a:xfrm>
          <a:off x="29" y="34885"/>
          <a:ext cx="2848570" cy="113942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Ожидаемые эффекты</a:t>
          </a:r>
          <a:endParaRPr lang="ru-RU" sz="1100" kern="1200" dirty="0"/>
        </a:p>
      </dsp:txBody>
      <dsp:txXfrm>
        <a:off x="29" y="34885"/>
        <a:ext cx="2848570" cy="1139428"/>
      </dsp:txXfrm>
    </dsp:sp>
    <dsp:sp modelId="{49418D42-5149-4CAC-A46A-EB8324156EC2}">
      <dsp:nvSpPr>
        <dsp:cNvPr id="0" name=""/>
        <dsp:cNvSpPr/>
      </dsp:nvSpPr>
      <dsp:spPr>
        <a:xfrm>
          <a:off x="29" y="1174314"/>
          <a:ext cx="2848570" cy="2854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Доля субъектов   МСП, принявших участие в  конференциях, форумах, круглых столах по вопросам развития предпринимательской деятельности, а также консультационной поддержки от общего числа  субъектов МСП 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2016 год – не менее  </a:t>
          </a: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15 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%,  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2017 год –  не менее </a:t>
          </a: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</a:t>
          </a:r>
          <a:r>
            <a:rPr lang="ru-RU" sz="160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Количество каналов дистрибуции – 2015 год  - не менее 50;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2016 год – не менее 80;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2017 год – не менее 100 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" y="1174314"/>
        <a:ext cx="2848570" cy="2854800"/>
      </dsp:txXfrm>
    </dsp:sp>
    <dsp:sp modelId="{ED9F3089-5CEA-40A0-A9BA-C5585FF624A4}">
      <dsp:nvSpPr>
        <dsp:cNvPr id="0" name=""/>
        <dsp:cNvSpPr/>
      </dsp:nvSpPr>
      <dsp:spPr>
        <a:xfrm>
          <a:off x="3247399" y="34885"/>
          <a:ext cx="2848570" cy="113942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Ближайшие мероприятия</a:t>
          </a:r>
          <a:endParaRPr lang="ru-RU" sz="1100" kern="1200" dirty="0"/>
        </a:p>
      </dsp:txBody>
      <dsp:txXfrm>
        <a:off x="3247399" y="34885"/>
        <a:ext cx="2848570" cy="1139428"/>
      </dsp:txXfrm>
    </dsp:sp>
    <dsp:sp modelId="{27B95B95-4BFB-40BF-A553-523C5D4F8048}">
      <dsp:nvSpPr>
        <dsp:cNvPr id="0" name=""/>
        <dsp:cNvSpPr/>
      </dsp:nvSpPr>
      <dsp:spPr>
        <a:xfrm>
          <a:off x="3247399" y="1174314"/>
          <a:ext cx="2848570" cy="2854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Продолжение реализации проекта «Пресс-служба для бизнеса»;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Организация межведомственного взаимодействия с Молодёжным центром, вузами и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сузами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города с целью вовлечения молодёжи в предпринимательство;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Популяризация историй успеха от получателей финансовой поддержки;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Выстраивание взаимоотношений с Молодёжным парламентом города и области;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Активное продвижения через социальные сети;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Формирование базы «Лидеры мнения от бизнеса»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47399" y="1174314"/>
        <a:ext cx="2848570" cy="28548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8236F-9E0F-40A5-A31B-EC9A634D0920}">
      <dsp:nvSpPr>
        <dsp:cNvPr id="0" name=""/>
        <dsp:cNvSpPr/>
      </dsp:nvSpPr>
      <dsp:spPr>
        <a:xfrm>
          <a:off x="1285" y="276044"/>
          <a:ext cx="7270238" cy="844824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Принятие инвестиционной декларации </a:t>
          </a:r>
          <a:r>
            <a:rPr lang="ru-RU" sz="1800" b="1" i="0" kern="1200" dirty="0" smtClean="0"/>
            <a:t>(меморандума) 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муниципального 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образования </a:t>
          </a:r>
          <a:endParaRPr lang="ru-RU" sz="1800" kern="1200" dirty="0"/>
        </a:p>
      </dsp:txBody>
      <dsp:txXfrm>
        <a:off x="1285" y="276044"/>
        <a:ext cx="7270238" cy="84482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CDB598-6B60-41B6-BBE1-A4AA36A1A936}">
      <dsp:nvSpPr>
        <dsp:cNvPr id="0" name=""/>
        <dsp:cNvSpPr/>
      </dsp:nvSpPr>
      <dsp:spPr>
        <a:xfrm>
          <a:off x="873" y="560148"/>
          <a:ext cx="3024100" cy="107422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Рекомендации Атласа</a:t>
          </a:r>
          <a:endParaRPr lang="ru-RU" sz="1600" b="1" kern="1200" dirty="0"/>
        </a:p>
      </dsp:txBody>
      <dsp:txXfrm>
        <a:off x="537985" y="560148"/>
        <a:ext cx="1949877" cy="1074223"/>
      </dsp:txXfrm>
    </dsp:sp>
    <dsp:sp modelId="{00F54C31-49EE-4737-9235-C3A95C0D0B11}">
      <dsp:nvSpPr>
        <dsp:cNvPr id="0" name=""/>
        <dsp:cNvSpPr/>
      </dsp:nvSpPr>
      <dsp:spPr>
        <a:xfrm>
          <a:off x="2952327" y="576068"/>
          <a:ext cx="2998104" cy="1074223"/>
        </a:xfrm>
        <a:prstGeom prst="chevron">
          <a:avLst/>
        </a:prstGeom>
        <a:solidFill>
          <a:srgbClr val="FFFF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План мероприятий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(</a:t>
          </a:r>
          <a:r>
            <a:rPr lang="ru-RU" sz="15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Дорожная карта)</a:t>
          </a:r>
          <a:endParaRPr lang="ru-RU" sz="15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489439" y="576068"/>
        <a:ext cx="1923881" cy="1074223"/>
      </dsp:txXfrm>
    </dsp:sp>
    <dsp:sp modelId="{C5523746-0B4A-4904-B0CC-E3FFFEC443FB}">
      <dsp:nvSpPr>
        <dsp:cNvPr id="0" name=""/>
        <dsp:cNvSpPr/>
      </dsp:nvSpPr>
      <dsp:spPr>
        <a:xfrm>
          <a:off x="5485967" y="560148"/>
          <a:ext cx="2685559" cy="107422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85344" rIns="85344" bIns="85344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6023079" y="560148"/>
        <a:ext cx="1611336" cy="1074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FB984-58BE-4459-BA6D-BC3067785B22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77ECC-7FBA-4900-B073-CD4FCFE3A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059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814F1-FB4D-43DB-AFDF-284B7D8CB392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FA8F4-FED4-4434-97D0-CD96EC152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215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FA8F4-FED4-4434-97D0-CD96EC1525B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649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FA8F4-FED4-4434-97D0-CD96EC1525B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FA8F4-FED4-4434-97D0-CD96EC1525B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FA8F4-FED4-4434-97D0-CD96EC1525B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FA8F4-FED4-4434-97D0-CD96EC1525B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FA8F4-FED4-4434-97D0-CD96EC1525B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FA8F4-FED4-4434-97D0-CD96EC1525B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FA8F4-FED4-4434-97D0-CD96EC1525B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4CF6-43C0-4020-B4C5-574B3D30C104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B312-252B-45E9-A17B-26D5D0C05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647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4CF6-43C0-4020-B4C5-574B3D30C104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B312-252B-45E9-A17B-26D5D0C05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04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4CF6-43C0-4020-B4C5-574B3D30C104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B312-252B-45E9-A17B-26D5D0C05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04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4CF6-43C0-4020-B4C5-574B3D30C104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B312-252B-45E9-A17B-26D5D0C05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71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4CF6-43C0-4020-B4C5-574B3D30C104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B312-252B-45E9-A17B-26D5D0C05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984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4CF6-43C0-4020-B4C5-574B3D30C104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B312-252B-45E9-A17B-26D5D0C05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719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4CF6-43C0-4020-B4C5-574B3D30C104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B312-252B-45E9-A17B-26D5D0C05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91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4CF6-43C0-4020-B4C5-574B3D30C104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B312-252B-45E9-A17B-26D5D0C05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88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4CF6-43C0-4020-B4C5-574B3D30C104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B312-252B-45E9-A17B-26D5D0C05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647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4CF6-43C0-4020-B4C5-574B3D30C104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B312-252B-45E9-A17B-26D5D0C05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917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4CF6-43C0-4020-B4C5-574B3D30C104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B312-252B-45E9-A17B-26D5D0C05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488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6335513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9" name="think-cell Slide" r:id="rId16" imgW="360" imgH="360" progId="">
                  <p:embed/>
                </p:oleObj>
              </mc:Choice>
              <mc:Fallback>
                <p:oleObj name="think-cell Slide" r:id="rId16" imgW="360" imgH="360" progId="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34CF6-43C0-4020-B4C5-574B3D30C104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FB312-252B-45E9-A17B-26D5D0C05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09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image" Target="../media/image14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5" Type="http://schemas.openxmlformats.org/officeDocument/2006/relationships/image" Target="../media/image15.png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Relationship Id="rId1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tags" Target="../tags/tag14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15.pn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1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image" Target="../media/image17.jpeg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0.jpeg"/><Relationship Id="rId5" Type="http://schemas.openxmlformats.org/officeDocument/2006/relationships/tags" Target="../tags/tag7.xml"/><Relationship Id="rId10" Type="http://schemas.openxmlformats.org/officeDocument/2006/relationships/image" Target="../media/image19.jpeg"/><Relationship Id="rId4" Type="http://schemas.openxmlformats.org/officeDocument/2006/relationships/tags" Target="../tags/tag6.xml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15.pn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1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image" Target="../media/image17.jpeg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/>
          <p:cNvSpPr/>
          <p:nvPr/>
        </p:nvSpPr>
        <p:spPr>
          <a:xfrm>
            <a:off x="5468196" y="1631750"/>
            <a:ext cx="1224136" cy="1132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028384" y="-123939"/>
            <a:ext cx="864096" cy="1254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97482"/>
            <a:ext cx="576064" cy="56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Кольцо 7"/>
          <p:cNvSpPr/>
          <p:nvPr/>
        </p:nvSpPr>
        <p:spPr>
          <a:xfrm>
            <a:off x="7809012" y="-160714"/>
            <a:ext cx="1305852" cy="1290937"/>
          </a:xfrm>
          <a:prstGeom prst="donut">
            <a:avLst>
              <a:gd name="adj" fmla="val 2225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23850" y="6283325"/>
            <a:ext cx="8532813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90600" eaLnBrk="0" hangingPunct="0"/>
            <a:r>
              <a:rPr lang="ru-RU" sz="1200" b="1" dirty="0" smtClean="0">
                <a:solidFill>
                  <a:srgbClr val="FFFFFF"/>
                </a:solidFill>
                <a:latin typeface="Arial" pitchFamily="34" charset="0"/>
              </a:rPr>
              <a:t>Июнь 2015 </a:t>
            </a:r>
            <a:r>
              <a:rPr lang="ru-RU" sz="1200" b="1" dirty="0">
                <a:solidFill>
                  <a:srgbClr val="FFFFFF"/>
                </a:solidFill>
                <a:latin typeface="Arial" pitchFamily="34" charset="0"/>
              </a:rPr>
              <a:t>года</a:t>
            </a:r>
            <a:endParaRPr lang="en-GB" sz="12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115616" y="1565576"/>
            <a:ext cx="1224136" cy="11773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581" y="1930097"/>
            <a:ext cx="990206" cy="51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Овал 16"/>
          <p:cNvSpPr/>
          <p:nvPr/>
        </p:nvSpPr>
        <p:spPr>
          <a:xfrm>
            <a:off x="2601373" y="1588600"/>
            <a:ext cx="1156317" cy="11543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978188" y="1622330"/>
            <a:ext cx="1224136" cy="1132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10" descr="C:\Users\PK7\Desktop\логотип АГ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86" y="1886145"/>
            <a:ext cx="959489" cy="59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69484" y="3356992"/>
            <a:ext cx="832299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«Заседание экспертной группы по мониторингу </a:t>
            </a:r>
            <a:br>
              <a:rPr lang="ru-RU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внедрения успешных  практик, направленных на развитие и поддержку малого и среднего предпринимательства на муниципальном уровне, включенных в Атлас муниципальных практик, в городе Череповце Вологодской области»</a:t>
            </a:r>
          </a:p>
        </p:txBody>
      </p:sp>
      <p:pic>
        <p:nvPicPr>
          <p:cNvPr id="5" name="Picture 2" descr="http://itclub-vologda.ru/sites/default/files/styles/organization-grid/public/organization/opora.png?itok=11FJxnNF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3" b="22442"/>
          <a:stretch/>
        </p:blipFill>
        <p:spPr bwMode="auto">
          <a:xfrm>
            <a:off x="5627167" y="1888237"/>
            <a:ext cx="906193" cy="60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Овал 21"/>
          <p:cNvSpPr/>
          <p:nvPr/>
        </p:nvSpPr>
        <p:spPr>
          <a:xfrm>
            <a:off x="6964404" y="1610818"/>
            <a:ext cx="1224136" cy="1132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4" name="Picture 6" descr="http://vologda-oblast.ru/images/o_regione/simvolika/Gerb1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507" y="1698179"/>
            <a:ext cx="548048" cy="71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037126" y="2319258"/>
            <a:ext cx="11657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 smtClean="0"/>
              <a:t>Общественная </a:t>
            </a:r>
            <a:r>
              <a:rPr lang="ru-RU" sz="800" dirty="0"/>
              <a:t>палата </a:t>
            </a:r>
            <a:endParaRPr lang="ru-RU" sz="800" dirty="0" smtClean="0"/>
          </a:p>
          <a:p>
            <a:r>
              <a:rPr lang="ru-RU" sz="800" dirty="0" smtClean="0"/>
              <a:t>Вологодской </a:t>
            </a:r>
            <a:r>
              <a:rPr lang="ru-RU" sz="800" dirty="0"/>
              <a:t>области</a:t>
            </a:r>
          </a:p>
        </p:txBody>
      </p:sp>
      <p:pic>
        <p:nvPicPr>
          <p:cNvPr id="18" name="Picture 5" descr="0000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2390" y="1738552"/>
            <a:ext cx="764948" cy="82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777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 bwMode="auto">
          <a:xfrm>
            <a:off x="611560" y="332656"/>
            <a:ext cx="8532440" cy="830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ru-RU" altLang="ru-RU" sz="1200" b="1" dirty="0" smtClean="0"/>
          </a:p>
        </p:txBody>
      </p:sp>
      <p:sp>
        <p:nvSpPr>
          <p:cNvPr id="16" name="Номер слайда 2"/>
          <p:cNvSpPr txBox="1">
            <a:spLocks/>
          </p:cNvSpPr>
          <p:nvPr/>
        </p:nvSpPr>
        <p:spPr>
          <a:xfrm>
            <a:off x="53794" y="6446663"/>
            <a:ext cx="487363" cy="366713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C45D8568-3546-4613-9456-5AC0D6096D5C}" type="slidenum">
              <a:rPr lang="ru-RU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10</a:t>
            </a:fld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27584" y="0"/>
            <a:ext cx="8316416" cy="57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ru-RU" altLang="ru-RU" b="1" dirty="0" smtClean="0">
                <a:latin typeface="Arial" pitchFamily="34" charset="0"/>
              </a:rPr>
              <a:t> </a:t>
            </a:r>
            <a:r>
              <a:rPr lang="ru-RU" altLang="ru-RU" sz="1400" b="1" dirty="0" smtClean="0">
                <a:latin typeface="Arial" pitchFamily="34" charset="0"/>
              </a:rPr>
              <a:t>ИНФОРМАЦИЯ ОБ ИТОГАХ ВНЕДРЕНИЯ УСПЕШНЫХ ПРАКТИК АТЛАСА В </a:t>
            </a:r>
            <a:r>
              <a:rPr lang="ru-RU" altLang="ru-RU" sz="1400" b="1" dirty="0" smtClean="0">
                <a:latin typeface="Arial" pitchFamily="34" charset="0"/>
              </a:rPr>
              <a:t>Г. </a:t>
            </a:r>
            <a:r>
              <a:rPr lang="ru-RU" altLang="ru-RU" sz="1400" b="1" dirty="0" smtClean="0">
                <a:latin typeface="Arial" pitchFamily="34" charset="0"/>
              </a:rPr>
              <a:t>ЧЕРЕПОВЦЕ</a:t>
            </a:r>
            <a:endParaRPr lang="ru-RU" altLang="ru-RU" sz="1400" b="1" dirty="0" smtClean="0">
              <a:latin typeface="Arial" pitchFamily="34" charset="0"/>
            </a:endParaRPr>
          </a:p>
          <a:p>
            <a:pPr algn="r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ru-RU" altLang="ru-RU" sz="1400" b="1" dirty="0">
              <a:latin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411760" y="1700808"/>
            <a:ext cx="36004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331640" y="570961"/>
            <a:ext cx="781236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altLang="ru-RU" sz="1600" b="1" dirty="0" smtClean="0">
                <a:solidFill>
                  <a:srgbClr val="800000"/>
                </a:solidFill>
                <a:latin typeface="Arial" pitchFamily="34" charset="0"/>
              </a:rPr>
              <a:t>Практика №16. </a:t>
            </a:r>
            <a:r>
              <a:rPr lang="ru-RU" altLang="ru-RU" sz="1600" b="1" dirty="0">
                <a:solidFill>
                  <a:srgbClr val="800000"/>
                </a:solidFill>
                <a:latin typeface="Arial" pitchFamily="34" charset="0"/>
              </a:rPr>
              <a:t>Формирование системы информационной поддержки и популяризация предпринимательской деятельности </a:t>
            </a:r>
            <a:endParaRPr lang="ru-RU" altLang="ru-RU" sz="1600" b="1" dirty="0" smtClean="0">
              <a:solidFill>
                <a:srgbClr val="800000"/>
              </a:solidFill>
              <a:latin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26753" y="1271816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Arial" pitchFamily="34" charset="0"/>
                <a:cs typeface="Arial" pitchFamily="34" charset="0"/>
              </a:rPr>
              <a:t>Выполнение этапов реализации в соответствии с Планом мероприятий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640938"/>
              </p:ext>
            </p:extLst>
          </p:nvPr>
        </p:nvGraphicFramePr>
        <p:xfrm>
          <a:off x="913771" y="1659382"/>
          <a:ext cx="8059686" cy="402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59086"/>
                <a:gridCol w="2232248"/>
                <a:gridCol w="1296144"/>
                <a:gridCol w="1872208"/>
              </a:tblGrid>
              <a:tr h="270390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 реализации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 этапа 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Отметка о</a:t>
                      </a:r>
                      <a:r>
                        <a:rPr lang="ru-RU" sz="12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выполнении</a:t>
                      </a:r>
                      <a:endParaRPr lang="ru-RU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Подтверждающие документы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30477">
                <a:tc>
                  <a:txBody>
                    <a:bodyPr/>
                    <a:lstStyle/>
                    <a:p>
                      <a:endParaRPr lang="ru-RU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Реализация проекта  </a:t>
                      </a:r>
                    </a:p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«Пресс-служба для бизнеса»</a:t>
                      </a:r>
                    </a:p>
                    <a:p>
                      <a:endParaRPr lang="ru-RU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Реализован проект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"Пресс-служба для бизнеса"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tabLst>
                          <a:tab pos="2509838" algn="l"/>
                        </a:tabLst>
                      </a:pP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Концепция проекта</a:t>
                      </a:r>
                    </a:p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Письма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потенциальным участникам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10304">
                <a:tc>
                  <a:txBody>
                    <a:bodyPr/>
                    <a:lstStyle/>
                    <a:p>
                      <a:endParaRPr lang="ru-RU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городского  конкурса на освещение экономических тем и предпринимательских инициатив в СМИ </a:t>
                      </a:r>
                    </a:p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 Конкурс 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Положение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 конкурсе</a:t>
                      </a:r>
                    </a:p>
                    <a:p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Итоги конкурса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219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 ежеквартальных круглых столов с участием инвесторов, институтов развития, финансовых институтов, представителей органов местного самоуправления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мероприятий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Отчет мероприятий</a:t>
                      </a:r>
                    </a:p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Конференция по деревянному домостроению</a:t>
                      </a:r>
                    </a:p>
                    <a:p>
                      <a:endParaRPr lang="ru-RU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Франчайзинг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-2015 курс на перспективное развитие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8" name="Группа 88"/>
          <p:cNvGrpSpPr/>
          <p:nvPr>
            <p:custDataLst>
              <p:tags r:id="rId1"/>
            </p:custDataLst>
          </p:nvPr>
        </p:nvGrpSpPr>
        <p:grpSpPr>
          <a:xfrm>
            <a:off x="6144855" y="3212976"/>
            <a:ext cx="447536" cy="504056"/>
            <a:chOff x="11383406" y="3553554"/>
            <a:chExt cx="555586" cy="583984"/>
          </a:xfrm>
          <a:solidFill>
            <a:schemeClr val="bg1">
              <a:lumMod val="85000"/>
            </a:schemeClr>
          </a:solidFill>
        </p:grpSpPr>
        <p:sp>
          <p:nvSpPr>
            <p:cNvPr id="49" name="Rectangle 43"/>
            <p:cNvSpPr>
              <a:spLocks noChangeArrowheads="1"/>
            </p:cNvSpPr>
            <p:nvPr/>
          </p:nvSpPr>
          <p:spPr bwMode="auto">
            <a:xfrm>
              <a:off x="11383406" y="3737055"/>
              <a:ext cx="508087" cy="400483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50" name="Freeform 23"/>
            <p:cNvSpPr>
              <a:spLocks/>
            </p:cNvSpPr>
            <p:nvPr/>
          </p:nvSpPr>
          <p:spPr bwMode="auto">
            <a:xfrm>
              <a:off x="11503786" y="3553554"/>
              <a:ext cx="435206" cy="446844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51" name="Группа 88"/>
          <p:cNvGrpSpPr/>
          <p:nvPr>
            <p:custDataLst>
              <p:tags r:id="rId2"/>
            </p:custDataLst>
          </p:nvPr>
        </p:nvGrpSpPr>
        <p:grpSpPr>
          <a:xfrm>
            <a:off x="6129150" y="2248758"/>
            <a:ext cx="447536" cy="504056"/>
            <a:chOff x="11383406" y="3553554"/>
            <a:chExt cx="555586" cy="583984"/>
          </a:xfrm>
          <a:solidFill>
            <a:schemeClr val="bg1">
              <a:lumMod val="85000"/>
            </a:schemeClr>
          </a:solidFill>
        </p:grpSpPr>
        <p:sp>
          <p:nvSpPr>
            <p:cNvPr id="52" name="Rectangle 43"/>
            <p:cNvSpPr>
              <a:spLocks noChangeArrowheads="1"/>
            </p:cNvSpPr>
            <p:nvPr/>
          </p:nvSpPr>
          <p:spPr bwMode="auto">
            <a:xfrm>
              <a:off x="11383406" y="3737055"/>
              <a:ext cx="508087" cy="400483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53" name="Freeform 23"/>
            <p:cNvSpPr>
              <a:spLocks/>
            </p:cNvSpPr>
            <p:nvPr/>
          </p:nvSpPr>
          <p:spPr bwMode="auto">
            <a:xfrm>
              <a:off x="11503786" y="3553554"/>
              <a:ext cx="435206" cy="446844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54" name="Группа 88"/>
          <p:cNvGrpSpPr/>
          <p:nvPr>
            <p:custDataLst>
              <p:tags r:id="rId3"/>
            </p:custDataLst>
          </p:nvPr>
        </p:nvGrpSpPr>
        <p:grpSpPr>
          <a:xfrm>
            <a:off x="6141749" y="4437112"/>
            <a:ext cx="447536" cy="504056"/>
            <a:chOff x="11383406" y="3553554"/>
            <a:chExt cx="555586" cy="583984"/>
          </a:xfrm>
          <a:solidFill>
            <a:schemeClr val="bg1">
              <a:lumMod val="85000"/>
            </a:schemeClr>
          </a:solidFill>
        </p:grpSpPr>
        <p:sp>
          <p:nvSpPr>
            <p:cNvPr id="55" name="Rectangle 43"/>
            <p:cNvSpPr>
              <a:spLocks noChangeArrowheads="1"/>
            </p:cNvSpPr>
            <p:nvPr/>
          </p:nvSpPr>
          <p:spPr bwMode="auto">
            <a:xfrm>
              <a:off x="11383406" y="3737055"/>
              <a:ext cx="508087" cy="400483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58" name="Freeform 23"/>
            <p:cNvSpPr>
              <a:spLocks/>
            </p:cNvSpPr>
            <p:nvPr/>
          </p:nvSpPr>
          <p:spPr bwMode="auto">
            <a:xfrm>
              <a:off x="11503786" y="3553554"/>
              <a:ext cx="435206" cy="446844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068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766251" y="1671195"/>
            <a:ext cx="8130681" cy="262190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itle 2"/>
          <p:cNvSpPr txBox="1">
            <a:spLocks/>
          </p:cNvSpPr>
          <p:nvPr/>
        </p:nvSpPr>
        <p:spPr bwMode="auto">
          <a:xfrm>
            <a:off x="611560" y="332656"/>
            <a:ext cx="8532440" cy="830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ru-RU" altLang="ru-RU" sz="1200" b="1" dirty="0" smtClean="0"/>
          </a:p>
        </p:txBody>
      </p:sp>
      <p:sp>
        <p:nvSpPr>
          <p:cNvPr id="16" name="Номер слайда 2"/>
          <p:cNvSpPr txBox="1">
            <a:spLocks/>
          </p:cNvSpPr>
          <p:nvPr/>
        </p:nvSpPr>
        <p:spPr>
          <a:xfrm>
            <a:off x="53794" y="6446663"/>
            <a:ext cx="487363" cy="366713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C45D8568-3546-4613-9456-5AC0D6096D5C}" type="slidenum">
              <a:rPr lang="ru-RU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11</a:t>
            </a:fld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1700808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4" name="Прямоугольник 33"/>
          <p:cNvSpPr/>
          <p:nvPr/>
        </p:nvSpPr>
        <p:spPr>
          <a:xfrm>
            <a:off x="2591272" y="0"/>
            <a:ext cx="6552728" cy="57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b="1" dirty="0" smtClean="0">
                <a:latin typeface="Arial" pitchFamily="34" charset="0"/>
              </a:rPr>
              <a:t> </a:t>
            </a:r>
            <a:r>
              <a:rPr lang="ru-RU" altLang="ru-RU" sz="1400" b="1" dirty="0" smtClean="0">
                <a:latin typeface="Arial" pitchFamily="34" charset="0"/>
              </a:rPr>
              <a:t>РЕЗЮМЕ ПРАКТИКИ № 3 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ru-RU" altLang="ru-RU" sz="1400" b="1" dirty="0">
              <a:latin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02027" y="1104999"/>
            <a:ext cx="227600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95350">
              <a:buClr>
                <a:schemeClr val="tx2"/>
              </a:buClr>
            </a:pPr>
            <a:r>
              <a:rPr lang="ru-RU" altLang="ko-KR" sz="1300" b="1" i="1" dirty="0" smtClean="0">
                <a:latin typeface="Arial" pitchFamily="34" charset="0"/>
                <a:ea typeface="Gulim" pitchFamily="34" charset="-127"/>
              </a:rPr>
              <a:t>Наименование практики</a:t>
            </a:r>
            <a:endParaRPr lang="ru-RU" altLang="ko-KR" sz="1300" b="1" i="1" dirty="0">
              <a:latin typeface="Arial" pitchFamily="34" charset="0"/>
              <a:ea typeface="Gulim" pitchFamily="34" charset="-127"/>
            </a:endParaRPr>
          </a:p>
        </p:txBody>
      </p:sp>
      <p:sp>
        <p:nvSpPr>
          <p:cNvPr id="45" name="Line 7"/>
          <p:cNvSpPr>
            <a:spLocks noChangeShapeType="1"/>
          </p:cNvSpPr>
          <p:nvPr/>
        </p:nvSpPr>
        <p:spPr bwMode="auto">
          <a:xfrm flipV="1">
            <a:off x="627356" y="1535974"/>
            <a:ext cx="8516644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170" name="Picture 2" descr="Y:\My Job\АСИ\Презентации\anani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9" b="37468"/>
          <a:stretch/>
        </p:blipFill>
        <p:spPr bwMode="auto">
          <a:xfrm>
            <a:off x="1188985" y="1879522"/>
            <a:ext cx="2520280" cy="2205246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30140" y="1983538"/>
            <a:ext cx="48965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Ответственный за </a:t>
            </a:r>
            <a:r>
              <a:rPr lang="ru-RU" sz="13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внедрение</a:t>
            </a:r>
          </a:p>
          <a:p>
            <a:pPr algn="ctr"/>
            <a:r>
              <a:rPr lang="ru-RU" sz="13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успешной </a:t>
            </a:r>
            <a:r>
              <a:rPr lang="ru-RU" sz="13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практики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72310" y="457851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аместитель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мэра, курирующий вопросы социально-экономического развития города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38721" y="4437112"/>
            <a:ext cx="8085668" cy="21929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580112" y="4906182"/>
            <a:ext cx="112883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01.03.2015</a:t>
            </a: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18.06.2015 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3758" y="4578519"/>
            <a:ext cx="29087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Дата начала внедрения</a:t>
            </a:r>
          </a:p>
          <a:p>
            <a:pPr algn="ctr"/>
            <a:endParaRPr lang="ru-RU" sz="13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3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Дата завершения 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внедрения</a:t>
            </a:r>
          </a:p>
          <a:p>
            <a:endParaRPr lang="ru-RU" sz="13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94163" y="947440"/>
            <a:ext cx="5760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Принятие инвестиционной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декларации</a:t>
            </a: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(меморандума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63890" y="4547741"/>
            <a:ext cx="756084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Период внедрения практики</a:t>
            </a:r>
            <a:endParaRPr lang="ru-RU" sz="13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963104" y="1316190"/>
            <a:ext cx="209206" cy="5313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252389" y="335820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аместитель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мэра, курирующий вопросы социально-экономического развития города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18325" y="2737678"/>
            <a:ext cx="33123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Ананьин Михаил Анатольевич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4897" y="6021461"/>
            <a:ext cx="305669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Докладчик</a:t>
            </a:r>
            <a:endParaRPr lang="ru-RU" sz="13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48761" y="5852184"/>
            <a:ext cx="31776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Субботин Вадим Викторович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5400000">
            <a:off x="4714884" y="1609342"/>
            <a:ext cx="133339" cy="808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242561" y="6163770"/>
            <a:ext cx="42989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Начальник управления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экономической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политики,</a:t>
            </a:r>
          </a:p>
          <a:p>
            <a:pPr algn="ctr" fontAlgn="base"/>
            <a:r>
              <a:rPr lang="ru-RU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и.о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. заместителя мэра города Череповца</a:t>
            </a:r>
            <a:endParaRPr 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29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Y:\My Job\АСИ\Презентации\su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145316"/>
            <a:ext cx="2311783" cy="231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851920" y="2645426"/>
            <a:ext cx="2880320" cy="42125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611560" y="332656"/>
            <a:ext cx="8532440" cy="830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ru-RU" altLang="ru-RU" sz="12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93304" y="3256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ru-RU" altLang="ru-RU" sz="1400" b="1" dirty="0">
                <a:latin typeface="Arial" pitchFamily="34" charset="0"/>
              </a:rPr>
              <a:t>ИНФОРМАЦИЯ ОБ ИТОГАХ ВНЕДРЕНИЯ УСПЕШНЫХ ПРАКТИК АТЛАСА В </a:t>
            </a:r>
            <a:r>
              <a:rPr lang="ru-RU" altLang="ru-RU" sz="1400" b="1" dirty="0" smtClean="0">
                <a:latin typeface="Arial" pitchFamily="34" charset="0"/>
              </a:rPr>
              <a:t>Г. </a:t>
            </a:r>
            <a:r>
              <a:rPr lang="ru-RU" altLang="ru-RU" sz="1400" b="1" dirty="0" smtClean="0">
                <a:latin typeface="Arial" pitchFamily="34" charset="0"/>
              </a:rPr>
              <a:t>ЧЕРЕПОВЦЕ</a:t>
            </a:r>
            <a:endParaRPr lang="ru-RU" altLang="ru-RU" sz="1400" b="1" dirty="0">
              <a:latin typeface="Arial" pitchFamily="34" charset="0"/>
            </a:endParaRPr>
          </a:p>
          <a:p>
            <a:pPr algn="r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ru-RU" altLang="ru-RU" sz="1400" b="1" dirty="0">
              <a:latin typeface="Arial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13889837"/>
              </p:ext>
            </p:extLst>
          </p:nvPr>
        </p:nvGraphicFramePr>
        <p:xfrm>
          <a:off x="1241375" y="259835"/>
          <a:ext cx="7272809" cy="1256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934971347"/>
              </p:ext>
            </p:extLst>
          </p:nvPr>
        </p:nvGraphicFramePr>
        <p:xfrm>
          <a:off x="971601" y="836712"/>
          <a:ext cx="8172400" cy="2194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63588" y="2557050"/>
            <a:ext cx="165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3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7308304" y="2708920"/>
            <a:ext cx="1632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Практика внедрена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1340768"/>
            <a:ext cx="2771800" cy="1368152"/>
          </a:xfrm>
          <a:custGeom>
            <a:avLst/>
            <a:gdLst>
              <a:gd name="connsiteX0" fmla="*/ 0 w 1584176"/>
              <a:gd name="connsiteY0" fmla="*/ 0 h 936103"/>
              <a:gd name="connsiteX1" fmla="*/ 1584176 w 1584176"/>
              <a:gd name="connsiteY1" fmla="*/ 0 h 936103"/>
              <a:gd name="connsiteX2" fmla="*/ 1584176 w 1584176"/>
              <a:gd name="connsiteY2" fmla="*/ 936103 h 936103"/>
              <a:gd name="connsiteX3" fmla="*/ 0 w 1584176"/>
              <a:gd name="connsiteY3" fmla="*/ 936103 h 936103"/>
              <a:gd name="connsiteX4" fmla="*/ 0 w 1584176"/>
              <a:gd name="connsiteY4" fmla="*/ 0 h 936103"/>
              <a:gd name="connsiteX0" fmla="*/ 0 w 1963318"/>
              <a:gd name="connsiteY0" fmla="*/ 0 h 936103"/>
              <a:gd name="connsiteX1" fmla="*/ 1584176 w 1963318"/>
              <a:gd name="connsiteY1" fmla="*/ 0 h 936103"/>
              <a:gd name="connsiteX2" fmla="*/ 1963318 w 1963318"/>
              <a:gd name="connsiteY2" fmla="*/ 490054 h 936103"/>
              <a:gd name="connsiteX3" fmla="*/ 0 w 1963318"/>
              <a:gd name="connsiteY3" fmla="*/ 936103 h 936103"/>
              <a:gd name="connsiteX4" fmla="*/ 0 w 1963318"/>
              <a:gd name="connsiteY4" fmla="*/ 0 h 936103"/>
              <a:gd name="connsiteX0" fmla="*/ 0 w 1963318"/>
              <a:gd name="connsiteY0" fmla="*/ 0 h 936103"/>
              <a:gd name="connsiteX1" fmla="*/ 1584176 w 1963318"/>
              <a:gd name="connsiteY1" fmla="*/ 0 h 936103"/>
              <a:gd name="connsiteX2" fmla="*/ 1963318 w 1963318"/>
              <a:gd name="connsiteY2" fmla="*/ 490054 h 936103"/>
              <a:gd name="connsiteX3" fmla="*/ 0 w 1963318"/>
              <a:gd name="connsiteY3" fmla="*/ 936103 h 936103"/>
              <a:gd name="connsiteX4" fmla="*/ 0 w 1963318"/>
              <a:gd name="connsiteY4" fmla="*/ 0 h 936103"/>
              <a:gd name="connsiteX0" fmla="*/ 0 w 2007923"/>
              <a:gd name="connsiteY0" fmla="*/ 11152 h 936103"/>
              <a:gd name="connsiteX1" fmla="*/ 1628781 w 2007923"/>
              <a:gd name="connsiteY1" fmla="*/ 0 h 936103"/>
              <a:gd name="connsiteX2" fmla="*/ 2007923 w 2007923"/>
              <a:gd name="connsiteY2" fmla="*/ 490054 h 936103"/>
              <a:gd name="connsiteX3" fmla="*/ 44605 w 2007923"/>
              <a:gd name="connsiteY3" fmla="*/ 936103 h 936103"/>
              <a:gd name="connsiteX4" fmla="*/ 0 w 2007923"/>
              <a:gd name="connsiteY4" fmla="*/ 11152 h 936103"/>
              <a:gd name="connsiteX0" fmla="*/ 267629 w 2275552"/>
              <a:gd name="connsiteY0" fmla="*/ 11152 h 947254"/>
              <a:gd name="connsiteX1" fmla="*/ 1896410 w 2275552"/>
              <a:gd name="connsiteY1" fmla="*/ 0 h 947254"/>
              <a:gd name="connsiteX2" fmla="*/ 2275552 w 2275552"/>
              <a:gd name="connsiteY2" fmla="*/ 490054 h 947254"/>
              <a:gd name="connsiteX3" fmla="*/ 0 w 2275552"/>
              <a:gd name="connsiteY3" fmla="*/ 947254 h 947254"/>
              <a:gd name="connsiteX4" fmla="*/ 267629 w 2275552"/>
              <a:gd name="connsiteY4" fmla="*/ 11152 h 947254"/>
              <a:gd name="connsiteX0" fmla="*/ 267629 w 2275552"/>
              <a:gd name="connsiteY0" fmla="*/ 11152 h 947254"/>
              <a:gd name="connsiteX1" fmla="*/ 1896410 w 2275552"/>
              <a:gd name="connsiteY1" fmla="*/ 0 h 947254"/>
              <a:gd name="connsiteX2" fmla="*/ 2275552 w 2275552"/>
              <a:gd name="connsiteY2" fmla="*/ 490054 h 947254"/>
              <a:gd name="connsiteX3" fmla="*/ 0 w 2275552"/>
              <a:gd name="connsiteY3" fmla="*/ 947254 h 947254"/>
              <a:gd name="connsiteX4" fmla="*/ 267629 w 2275552"/>
              <a:gd name="connsiteY4" fmla="*/ 11152 h 947254"/>
              <a:gd name="connsiteX0" fmla="*/ 356292 w 2364215"/>
              <a:gd name="connsiteY0" fmla="*/ 11152 h 947254"/>
              <a:gd name="connsiteX1" fmla="*/ 1985073 w 2364215"/>
              <a:gd name="connsiteY1" fmla="*/ 0 h 947254"/>
              <a:gd name="connsiteX2" fmla="*/ 2364215 w 2364215"/>
              <a:gd name="connsiteY2" fmla="*/ 490054 h 947254"/>
              <a:gd name="connsiteX3" fmla="*/ 88663 w 2364215"/>
              <a:gd name="connsiteY3" fmla="*/ 947254 h 947254"/>
              <a:gd name="connsiteX4" fmla="*/ 532462 w 2364215"/>
              <a:gd name="connsiteY4" fmla="*/ 494063 h 947254"/>
              <a:gd name="connsiteX5" fmla="*/ 356292 w 2364215"/>
              <a:gd name="connsiteY5" fmla="*/ 11152 h 947254"/>
              <a:gd name="connsiteX0" fmla="*/ 166721 w 2364215"/>
              <a:gd name="connsiteY0" fmla="*/ 11152 h 947254"/>
              <a:gd name="connsiteX1" fmla="*/ 1985073 w 2364215"/>
              <a:gd name="connsiteY1" fmla="*/ 0 h 947254"/>
              <a:gd name="connsiteX2" fmla="*/ 2364215 w 2364215"/>
              <a:gd name="connsiteY2" fmla="*/ 490054 h 947254"/>
              <a:gd name="connsiteX3" fmla="*/ 88663 w 2364215"/>
              <a:gd name="connsiteY3" fmla="*/ 947254 h 947254"/>
              <a:gd name="connsiteX4" fmla="*/ 532462 w 2364215"/>
              <a:gd name="connsiteY4" fmla="*/ 494063 h 947254"/>
              <a:gd name="connsiteX5" fmla="*/ 166721 w 2364215"/>
              <a:gd name="connsiteY5" fmla="*/ 11152 h 947254"/>
              <a:gd name="connsiteX0" fmla="*/ 166721 w 2364215"/>
              <a:gd name="connsiteY0" fmla="*/ 11152 h 974786"/>
              <a:gd name="connsiteX1" fmla="*/ 1985073 w 2364215"/>
              <a:gd name="connsiteY1" fmla="*/ 0 h 974786"/>
              <a:gd name="connsiteX2" fmla="*/ 2364215 w 2364215"/>
              <a:gd name="connsiteY2" fmla="*/ 490054 h 974786"/>
              <a:gd name="connsiteX3" fmla="*/ 1759097 w 2364215"/>
              <a:gd name="connsiteY3" fmla="*/ 895507 h 974786"/>
              <a:gd name="connsiteX4" fmla="*/ 88663 w 2364215"/>
              <a:gd name="connsiteY4" fmla="*/ 947254 h 974786"/>
              <a:gd name="connsiteX5" fmla="*/ 532462 w 2364215"/>
              <a:gd name="connsiteY5" fmla="*/ 494063 h 974786"/>
              <a:gd name="connsiteX6" fmla="*/ 166721 w 2364215"/>
              <a:gd name="connsiteY6" fmla="*/ 11152 h 974786"/>
              <a:gd name="connsiteX0" fmla="*/ 166721 w 2364215"/>
              <a:gd name="connsiteY0" fmla="*/ 11152 h 974786"/>
              <a:gd name="connsiteX1" fmla="*/ 1985073 w 2364215"/>
              <a:gd name="connsiteY1" fmla="*/ 0 h 974786"/>
              <a:gd name="connsiteX2" fmla="*/ 2364215 w 2364215"/>
              <a:gd name="connsiteY2" fmla="*/ 490054 h 974786"/>
              <a:gd name="connsiteX3" fmla="*/ 1759097 w 2364215"/>
              <a:gd name="connsiteY3" fmla="*/ 895507 h 974786"/>
              <a:gd name="connsiteX4" fmla="*/ 88663 w 2364215"/>
              <a:gd name="connsiteY4" fmla="*/ 947254 h 974786"/>
              <a:gd name="connsiteX5" fmla="*/ 532462 w 2364215"/>
              <a:gd name="connsiteY5" fmla="*/ 494063 h 974786"/>
              <a:gd name="connsiteX6" fmla="*/ 166721 w 2364215"/>
              <a:gd name="connsiteY6" fmla="*/ 11152 h 974786"/>
              <a:gd name="connsiteX0" fmla="*/ 166721 w 2364215"/>
              <a:gd name="connsiteY0" fmla="*/ 11152 h 967426"/>
              <a:gd name="connsiteX1" fmla="*/ 1985073 w 2364215"/>
              <a:gd name="connsiteY1" fmla="*/ 0 h 967426"/>
              <a:gd name="connsiteX2" fmla="*/ 2364215 w 2364215"/>
              <a:gd name="connsiteY2" fmla="*/ 490054 h 967426"/>
              <a:gd name="connsiteX3" fmla="*/ 1915215 w 2364215"/>
              <a:gd name="connsiteY3" fmla="*/ 862053 h 967426"/>
              <a:gd name="connsiteX4" fmla="*/ 88663 w 2364215"/>
              <a:gd name="connsiteY4" fmla="*/ 947254 h 967426"/>
              <a:gd name="connsiteX5" fmla="*/ 532462 w 2364215"/>
              <a:gd name="connsiteY5" fmla="*/ 494063 h 967426"/>
              <a:gd name="connsiteX6" fmla="*/ 166721 w 2364215"/>
              <a:gd name="connsiteY6" fmla="*/ 11152 h 967426"/>
              <a:gd name="connsiteX0" fmla="*/ 166721 w 2364215"/>
              <a:gd name="connsiteY0" fmla="*/ 11152 h 982285"/>
              <a:gd name="connsiteX1" fmla="*/ 1985073 w 2364215"/>
              <a:gd name="connsiteY1" fmla="*/ 0 h 982285"/>
              <a:gd name="connsiteX2" fmla="*/ 2364215 w 2364215"/>
              <a:gd name="connsiteY2" fmla="*/ 490054 h 982285"/>
              <a:gd name="connsiteX3" fmla="*/ 1937517 w 2364215"/>
              <a:gd name="connsiteY3" fmla="*/ 917809 h 982285"/>
              <a:gd name="connsiteX4" fmla="*/ 88663 w 2364215"/>
              <a:gd name="connsiteY4" fmla="*/ 947254 h 982285"/>
              <a:gd name="connsiteX5" fmla="*/ 532462 w 2364215"/>
              <a:gd name="connsiteY5" fmla="*/ 494063 h 982285"/>
              <a:gd name="connsiteX6" fmla="*/ 166721 w 2364215"/>
              <a:gd name="connsiteY6" fmla="*/ 11152 h 982285"/>
              <a:gd name="connsiteX0" fmla="*/ 166721 w 2364215"/>
              <a:gd name="connsiteY0" fmla="*/ 11152 h 982285"/>
              <a:gd name="connsiteX1" fmla="*/ 1985073 w 2364215"/>
              <a:gd name="connsiteY1" fmla="*/ 0 h 982285"/>
              <a:gd name="connsiteX2" fmla="*/ 2364215 w 2364215"/>
              <a:gd name="connsiteY2" fmla="*/ 490054 h 982285"/>
              <a:gd name="connsiteX3" fmla="*/ 1937517 w 2364215"/>
              <a:gd name="connsiteY3" fmla="*/ 917809 h 982285"/>
              <a:gd name="connsiteX4" fmla="*/ 88663 w 2364215"/>
              <a:gd name="connsiteY4" fmla="*/ 947254 h 982285"/>
              <a:gd name="connsiteX5" fmla="*/ 532462 w 2364215"/>
              <a:gd name="connsiteY5" fmla="*/ 494063 h 982285"/>
              <a:gd name="connsiteX6" fmla="*/ 166721 w 2364215"/>
              <a:gd name="connsiteY6" fmla="*/ 11152 h 982285"/>
              <a:gd name="connsiteX0" fmla="*/ 166721 w 2364215"/>
              <a:gd name="connsiteY0" fmla="*/ 11152 h 1012940"/>
              <a:gd name="connsiteX1" fmla="*/ 1985073 w 2364215"/>
              <a:gd name="connsiteY1" fmla="*/ 0 h 1012940"/>
              <a:gd name="connsiteX2" fmla="*/ 2364215 w 2364215"/>
              <a:gd name="connsiteY2" fmla="*/ 490054 h 1012940"/>
              <a:gd name="connsiteX3" fmla="*/ 1948668 w 2364215"/>
              <a:gd name="connsiteY3" fmla="*/ 973565 h 1012940"/>
              <a:gd name="connsiteX4" fmla="*/ 88663 w 2364215"/>
              <a:gd name="connsiteY4" fmla="*/ 947254 h 1012940"/>
              <a:gd name="connsiteX5" fmla="*/ 532462 w 2364215"/>
              <a:gd name="connsiteY5" fmla="*/ 494063 h 1012940"/>
              <a:gd name="connsiteX6" fmla="*/ 166721 w 2364215"/>
              <a:gd name="connsiteY6" fmla="*/ 11152 h 1012940"/>
              <a:gd name="connsiteX0" fmla="*/ 166721 w 2364215"/>
              <a:gd name="connsiteY0" fmla="*/ 11152 h 1012940"/>
              <a:gd name="connsiteX1" fmla="*/ 1985073 w 2364215"/>
              <a:gd name="connsiteY1" fmla="*/ 0 h 1012940"/>
              <a:gd name="connsiteX2" fmla="*/ 2364215 w 2364215"/>
              <a:gd name="connsiteY2" fmla="*/ 490054 h 1012940"/>
              <a:gd name="connsiteX3" fmla="*/ 1948668 w 2364215"/>
              <a:gd name="connsiteY3" fmla="*/ 973565 h 1012940"/>
              <a:gd name="connsiteX4" fmla="*/ 88663 w 2364215"/>
              <a:gd name="connsiteY4" fmla="*/ 947254 h 1012940"/>
              <a:gd name="connsiteX5" fmla="*/ 532462 w 2364215"/>
              <a:gd name="connsiteY5" fmla="*/ 494063 h 1012940"/>
              <a:gd name="connsiteX6" fmla="*/ 387497 w 2364215"/>
              <a:gd name="connsiteY6" fmla="*/ 382550 h 1012940"/>
              <a:gd name="connsiteX7" fmla="*/ 166721 w 2364215"/>
              <a:gd name="connsiteY7" fmla="*/ 11152 h 1012940"/>
              <a:gd name="connsiteX0" fmla="*/ 122116 w 2364215"/>
              <a:gd name="connsiteY0" fmla="*/ 1 h 1012940"/>
              <a:gd name="connsiteX1" fmla="*/ 1985073 w 2364215"/>
              <a:gd name="connsiteY1" fmla="*/ 0 h 1012940"/>
              <a:gd name="connsiteX2" fmla="*/ 2364215 w 2364215"/>
              <a:gd name="connsiteY2" fmla="*/ 490054 h 1012940"/>
              <a:gd name="connsiteX3" fmla="*/ 1948668 w 2364215"/>
              <a:gd name="connsiteY3" fmla="*/ 973565 h 1012940"/>
              <a:gd name="connsiteX4" fmla="*/ 88663 w 2364215"/>
              <a:gd name="connsiteY4" fmla="*/ 947254 h 1012940"/>
              <a:gd name="connsiteX5" fmla="*/ 532462 w 2364215"/>
              <a:gd name="connsiteY5" fmla="*/ 494063 h 1012940"/>
              <a:gd name="connsiteX6" fmla="*/ 387497 w 2364215"/>
              <a:gd name="connsiteY6" fmla="*/ 382550 h 1012940"/>
              <a:gd name="connsiteX7" fmla="*/ 122116 w 2364215"/>
              <a:gd name="connsiteY7" fmla="*/ 1 h 1012940"/>
              <a:gd name="connsiteX0" fmla="*/ 128616 w 2370715"/>
              <a:gd name="connsiteY0" fmla="*/ 1 h 1012940"/>
              <a:gd name="connsiteX1" fmla="*/ 1991573 w 2370715"/>
              <a:gd name="connsiteY1" fmla="*/ 0 h 1012940"/>
              <a:gd name="connsiteX2" fmla="*/ 2370715 w 2370715"/>
              <a:gd name="connsiteY2" fmla="*/ 490054 h 1012940"/>
              <a:gd name="connsiteX3" fmla="*/ 1955168 w 2370715"/>
              <a:gd name="connsiteY3" fmla="*/ 973565 h 1012940"/>
              <a:gd name="connsiteX4" fmla="*/ 95163 w 2370715"/>
              <a:gd name="connsiteY4" fmla="*/ 947254 h 1012940"/>
              <a:gd name="connsiteX5" fmla="*/ 472054 w 2370715"/>
              <a:gd name="connsiteY5" fmla="*/ 449458 h 1012940"/>
              <a:gd name="connsiteX6" fmla="*/ 393997 w 2370715"/>
              <a:gd name="connsiteY6" fmla="*/ 382550 h 1012940"/>
              <a:gd name="connsiteX7" fmla="*/ 128616 w 2370715"/>
              <a:gd name="connsiteY7" fmla="*/ 1 h 1012940"/>
              <a:gd name="connsiteX0" fmla="*/ 128616 w 2370715"/>
              <a:gd name="connsiteY0" fmla="*/ 1 h 1012940"/>
              <a:gd name="connsiteX1" fmla="*/ 1991573 w 2370715"/>
              <a:gd name="connsiteY1" fmla="*/ 0 h 1012940"/>
              <a:gd name="connsiteX2" fmla="*/ 2334309 w 2370715"/>
              <a:gd name="connsiteY2" fmla="*/ 326794 h 1012940"/>
              <a:gd name="connsiteX3" fmla="*/ 2370715 w 2370715"/>
              <a:gd name="connsiteY3" fmla="*/ 490054 h 1012940"/>
              <a:gd name="connsiteX4" fmla="*/ 1955168 w 2370715"/>
              <a:gd name="connsiteY4" fmla="*/ 973565 h 1012940"/>
              <a:gd name="connsiteX5" fmla="*/ 95163 w 2370715"/>
              <a:gd name="connsiteY5" fmla="*/ 947254 h 1012940"/>
              <a:gd name="connsiteX6" fmla="*/ 472054 w 2370715"/>
              <a:gd name="connsiteY6" fmla="*/ 449458 h 1012940"/>
              <a:gd name="connsiteX7" fmla="*/ 393997 w 2370715"/>
              <a:gd name="connsiteY7" fmla="*/ 382550 h 1012940"/>
              <a:gd name="connsiteX8" fmla="*/ 128616 w 2370715"/>
              <a:gd name="connsiteY8" fmla="*/ 1 h 1012940"/>
              <a:gd name="connsiteX0" fmla="*/ 128616 w 2426471"/>
              <a:gd name="connsiteY0" fmla="*/ 1 h 1012940"/>
              <a:gd name="connsiteX1" fmla="*/ 1991573 w 2426471"/>
              <a:gd name="connsiteY1" fmla="*/ 0 h 1012940"/>
              <a:gd name="connsiteX2" fmla="*/ 2334309 w 2426471"/>
              <a:gd name="connsiteY2" fmla="*/ 326794 h 1012940"/>
              <a:gd name="connsiteX3" fmla="*/ 2426471 w 2426471"/>
              <a:gd name="connsiteY3" fmla="*/ 490054 h 1012940"/>
              <a:gd name="connsiteX4" fmla="*/ 1955168 w 2426471"/>
              <a:gd name="connsiteY4" fmla="*/ 973565 h 1012940"/>
              <a:gd name="connsiteX5" fmla="*/ 95163 w 2426471"/>
              <a:gd name="connsiteY5" fmla="*/ 947254 h 1012940"/>
              <a:gd name="connsiteX6" fmla="*/ 472054 w 2426471"/>
              <a:gd name="connsiteY6" fmla="*/ 449458 h 1012940"/>
              <a:gd name="connsiteX7" fmla="*/ 393997 w 2426471"/>
              <a:gd name="connsiteY7" fmla="*/ 382550 h 1012940"/>
              <a:gd name="connsiteX8" fmla="*/ 128616 w 2426471"/>
              <a:gd name="connsiteY8" fmla="*/ 1 h 101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6471" h="1012940">
                <a:moveTo>
                  <a:pt x="128616" y="1"/>
                </a:moveTo>
                <a:lnTo>
                  <a:pt x="1991573" y="0"/>
                </a:lnTo>
                <a:cubicBezTo>
                  <a:pt x="2083516" y="116365"/>
                  <a:pt x="2242366" y="210429"/>
                  <a:pt x="2334309" y="326794"/>
                </a:cubicBezTo>
                <a:lnTo>
                  <a:pt x="2426471" y="490054"/>
                </a:lnTo>
                <a:cubicBezTo>
                  <a:pt x="2366506" y="626295"/>
                  <a:pt x="2234065" y="785852"/>
                  <a:pt x="1955168" y="973565"/>
                </a:cubicBezTo>
                <a:cubicBezTo>
                  <a:pt x="1575909" y="1049765"/>
                  <a:pt x="277300" y="1001151"/>
                  <a:pt x="95163" y="947254"/>
                </a:cubicBezTo>
                <a:cubicBezTo>
                  <a:pt x="-243583" y="934913"/>
                  <a:pt x="427449" y="605475"/>
                  <a:pt x="472054" y="449458"/>
                </a:cubicBezTo>
                <a:cubicBezTo>
                  <a:pt x="533011" y="351624"/>
                  <a:pt x="454954" y="463035"/>
                  <a:pt x="393997" y="382550"/>
                </a:cubicBezTo>
                <a:cubicBezTo>
                  <a:pt x="333040" y="302065"/>
                  <a:pt x="-126496" y="60042"/>
                  <a:pt x="128616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 descr="Y:\My Job\АСИ\Презентации\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12" y="1340768"/>
            <a:ext cx="199718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Y:\My Job\АСИ\Презентации\план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301208"/>
            <a:ext cx="1731821" cy="125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923928" y="2636912"/>
            <a:ext cx="26642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endParaRPr lang="ru-RU" sz="14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/>
              <a:t>И</a:t>
            </a:r>
            <a:r>
              <a:rPr lang="ru-RU" sz="1600" dirty="0" smtClean="0"/>
              <a:t>зучен опыт  рекомендуемых  Агентством регионов РФ</a:t>
            </a:r>
          </a:p>
          <a:p>
            <a:pPr marL="285750" indent="-285750"/>
            <a:endParaRPr lang="ru-RU" sz="16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Меморандум утвержден постановлением мэрии города </a:t>
            </a:r>
          </a:p>
          <a:p>
            <a:pPr marL="285750" indent="-285750"/>
            <a:endParaRPr lang="ru-RU" sz="1400" dirty="0" smtClean="0"/>
          </a:p>
          <a:p>
            <a:pPr marL="285750" indent="-285750">
              <a:buFont typeface="Wingdings" pitchFamily="2" charset="2"/>
              <a:buChar char="ü"/>
            </a:pPr>
            <a:endParaRPr lang="ru-RU" sz="1400" dirty="0" smtClean="0"/>
          </a:p>
          <a:p>
            <a:pPr marL="285750" indent="-285750">
              <a:buFont typeface="Wingdings" pitchFamily="2" charset="2"/>
              <a:buChar char="ü"/>
            </a:pPr>
            <a:endParaRPr lang="ru-RU" sz="1400" dirty="0" smtClean="0"/>
          </a:p>
          <a:p>
            <a:pPr marL="285750" indent="-285750">
              <a:buFont typeface="Wingdings" pitchFamily="2" charset="2"/>
              <a:buChar char="ü"/>
            </a:pPr>
            <a:endParaRPr lang="ru-RU" sz="1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55576" y="2636912"/>
            <a:ext cx="2880320" cy="31629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16" y="5084487"/>
            <a:ext cx="2929180" cy="133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827584" y="2852936"/>
            <a:ext cx="2592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/>
              <a:t>  До внедрения аналогов данного НПА в городе  </a:t>
            </a:r>
            <a:r>
              <a:rPr lang="ru-RU" sz="1600" dirty="0"/>
              <a:t>не </a:t>
            </a:r>
            <a:r>
              <a:rPr lang="ru-RU" sz="1600" dirty="0" smtClean="0"/>
              <a:t>было</a:t>
            </a:r>
          </a:p>
          <a:p>
            <a:endParaRPr lang="ru-RU" sz="1600" dirty="0"/>
          </a:p>
          <a:p>
            <a:pPr>
              <a:buFont typeface="Wingdings" pitchFamily="2" charset="2"/>
              <a:buChar char="ü"/>
            </a:pPr>
            <a:r>
              <a:rPr lang="ru-RU" sz="1600" dirty="0"/>
              <a:t> </a:t>
            </a:r>
            <a:r>
              <a:rPr lang="ru-RU" sz="1600" dirty="0" smtClean="0"/>
              <a:t> Практика внедрена с нуля</a:t>
            </a:r>
          </a:p>
          <a:p>
            <a:endParaRPr lang="ru-RU" sz="1600" dirty="0" smtClean="0"/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 Четкое следование</a:t>
            </a:r>
          </a:p>
          <a:p>
            <a:r>
              <a:rPr lang="ru-RU" sz="1600" dirty="0" smtClean="0"/>
              <a:t> рекомендациям</a:t>
            </a:r>
            <a:endParaRPr lang="ru-RU" sz="1600" dirty="0"/>
          </a:p>
        </p:txBody>
      </p:sp>
      <p:sp>
        <p:nvSpPr>
          <p:cNvPr id="20" name="Номер слайда 2"/>
          <p:cNvSpPr txBox="1">
            <a:spLocks/>
          </p:cNvSpPr>
          <p:nvPr/>
        </p:nvSpPr>
        <p:spPr>
          <a:xfrm>
            <a:off x="53794" y="6446663"/>
            <a:ext cx="487363" cy="366713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C45D8568-3546-4613-9456-5AC0D6096D5C}" type="slidenum">
              <a:rPr lang="ru-RU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12</a:t>
            </a:fld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76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 bwMode="auto">
          <a:xfrm>
            <a:off x="611560" y="332656"/>
            <a:ext cx="8532440" cy="830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ru-RU" altLang="ru-RU" sz="12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93304" y="3256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ru-RU" altLang="ru-RU" sz="1400" b="1" dirty="0">
                <a:latin typeface="Arial" pitchFamily="34" charset="0"/>
              </a:rPr>
              <a:t>ИНФОРМАЦИЯ ОБ ИТОГАХ ВНЕДРЕНИЯ УСПЕШНЫХ ПРАКТИК АТЛАСА В </a:t>
            </a:r>
            <a:r>
              <a:rPr lang="ru-RU" altLang="ru-RU" sz="1400" b="1" dirty="0" smtClean="0">
                <a:latin typeface="Arial" pitchFamily="34" charset="0"/>
              </a:rPr>
              <a:t>Г. </a:t>
            </a:r>
            <a:r>
              <a:rPr lang="ru-RU" altLang="ru-RU" sz="1400" b="1" dirty="0">
                <a:latin typeface="Arial" pitchFamily="34" charset="0"/>
              </a:rPr>
              <a:t>ЧЕРЕПОВЦЕ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ru-RU" altLang="ru-RU" sz="1400" b="1" dirty="0">
              <a:latin typeface="Arial" pitchFamily="34" charset="0"/>
            </a:endParaRPr>
          </a:p>
        </p:txBody>
      </p:sp>
      <p:pic>
        <p:nvPicPr>
          <p:cNvPr id="13" name="Picture 3" descr="Y:\My Job\АСИ\Презентации\бизне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69059"/>
            <a:ext cx="2880320" cy="204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13252512"/>
              </p:ext>
            </p:extLst>
          </p:nvPr>
        </p:nvGraphicFramePr>
        <p:xfrm>
          <a:off x="1619672" y="555786"/>
          <a:ext cx="6408712" cy="4313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194" name="Picture 2" descr="Y:\My Job\АСИ\Презентации\Kalenda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367" y="4769059"/>
            <a:ext cx="3024336" cy="204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2"/>
          <p:cNvSpPr txBox="1">
            <a:spLocks/>
          </p:cNvSpPr>
          <p:nvPr/>
        </p:nvSpPr>
        <p:spPr>
          <a:xfrm>
            <a:off x="53794" y="6446663"/>
            <a:ext cx="487363" cy="366713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C45D8568-3546-4613-9456-5AC0D6096D5C}" type="slidenum">
              <a:rPr lang="ru-RU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13</a:t>
            </a:fld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78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 bwMode="auto">
          <a:xfrm>
            <a:off x="611560" y="332656"/>
            <a:ext cx="8532440" cy="830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ru-RU" altLang="ru-RU" sz="1200" b="1" dirty="0" smtClean="0"/>
          </a:p>
        </p:txBody>
      </p:sp>
      <p:sp>
        <p:nvSpPr>
          <p:cNvPr id="16" name="Номер слайда 2"/>
          <p:cNvSpPr txBox="1">
            <a:spLocks/>
          </p:cNvSpPr>
          <p:nvPr/>
        </p:nvSpPr>
        <p:spPr>
          <a:xfrm>
            <a:off x="53794" y="6446663"/>
            <a:ext cx="487363" cy="366713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C45D8568-3546-4613-9456-5AC0D6096D5C}" type="slidenum">
              <a:rPr lang="ru-RU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14</a:t>
            </a:fld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27584" y="0"/>
            <a:ext cx="8316416" cy="57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ru-RU" altLang="ru-RU" b="1" dirty="0" smtClean="0">
                <a:latin typeface="Arial" pitchFamily="34" charset="0"/>
              </a:rPr>
              <a:t> </a:t>
            </a:r>
            <a:r>
              <a:rPr lang="ru-RU" altLang="ru-RU" sz="1400" b="1" dirty="0" smtClean="0">
                <a:latin typeface="Arial" pitchFamily="34" charset="0"/>
              </a:rPr>
              <a:t>ИНФОРМАЦИЯ ОБ ИТОГАХ ВНЕДРЕНИЯ УСПЕШНЫХ ПРАКТИК АТЛАСА В </a:t>
            </a:r>
            <a:r>
              <a:rPr lang="ru-RU" altLang="ru-RU" sz="1400" b="1" dirty="0" smtClean="0">
                <a:latin typeface="Arial" pitchFamily="34" charset="0"/>
              </a:rPr>
              <a:t>Г. </a:t>
            </a:r>
            <a:r>
              <a:rPr lang="ru-RU" altLang="ru-RU" sz="1400" b="1" dirty="0" smtClean="0">
                <a:latin typeface="Arial" pitchFamily="34" charset="0"/>
              </a:rPr>
              <a:t>ЧЕРЕПОВЦЕ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ru-RU" altLang="ru-RU" sz="1400" b="1" dirty="0">
              <a:latin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411760" y="1700808"/>
            <a:ext cx="36004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331640" y="404664"/>
            <a:ext cx="781236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altLang="ru-RU" b="1" dirty="0" smtClean="0">
                <a:solidFill>
                  <a:srgbClr val="800000"/>
                </a:solidFill>
                <a:latin typeface="Arial" pitchFamily="34" charset="0"/>
              </a:rPr>
              <a:t>Практика №3.  Принятие инвестиционной </a:t>
            </a:r>
            <a:r>
              <a:rPr lang="ru-RU" altLang="ru-RU" b="1" dirty="0" smtClean="0">
                <a:solidFill>
                  <a:srgbClr val="800000"/>
                </a:solidFill>
                <a:latin typeface="Arial" pitchFamily="34" charset="0"/>
              </a:rPr>
              <a:t>декларации</a:t>
            </a:r>
          </a:p>
          <a:p>
            <a:pPr algn="r">
              <a:lnSpc>
                <a:spcPct val="90000"/>
              </a:lnSpc>
            </a:pPr>
            <a:r>
              <a:rPr lang="ru-RU" altLang="ru-RU" b="1" dirty="0" smtClean="0">
                <a:solidFill>
                  <a:srgbClr val="800000"/>
                </a:solidFill>
                <a:latin typeface="Arial" pitchFamily="34" charset="0"/>
              </a:rPr>
              <a:t> (меморандума</a:t>
            </a:r>
            <a:r>
              <a:rPr lang="ru-RU" altLang="ru-RU" b="1" dirty="0" smtClean="0">
                <a:solidFill>
                  <a:srgbClr val="800000"/>
                </a:solidFill>
                <a:latin typeface="Arial" pitchFamily="34" charset="0"/>
              </a:rPr>
              <a:t>) муниципального образования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47056" y="1124744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Arial" pitchFamily="34" charset="0"/>
                <a:cs typeface="Arial" pitchFamily="34" charset="0"/>
              </a:rPr>
              <a:t>Выполнение этапов реализации в соответствии с Планом мероприятий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126417"/>
              </p:ext>
            </p:extLst>
          </p:nvPr>
        </p:nvGraphicFramePr>
        <p:xfrm>
          <a:off x="832794" y="1556793"/>
          <a:ext cx="8059686" cy="4815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7802"/>
                <a:gridCol w="2597508"/>
                <a:gridCol w="1558096"/>
                <a:gridCol w="1826280"/>
              </a:tblGrid>
              <a:tr h="270390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</a:rPr>
                        <a:t>Этап реализации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</a:rPr>
                        <a:t>Результат этапа 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Отметка о выполнении</a:t>
                      </a:r>
                      <a:endParaRPr lang="ru-RU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Подтверждающие документы</a:t>
                      </a:r>
                      <a:endParaRPr lang="ru-RU" sz="1400" dirty="0"/>
                    </a:p>
                  </a:txBody>
                  <a:tcPr anchor="ctr"/>
                </a:tc>
              </a:tr>
              <a:tr h="3304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Разработка и согласование с органами местного самоуправления проекта меморандума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tabLst>
                          <a:tab pos="2509838" algn="l"/>
                        </a:tabLst>
                      </a:pPr>
                      <a:r>
                        <a:rPr lang="ru-RU" sz="1200" dirty="0" smtClean="0"/>
                        <a:t>Разработан и согласован проект инвестиционного</a:t>
                      </a:r>
                    </a:p>
                    <a:p>
                      <a:pPr marL="0" indent="0" algn="l">
                        <a:tabLst>
                          <a:tab pos="2509838" algn="l"/>
                        </a:tabLst>
                      </a:pPr>
                      <a:r>
                        <a:rPr lang="ru-RU" sz="1200" dirty="0" smtClean="0"/>
                        <a:t> меморандума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tabLst>
                          <a:tab pos="2509838" algn="l"/>
                        </a:tabLst>
                      </a:pP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tabLst>
                          <a:tab pos="2419350" algn="l"/>
                        </a:tabLst>
                      </a:pPr>
                      <a:r>
                        <a:rPr lang="ru-RU" sz="1200" dirty="0" smtClean="0"/>
                        <a:t>Лист согласования</a:t>
                      </a:r>
                    </a:p>
                    <a:p>
                      <a:pPr marL="0" indent="0">
                        <a:tabLst>
                          <a:tab pos="2419350" algn="l"/>
                        </a:tabLst>
                      </a:pPr>
                      <a:r>
                        <a:rPr lang="ru-RU" sz="1200" dirty="0" smtClean="0"/>
                        <a:t>Протокол по внедрению </a:t>
                      </a:r>
                      <a:endParaRPr lang="ru-RU" sz="1200" dirty="0"/>
                    </a:p>
                  </a:txBody>
                  <a:tcPr/>
                </a:tc>
              </a:tr>
              <a:tr h="21030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Проведение независимой экспертизы на коррупциогенность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Проведена экспертиза на коррупциогенность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Справка о проведении</a:t>
                      </a:r>
                      <a:r>
                        <a:rPr lang="ru-RU" sz="1200" baseline="0" dirty="0" smtClean="0"/>
                        <a:t> независимой экспертизы на предмет </a:t>
                      </a:r>
                      <a:r>
                        <a:rPr lang="ru-RU" sz="1200" dirty="0" smtClean="0"/>
                        <a:t>коррупциогенности</a:t>
                      </a:r>
                    </a:p>
                  </a:txBody>
                  <a:tcPr/>
                </a:tc>
              </a:tr>
              <a:tr h="22197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Утверждение инвестиционного меморандума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Утвержден нормативно</a:t>
                      </a:r>
                    </a:p>
                    <a:p>
                      <a:pPr algn="l"/>
                      <a:r>
                        <a:rPr lang="ru-RU" sz="1200" dirty="0" smtClean="0"/>
                        <a:t>-правовым актом   </a:t>
                      </a:r>
                    </a:p>
                    <a:p>
                      <a:pPr algn="l"/>
                      <a:r>
                        <a:rPr lang="ru-RU" sz="1200" dirty="0" smtClean="0"/>
                        <a:t>МО "Город Череповец"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Постановление</a:t>
                      </a:r>
                      <a:r>
                        <a:rPr lang="ru-RU" sz="1200" baseline="0" dirty="0" smtClean="0"/>
                        <a:t> мэрии об утверждении </a:t>
                      </a:r>
                      <a:endParaRPr lang="ru-RU" sz="1200" dirty="0"/>
                    </a:p>
                  </a:txBody>
                  <a:tcPr/>
                </a:tc>
              </a:tr>
              <a:tr h="3905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Опубликование  меморандума  в открытом доступе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Размещен   на порталах: </a:t>
                      </a:r>
                    </a:p>
                    <a:p>
                      <a:pPr algn="l"/>
                      <a:r>
                        <a:rPr lang="ru-RU" sz="1200" dirty="0" smtClean="0"/>
                        <a:t>официальный сайт Череповца www.cherinfo.ru; </a:t>
                      </a:r>
                    </a:p>
                    <a:p>
                      <a:pPr algn="l"/>
                      <a:r>
                        <a:rPr lang="ru-RU" sz="1200" dirty="0" smtClean="0"/>
                        <a:t> инвестиционный портал </a:t>
                      </a:r>
                    </a:p>
                    <a:p>
                      <a:pPr algn="l"/>
                      <a:r>
                        <a:rPr lang="ru-RU" sz="1200" dirty="0" smtClean="0"/>
                        <a:t> ia-cher.ru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304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Медиа компания по презентации нового НПА города в области инвестиционной деятельности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Размещена актуальная</a:t>
                      </a:r>
                    </a:p>
                    <a:p>
                      <a:pPr algn="l"/>
                      <a:r>
                        <a:rPr lang="ru-RU" sz="1200" dirty="0" smtClean="0"/>
                        <a:t> информация о деятельности инвестиционного совета  на</a:t>
                      </a:r>
                    </a:p>
                    <a:p>
                      <a:pPr algn="l"/>
                      <a:r>
                        <a:rPr lang="ru-RU" sz="1200" dirty="0" smtClean="0"/>
                        <a:t> портале </a:t>
                      </a:r>
                      <a:r>
                        <a:rPr lang="ru-RU" sz="1200" dirty="0" err="1" smtClean="0"/>
                        <a:t>ia-cher</a:t>
                      </a:r>
                      <a:r>
                        <a:rPr lang="ru-RU" sz="1200" dirty="0" smtClean="0"/>
                        <a:t>. </a:t>
                      </a:r>
                      <a:r>
                        <a:rPr lang="ru-RU" sz="1200" dirty="0" err="1" smtClean="0"/>
                        <a:t>ru</a:t>
                      </a:r>
                      <a:r>
                        <a:rPr lang="ru-RU" sz="120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8" name="Группа 88"/>
          <p:cNvGrpSpPr/>
          <p:nvPr>
            <p:custDataLst>
              <p:tags r:id="rId1"/>
            </p:custDataLst>
          </p:nvPr>
        </p:nvGrpSpPr>
        <p:grpSpPr>
          <a:xfrm>
            <a:off x="6099796" y="2937661"/>
            <a:ext cx="447536" cy="504056"/>
            <a:chOff x="11383406" y="3553554"/>
            <a:chExt cx="555586" cy="583984"/>
          </a:xfrm>
          <a:solidFill>
            <a:schemeClr val="bg1">
              <a:lumMod val="85000"/>
            </a:schemeClr>
          </a:solidFill>
        </p:grpSpPr>
        <p:sp>
          <p:nvSpPr>
            <p:cNvPr id="49" name="Rectangle 43"/>
            <p:cNvSpPr>
              <a:spLocks noChangeArrowheads="1"/>
            </p:cNvSpPr>
            <p:nvPr/>
          </p:nvSpPr>
          <p:spPr bwMode="auto">
            <a:xfrm>
              <a:off x="11383406" y="3737055"/>
              <a:ext cx="508087" cy="400483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50" name="Freeform 23"/>
            <p:cNvSpPr>
              <a:spLocks/>
            </p:cNvSpPr>
            <p:nvPr/>
          </p:nvSpPr>
          <p:spPr bwMode="auto">
            <a:xfrm>
              <a:off x="11503786" y="3553554"/>
              <a:ext cx="435206" cy="446844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51" name="Группа 88"/>
          <p:cNvGrpSpPr/>
          <p:nvPr>
            <p:custDataLst>
              <p:tags r:id="rId2"/>
            </p:custDataLst>
          </p:nvPr>
        </p:nvGrpSpPr>
        <p:grpSpPr>
          <a:xfrm>
            <a:off x="6063900" y="2183230"/>
            <a:ext cx="447536" cy="504056"/>
            <a:chOff x="11383406" y="3553554"/>
            <a:chExt cx="555586" cy="583984"/>
          </a:xfrm>
          <a:solidFill>
            <a:schemeClr val="bg1">
              <a:lumMod val="85000"/>
            </a:schemeClr>
          </a:solidFill>
        </p:grpSpPr>
        <p:sp>
          <p:nvSpPr>
            <p:cNvPr id="52" name="Rectangle 43"/>
            <p:cNvSpPr>
              <a:spLocks noChangeArrowheads="1"/>
            </p:cNvSpPr>
            <p:nvPr/>
          </p:nvSpPr>
          <p:spPr bwMode="auto">
            <a:xfrm>
              <a:off x="11383406" y="3737055"/>
              <a:ext cx="508087" cy="400483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53" name="Freeform 23"/>
            <p:cNvSpPr>
              <a:spLocks/>
            </p:cNvSpPr>
            <p:nvPr/>
          </p:nvSpPr>
          <p:spPr bwMode="auto">
            <a:xfrm>
              <a:off x="11503786" y="3553554"/>
              <a:ext cx="435206" cy="446844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54" name="Группа 88"/>
          <p:cNvGrpSpPr/>
          <p:nvPr>
            <p:custDataLst>
              <p:tags r:id="rId3"/>
            </p:custDataLst>
          </p:nvPr>
        </p:nvGrpSpPr>
        <p:grpSpPr>
          <a:xfrm>
            <a:off x="6118927" y="3713753"/>
            <a:ext cx="447536" cy="504056"/>
            <a:chOff x="11383406" y="3553554"/>
            <a:chExt cx="555586" cy="583984"/>
          </a:xfrm>
          <a:solidFill>
            <a:schemeClr val="bg1">
              <a:lumMod val="85000"/>
            </a:schemeClr>
          </a:solidFill>
        </p:grpSpPr>
        <p:sp>
          <p:nvSpPr>
            <p:cNvPr id="55" name="Rectangle 43"/>
            <p:cNvSpPr>
              <a:spLocks noChangeArrowheads="1"/>
            </p:cNvSpPr>
            <p:nvPr/>
          </p:nvSpPr>
          <p:spPr bwMode="auto">
            <a:xfrm>
              <a:off x="11383406" y="3737055"/>
              <a:ext cx="508087" cy="400483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58" name="Freeform 23"/>
            <p:cNvSpPr>
              <a:spLocks/>
            </p:cNvSpPr>
            <p:nvPr/>
          </p:nvSpPr>
          <p:spPr bwMode="auto">
            <a:xfrm>
              <a:off x="11503786" y="3553554"/>
              <a:ext cx="435206" cy="446844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59" name="Группа 88"/>
          <p:cNvGrpSpPr/>
          <p:nvPr>
            <p:custDataLst>
              <p:tags r:id="rId4"/>
            </p:custDataLst>
          </p:nvPr>
        </p:nvGrpSpPr>
        <p:grpSpPr>
          <a:xfrm>
            <a:off x="6092639" y="4523127"/>
            <a:ext cx="447536" cy="504056"/>
            <a:chOff x="11383406" y="3553554"/>
            <a:chExt cx="555586" cy="583984"/>
          </a:xfrm>
          <a:solidFill>
            <a:schemeClr val="bg1">
              <a:lumMod val="85000"/>
            </a:schemeClr>
          </a:solidFill>
        </p:grpSpPr>
        <p:sp>
          <p:nvSpPr>
            <p:cNvPr id="60" name="Rectangle 43"/>
            <p:cNvSpPr>
              <a:spLocks noChangeArrowheads="1"/>
            </p:cNvSpPr>
            <p:nvPr/>
          </p:nvSpPr>
          <p:spPr bwMode="auto">
            <a:xfrm>
              <a:off x="11383406" y="3737055"/>
              <a:ext cx="508087" cy="400483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1" name="Freeform 23"/>
            <p:cNvSpPr>
              <a:spLocks/>
            </p:cNvSpPr>
            <p:nvPr/>
          </p:nvSpPr>
          <p:spPr bwMode="auto">
            <a:xfrm>
              <a:off x="11503786" y="3553554"/>
              <a:ext cx="435206" cy="446844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62" name="Группа 88"/>
          <p:cNvGrpSpPr/>
          <p:nvPr>
            <p:custDataLst>
              <p:tags r:id="rId5"/>
            </p:custDataLst>
          </p:nvPr>
        </p:nvGrpSpPr>
        <p:grpSpPr>
          <a:xfrm>
            <a:off x="6141123" y="5570216"/>
            <a:ext cx="447536" cy="504056"/>
            <a:chOff x="11383406" y="3553554"/>
            <a:chExt cx="555586" cy="583984"/>
          </a:xfrm>
          <a:solidFill>
            <a:schemeClr val="bg1">
              <a:lumMod val="85000"/>
            </a:schemeClr>
          </a:solidFill>
        </p:grpSpPr>
        <p:sp>
          <p:nvSpPr>
            <p:cNvPr id="63" name="Rectangle 43"/>
            <p:cNvSpPr>
              <a:spLocks noChangeArrowheads="1"/>
            </p:cNvSpPr>
            <p:nvPr/>
          </p:nvSpPr>
          <p:spPr bwMode="auto">
            <a:xfrm>
              <a:off x="11383406" y="3737055"/>
              <a:ext cx="508087" cy="400483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4" name="Freeform 23"/>
            <p:cNvSpPr>
              <a:spLocks/>
            </p:cNvSpPr>
            <p:nvPr/>
          </p:nvSpPr>
          <p:spPr bwMode="auto">
            <a:xfrm>
              <a:off x="11503786" y="3553554"/>
              <a:ext cx="435206" cy="446844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7170" name="Picture 2" descr="C:\Users\zx\Desktop\отправить\1.jpg"/>
          <p:cNvPicPr>
            <a:picLocks noChangeAspect="1" noChangeArrowheads="1"/>
          </p:cNvPicPr>
          <p:nvPr/>
        </p:nvPicPr>
        <p:blipFill rotWithShape="1">
          <a:blip r:embed="rId8" cstate="print"/>
          <a:srcRect b="42416"/>
          <a:stretch/>
        </p:blipFill>
        <p:spPr bwMode="auto">
          <a:xfrm>
            <a:off x="7126424" y="4376797"/>
            <a:ext cx="908484" cy="381274"/>
          </a:xfrm>
          <a:prstGeom prst="rect">
            <a:avLst/>
          </a:prstGeom>
          <a:noFill/>
        </p:spPr>
      </p:pic>
      <p:pic>
        <p:nvPicPr>
          <p:cNvPr id="7171" name="Picture 3" descr="C:\Users\zx\Desktop\отправить\1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6296" y="5517232"/>
            <a:ext cx="1368152" cy="701798"/>
          </a:xfrm>
          <a:prstGeom prst="rect">
            <a:avLst/>
          </a:prstGeom>
          <a:noFill/>
        </p:spPr>
      </p:pic>
      <p:pic>
        <p:nvPicPr>
          <p:cNvPr id="28" name="Picture 3" descr="C:\Users\zx\Desktop\отправить\1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43993" y="4770776"/>
            <a:ext cx="999728" cy="512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696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2"/>
          <p:cNvSpPr txBox="1">
            <a:spLocks/>
          </p:cNvSpPr>
          <p:nvPr/>
        </p:nvSpPr>
        <p:spPr>
          <a:xfrm>
            <a:off x="53794" y="6446663"/>
            <a:ext cx="487363" cy="366713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C45D8568-3546-4613-9456-5AC0D6096D5C}" type="slidenum">
              <a:rPr lang="ru-RU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15</a:t>
            </a:fld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Title 2"/>
          <p:cNvSpPr txBox="1">
            <a:spLocks/>
          </p:cNvSpPr>
          <p:nvPr/>
        </p:nvSpPr>
        <p:spPr bwMode="auto">
          <a:xfrm>
            <a:off x="600075" y="332656"/>
            <a:ext cx="8543925" cy="1666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ru-RU" altLang="ru-RU" sz="1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02056" y="2277925"/>
            <a:ext cx="1250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Розничная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торговля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88625" y="3516671"/>
            <a:ext cx="19853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IT-</a:t>
            </a:r>
            <a:r>
              <a:rPr lang="ru-RU" sz="1600" b="1" dirty="0">
                <a:solidFill>
                  <a:schemeClr val="bg1"/>
                </a:solidFill>
              </a:rPr>
              <a:t>сфера, 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интернет </a:t>
            </a:r>
            <a:r>
              <a:rPr lang="ru-RU" sz="1600" b="1" dirty="0">
                <a:solidFill>
                  <a:schemeClr val="bg1"/>
                </a:solidFill>
              </a:rPr>
              <a:t>-магазины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1323" y="4887117"/>
            <a:ext cx="201504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solidFill>
                  <a:schemeClr val="bg1"/>
                </a:solidFill>
              </a:rPr>
              <a:t>Здравоохранение</a:t>
            </a:r>
            <a:endParaRPr lang="ru-RU" sz="17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7704" y="627427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Предварительный план работы экспертной группы по общественной экспертизе</a:t>
            </a:r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942314"/>
              </p:ext>
            </p:extLst>
          </p:nvPr>
        </p:nvGraphicFramePr>
        <p:xfrm>
          <a:off x="902056" y="1366666"/>
          <a:ext cx="7631140" cy="489710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48222"/>
                <a:gridCol w="5347682"/>
                <a:gridCol w="1635236"/>
              </a:tblGrid>
              <a:tr h="326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№ по атласу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8" marR="5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Наименование практики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8" marR="520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Сроки оценки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 экспертной группой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66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№22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8" marR="5207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Обеспечение взаимодействия с институтами развития в целях привлечения финансирования на строительство инфраструктуры индустриальных парков на территории муниципального </a:t>
                      </a:r>
                      <a:r>
                        <a:rPr lang="ru-RU" sz="1200" dirty="0" smtClean="0">
                          <a:effectLst/>
                        </a:rPr>
                        <a:t>образования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8" marR="52078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        6  </a:t>
                      </a:r>
                      <a:r>
                        <a:rPr lang="ru-RU" sz="1300" dirty="0">
                          <a:effectLst/>
                        </a:rPr>
                        <a:t>– </a:t>
                      </a:r>
                      <a:r>
                        <a:rPr lang="ru-RU" sz="1300" dirty="0" smtClean="0">
                          <a:effectLst/>
                        </a:rPr>
                        <a:t>17 </a:t>
                      </a:r>
                      <a:r>
                        <a:rPr lang="ru-RU" sz="1300" dirty="0">
                          <a:effectLst/>
                        </a:rPr>
                        <a:t>июля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66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№9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Утверждение процедуры реализации проектов с использованием механизма муниципально-частного партнерства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8" marR="52078" marT="0" marB="0"/>
                </a:tc>
                <a:tc vMerge="1"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 smtClean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466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№2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8" marR="520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Разработка и размещение в открытом доступе инвестиционного паспорта муниципального образования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8" marR="52078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653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№4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8" marR="520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Принятие комплекса нормативных актов, устанавливающих основные направления инвестиционной деятельности и развития малого и среднего предпринимательства в муниципальном </a:t>
                      </a:r>
                      <a:r>
                        <a:rPr lang="ru-RU" sz="1200" dirty="0" smtClean="0">
                          <a:effectLst/>
                        </a:rPr>
                        <a:t>образовании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8" marR="52078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      24</a:t>
                      </a:r>
                      <a:r>
                        <a:rPr lang="ru-RU" sz="1300" baseline="0" dirty="0" smtClean="0">
                          <a:effectLst/>
                        </a:rPr>
                        <a:t> августа - </a:t>
                      </a:r>
                      <a:endParaRPr lang="ru-RU" sz="13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     4 сентября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26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№7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Ежегодное инвестиционное послание главы муниципального </a:t>
                      </a:r>
                      <a:r>
                        <a:rPr lang="ru-RU" sz="1200" dirty="0" smtClean="0">
                          <a:effectLst/>
                        </a:rPr>
                        <a:t>образования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8" marR="52078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26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№15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Создание специализированного </a:t>
                      </a:r>
                      <a:r>
                        <a:rPr lang="ru-RU" sz="1200" dirty="0" smtClean="0">
                          <a:effectLst/>
                        </a:rPr>
                        <a:t> интернет- ресурса  муниципального </a:t>
                      </a:r>
                      <a:r>
                        <a:rPr lang="ru-RU" sz="1200" dirty="0">
                          <a:effectLst/>
                        </a:rPr>
                        <a:t>образования об инвестиционной </a:t>
                      </a:r>
                      <a:r>
                        <a:rPr lang="ru-RU" sz="1200" dirty="0" smtClean="0">
                          <a:effectLst/>
                        </a:rPr>
                        <a:t>деятельности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8" marR="52078" marT="0" marB="0"/>
                </a:tc>
                <a:tc v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77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№24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8" marR="5207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Сокращение  сроков прохождения разрешительных процедур в сфере земельных отношений и строительства при реализации инвестиционных проектов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8" marR="5207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51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 bwMode="auto">
          <a:xfrm>
            <a:off x="611560" y="332656"/>
            <a:ext cx="8532440" cy="830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ru-RU" altLang="ru-RU" sz="1200" b="1" dirty="0" smtClean="0"/>
          </a:p>
        </p:txBody>
      </p:sp>
      <p:sp>
        <p:nvSpPr>
          <p:cNvPr id="16" name="Номер слайда 2"/>
          <p:cNvSpPr txBox="1">
            <a:spLocks/>
          </p:cNvSpPr>
          <p:nvPr/>
        </p:nvSpPr>
        <p:spPr>
          <a:xfrm>
            <a:off x="53794" y="6446663"/>
            <a:ext cx="487363" cy="366713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C45D8568-3546-4613-9456-5AC0D6096D5C}" type="slidenum">
              <a:rPr lang="ru-RU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2</a:t>
            </a:fld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74653" y="692696"/>
            <a:ext cx="7371953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altLang="ru-RU" sz="1600" dirty="0" smtClean="0">
                <a:latin typeface="Arial" pitchFamily="34" charset="0"/>
              </a:rPr>
              <a:t>В настоящее время завершено внедрение 3 практик Атласа в г. Череповце</a:t>
            </a:r>
            <a:endParaRPr lang="ru-RU" altLang="ru-RU" sz="1600" dirty="0"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1700808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4" name="Прямоугольник 33"/>
          <p:cNvSpPr/>
          <p:nvPr/>
        </p:nvSpPr>
        <p:spPr>
          <a:xfrm>
            <a:off x="2591272" y="0"/>
            <a:ext cx="655272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b="1" dirty="0" smtClean="0">
                <a:latin typeface="Arial" pitchFamily="34" charset="0"/>
              </a:rPr>
              <a:t> </a:t>
            </a:r>
            <a:r>
              <a:rPr lang="ru-RU" altLang="ru-RU" sz="1400" b="1" dirty="0" smtClean="0">
                <a:latin typeface="Arial" pitchFamily="34" charset="0"/>
              </a:rPr>
              <a:t>ПРАКТИКИ АТЛАСА, ПРЕДСТАВЛЕННЫЕ К </a:t>
            </a:r>
            <a:r>
              <a:rPr lang="ru-RU" altLang="ru-RU" sz="1400" b="1" dirty="0" smtClean="0">
                <a:latin typeface="Arial" pitchFamily="34" charset="0"/>
              </a:rPr>
              <a:t>ОЦЕНКЕ</a:t>
            </a:r>
            <a:r>
              <a:rPr lang="ru-RU" altLang="ru-RU" sz="1400" b="1" dirty="0" smtClean="0">
                <a:latin typeface="Arial" pitchFamily="34" charset="0"/>
              </a:rPr>
              <a:t> </a:t>
            </a:r>
            <a:r>
              <a:rPr lang="ru-RU" altLang="ru-RU" sz="1400" b="1" dirty="0" smtClean="0">
                <a:latin typeface="Arial" pitchFamily="34" charset="0"/>
              </a:rPr>
              <a:t>В </a:t>
            </a:r>
            <a:r>
              <a:rPr lang="ru-RU" altLang="ru-RU" sz="1400" b="1" dirty="0" smtClean="0">
                <a:latin typeface="Arial" pitchFamily="34" charset="0"/>
              </a:rPr>
              <a:t>Г. </a:t>
            </a:r>
            <a:r>
              <a:rPr lang="ru-RU" altLang="ru-RU" sz="1400" b="1" dirty="0" smtClean="0">
                <a:latin typeface="Arial" pitchFamily="34" charset="0"/>
              </a:rPr>
              <a:t>ЧЕРЕПОВЦЕ</a:t>
            </a:r>
            <a:endParaRPr lang="ru-RU" altLang="ru-RU" sz="1400" b="1" dirty="0">
              <a:latin typeface="Arial" pitchFamily="34" charset="0"/>
            </a:endParaRPr>
          </a:p>
        </p:txBody>
      </p: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467544" y="1556792"/>
            <a:ext cx="20882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810" tIns="0" rIns="3810" bIns="0" anchor="b">
            <a:spAutoFit/>
          </a:bodyPr>
          <a:lstStyle/>
          <a:p>
            <a:pPr algn="ctr" defTabSz="895350">
              <a:buClr>
                <a:schemeClr val="tx2"/>
              </a:buClr>
            </a:pPr>
            <a:r>
              <a:rPr lang="ru-RU" altLang="ko-KR" b="1" i="1" dirty="0" smtClean="0">
                <a:latin typeface="Arial" pitchFamily="34" charset="0"/>
                <a:ea typeface="Gulim" pitchFamily="34" charset="-127"/>
              </a:rPr>
              <a:t>№ по Атласу</a:t>
            </a:r>
            <a:endParaRPr lang="ru-RU" altLang="ko-KR" b="1" i="1" dirty="0">
              <a:latin typeface="Arial" pitchFamily="34" charset="0"/>
              <a:ea typeface="Gulim" pitchFamily="34" charset="-127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923928" y="1556792"/>
            <a:ext cx="3070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95350">
              <a:buClr>
                <a:schemeClr val="tx2"/>
              </a:buClr>
            </a:pPr>
            <a:r>
              <a:rPr lang="ru-RU" altLang="ko-KR" b="1" i="1" dirty="0" smtClean="0">
                <a:latin typeface="Arial" pitchFamily="34" charset="0"/>
                <a:ea typeface="Gulim" pitchFamily="34" charset="-127"/>
              </a:rPr>
              <a:t>Наименование практики</a:t>
            </a:r>
            <a:endParaRPr lang="ru-RU" altLang="ko-KR" b="1" i="1" dirty="0">
              <a:latin typeface="Arial" pitchFamily="34" charset="0"/>
              <a:ea typeface="Gulim" pitchFamily="34" charset="-127"/>
            </a:endParaRPr>
          </a:p>
        </p:txBody>
      </p:sp>
      <p:sp>
        <p:nvSpPr>
          <p:cNvPr id="45" name="Line 7"/>
          <p:cNvSpPr>
            <a:spLocks noChangeShapeType="1"/>
          </p:cNvSpPr>
          <p:nvPr/>
        </p:nvSpPr>
        <p:spPr bwMode="auto">
          <a:xfrm flipV="1">
            <a:off x="611560" y="1916832"/>
            <a:ext cx="8208912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2411760" y="1700808"/>
            <a:ext cx="36004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1665468838"/>
              </p:ext>
            </p:extLst>
          </p:nvPr>
        </p:nvGraphicFramePr>
        <p:xfrm>
          <a:off x="1403648" y="2204864"/>
          <a:ext cx="7920880" cy="413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931176"/>
              </p:ext>
            </p:extLst>
          </p:nvPr>
        </p:nvGraphicFramePr>
        <p:xfrm>
          <a:off x="683568" y="2204864"/>
          <a:ext cx="1728192" cy="42062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728192"/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sz="2400" i="1" dirty="0" smtClean="0"/>
                        <a:t>13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sz="2400" b="1" i="1" dirty="0" smtClean="0"/>
                        <a:t>16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sz="2400" b="1" i="1" dirty="0" smtClean="0"/>
                        <a:t>3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3" name="Овал 22"/>
          <p:cNvSpPr/>
          <p:nvPr/>
        </p:nvSpPr>
        <p:spPr>
          <a:xfrm>
            <a:off x="2632182" y="3861048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625665" y="2348880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627784" y="5445224"/>
            <a:ext cx="792088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3" descr="E:\Работа\!! Светлана до мая 2014\Оформление презентаций\Icons\diploma2-512_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80" y="5350141"/>
            <a:ext cx="887171" cy="88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8" descr="E:\Работа\!! Светлана до мая 2014\Оформление презентаций\Icons\under_computer-512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797" y="3946278"/>
            <a:ext cx="706858" cy="70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9" descr="E:\Работа\!! Светлана до мая 2014\Оформление презентаций\Icons\conference-512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196" y="2353495"/>
            <a:ext cx="787473" cy="78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96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766251" y="1671195"/>
            <a:ext cx="8130681" cy="262190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itle 2"/>
          <p:cNvSpPr txBox="1">
            <a:spLocks/>
          </p:cNvSpPr>
          <p:nvPr/>
        </p:nvSpPr>
        <p:spPr bwMode="auto">
          <a:xfrm>
            <a:off x="611560" y="332656"/>
            <a:ext cx="8532440" cy="830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ru-RU" altLang="ru-RU" sz="1200" b="1" dirty="0" smtClean="0"/>
          </a:p>
        </p:txBody>
      </p:sp>
      <p:sp>
        <p:nvSpPr>
          <p:cNvPr id="16" name="Номер слайда 2"/>
          <p:cNvSpPr txBox="1">
            <a:spLocks/>
          </p:cNvSpPr>
          <p:nvPr/>
        </p:nvSpPr>
        <p:spPr>
          <a:xfrm>
            <a:off x="53794" y="6446663"/>
            <a:ext cx="487363" cy="366713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C45D8568-3546-4613-9456-5AC0D6096D5C}" type="slidenum">
              <a:rPr lang="ru-RU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3</a:t>
            </a:fld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1700808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4" name="Прямоугольник 33"/>
          <p:cNvSpPr/>
          <p:nvPr/>
        </p:nvSpPr>
        <p:spPr>
          <a:xfrm>
            <a:off x="2591272" y="0"/>
            <a:ext cx="6552728" cy="57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b="1" dirty="0" smtClean="0">
                <a:latin typeface="Arial" pitchFamily="34" charset="0"/>
              </a:rPr>
              <a:t> </a:t>
            </a:r>
            <a:r>
              <a:rPr lang="ru-RU" altLang="ru-RU" sz="1400" b="1" dirty="0" smtClean="0">
                <a:latin typeface="Arial" pitchFamily="34" charset="0"/>
              </a:rPr>
              <a:t>РЕЗЮМЕ ПРАКТИКИ № 13 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ru-RU" altLang="ru-RU" sz="1400" b="1" dirty="0">
              <a:latin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19376" y="983149"/>
            <a:ext cx="227600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95350">
              <a:buClr>
                <a:schemeClr val="tx2"/>
              </a:buClr>
            </a:pPr>
            <a:r>
              <a:rPr lang="ru-RU" altLang="ko-KR" sz="1300" b="1" i="1" dirty="0" smtClean="0">
                <a:latin typeface="Arial" pitchFamily="34" charset="0"/>
                <a:ea typeface="Gulim" pitchFamily="34" charset="-127"/>
              </a:rPr>
              <a:t>Наименование практики</a:t>
            </a:r>
            <a:endParaRPr lang="ru-RU" altLang="ko-KR" sz="1300" b="1" i="1" dirty="0">
              <a:latin typeface="Arial" pitchFamily="34" charset="0"/>
              <a:ea typeface="Gulim" pitchFamily="34" charset="-127"/>
            </a:endParaRPr>
          </a:p>
        </p:txBody>
      </p:sp>
      <p:sp>
        <p:nvSpPr>
          <p:cNvPr id="45" name="Line 7"/>
          <p:cNvSpPr>
            <a:spLocks noChangeShapeType="1"/>
          </p:cNvSpPr>
          <p:nvPr/>
        </p:nvSpPr>
        <p:spPr bwMode="auto">
          <a:xfrm flipV="1">
            <a:off x="627356" y="1535974"/>
            <a:ext cx="8516644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170" name="Picture 2" descr="Y:\My Job\АСИ\Презентации\anani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9" b="37468"/>
          <a:stretch/>
        </p:blipFill>
        <p:spPr bwMode="auto">
          <a:xfrm>
            <a:off x="1188985" y="1879522"/>
            <a:ext cx="2520280" cy="2205246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30140" y="1983538"/>
            <a:ext cx="48965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Ответственный за </a:t>
            </a:r>
            <a:r>
              <a:rPr lang="ru-RU" sz="13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внедрение</a:t>
            </a:r>
          </a:p>
          <a:p>
            <a:pPr algn="ctr"/>
            <a:r>
              <a:rPr lang="ru-RU" sz="13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успешной </a:t>
            </a:r>
            <a:r>
              <a:rPr lang="ru-RU" sz="13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практики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72310" y="457851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аместитель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мэра, курирующий вопросы социально-экономического развития города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38721" y="4437112"/>
            <a:ext cx="8085668" cy="21929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598257" y="4840129"/>
            <a:ext cx="112883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01.01.2015</a:t>
            </a: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05.06.2015 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1369" y="4759624"/>
            <a:ext cx="29087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Дата начала внедрения</a:t>
            </a:r>
          </a:p>
          <a:p>
            <a:pPr algn="ctr"/>
            <a:endParaRPr lang="ru-RU" sz="13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3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Дата завершения 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внедрения</a:t>
            </a:r>
          </a:p>
          <a:p>
            <a:endParaRPr lang="ru-RU" sz="13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746943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Создание общественного совета по улучшению инвестиционного климата и развитию предпринимательства при главе МО</a:t>
            </a:r>
            <a:endParaRPr lang="ru-RU" sz="16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963890" y="4547741"/>
            <a:ext cx="756084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Период внедрения практики</a:t>
            </a:r>
            <a:endParaRPr lang="ru-RU" sz="13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963104" y="1316190"/>
            <a:ext cx="209206" cy="5313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252389" y="335820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аместитель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мэра, курирующий вопросы социально-экономического развития города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18325" y="2737678"/>
            <a:ext cx="33123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Ананьин Михаил Анатольевич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4897" y="6021461"/>
            <a:ext cx="305669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Докладчик</a:t>
            </a:r>
            <a:endParaRPr lang="ru-RU" sz="13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48761" y="5852184"/>
            <a:ext cx="31776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Субботин Вадим Викторович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5400000">
            <a:off x="4714884" y="1609342"/>
            <a:ext cx="133339" cy="808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28913" y="6083016"/>
            <a:ext cx="42989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Начальник управления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экономической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политики,</a:t>
            </a:r>
          </a:p>
          <a:p>
            <a:pPr algn="ctr" fontAlgn="base"/>
            <a:r>
              <a:rPr lang="ru-RU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и.о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. заместителя мэра города Череповца</a:t>
            </a:r>
            <a:endParaRPr 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68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474420" y="2586694"/>
            <a:ext cx="2681755" cy="42125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36266" y="2586694"/>
            <a:ext cx="2520280" cy="33442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611560" y="332656"/>
            <a:ext cx="8532440" cy="830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ru-RU" altLang="ru-RU" sz="12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93304" y="3256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ru-RU" altLang="ru-RU" sz="1400" b="1" dirty="0">
                <a:latin typeface="Arial" pitchFamily="34" charset="0"/>
              </a:rPr>
              <a:t>ИНФОРМАЦИЯ ОБ ИТОГАХ ВНЕДРЕНИЯ УСПЕШНЫХ ПРАКТИК АТЛАСА В </a:t>
            </a:r>
            <a:r>
              <a:rPr lang="ru-RU" altLang="ru-RU" sz="1400" b="1" dirty="0">
                <a:latin typeface="Arial" pitchFamily="34" charset="0"/>
              </a:rPr>
              <a:t>Г</a:t>
            </a:r>
            <a:r>
              <a:rPr lang="ru-RU" altLang="ru-RU" sz="1400" b="1" dirty="0" smtClean="0">
                <a:latin typeface="Arial" pitchFamily="34" charset="0"/>
              </a:rPr>
              <a:t>. </a:t>
            </a:r>
            <a:r>
              <a:rPr lang="ru-RU" altLang="ru-RU" sz="1400" b="1" dirty="0">
                <a:latin typeface="Arial" pitchFamily="34" charset="0"/>
              </a:rPr>
              <a:t>ЧЕРЕПОВЦЕ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ru-RU" altLang="ru-RU" sz="1400" b="1" dirty="0">
              <a:latin typeface="Arial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125641263"/>
              </p:ext>
            </p:extLst>
          </p:nvPr>
        </p:nvGraphicFramePr>
        <p:xfrm>
          <a:off x="1241375" y="259835"/>
          <a:ext cx="7272809" cy="1256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863404800"/>
              </p:ext>
            </p:extLst>
          </p:nvPr>
        </p:nvGraphicFramePr>
        <p:xfrm>
          <a:off x="693261" y="844361"/>
          <a:ext cx="8388425" cy="2194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04248" y="2852936"/>
            <a:ext cx="1632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Практика внедрена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12160" y="1340768"/>
            <a:ext cx="3150096" cy="1368152"/>
          </a:xfrm>
          <a:custGeom>
            <a:avLst/>
            <a:gdLst>
              <a:gd name="connsiteX0" fmla="*/ 0 w 1584176"/>
              <a:gd name="connsiteY0" fmla="*/ 0 h 936103"/>
              <a:gd name="connsiteX1" fmla="*/ 1584176 w 1584176"/>
              <a:gd name="connsiteY1" fmla="*/ 0 h 936103"/>
              <a:gd name="connsiteX2" fmla="*/ 1584176 w 1584176"/>
              <a:gd name="connsiteY2" fmla="*/ 936103 h 936103"/>
              <a:gd name="connsiteX3" fmla="*/ 0 w 1584176"/>
              <a:gd name="connsiteY3" fmla="*/ 936103 h 936103"/>
              <a:gd name="connsiteX4" fmla="*/ 0 w 1584176"/>
              <a:gd name="connsiteY4" fmla="*/ 0 h 936103"/>
              <a:gd name="connsiteX0" fmla="*/ 0 w 1963318"/>
              <a:gd name="connsiteY0" fmla="*/ 0 h 936103"/>
              <a:gd name="connsiteX1" fmla="*/ 1584176 w 1963318"/>
              <a:gd name="connsiteY1" fmla="*/ 0 h 936103"/>
              <a:gd name="connsiteX2" fmla="*/ 1963318 w 1963318"/>
              <a:gd name="connsiteY2" fmla="*/ 490054 h 936103"/>
              <a:gd name="connsiteX3" fmla="*/ 0 w 1963318"/>
              <a:gd name="connsiteY3" fmla="*/ 936103 h 936103"/>
              <a:gd name="connsiteX4" fmla="*/ 0 w 1963318"/>
              <a:gd name="connsiteY4" fmla="*/ 0 h 936103"/>
              <a:gd name="connsiteX0" fmla="*/ 0 w 1963318"/>
              <a:gd name="connsiteY0" fmla="*/ 0 h 936103"/>
              <a:gd name="connsiteX1" fmla="*/ 1584176 w 1963318"/>
              <a:gd name="connsiteY1" fmla="*/ 0 h 936103"/>
              <a:gd name="connsiteX2" fmla="*/ 1963318 w 1963318"/>
              <a:gd name="connsiteY2" fmla="*/ 490054 h 936103"/>
              <a:gd name="connsiteX3" fmla="*/ 0 w 1963318"/>
              <a:gd name="connsiteY3" fmla="*/ 936103 h 936103"/>
              <a:gd name="connsiteX4" fmla="*/ 0 w 1963318"/>
              <a:gd name="connsiteY4" fmla="*/ 0 h 936103"/>
              <a:gd name="connsiteX0" fmla="*/ 0 w 2007923"/>
              <a:gd name="connsiteY0" fmla="*/ 11152 h 936103"/>
              <a:gd name="connsiteX1" fmla="*/ 1628781 w 2007923"/>
              <a:gd name="connsiteY1" fmla="*/ 0 h 936103"/>
              <a:gd name="connsiteX2" fmla="*/ 2007923 w 2007923"/>
              <a:gd name="connsiteY2" fmla="*/ 490054 h 936103"/>
              <a:gd name="connsiteX3" fmla="*/ 44605 w 2007923"/>
              <a:gd name="connsiteY3" fmla="*/ 936103 h 936103"/>
              <a:gd name="connsiteX4" fmla="*/ 0 w 2007923"/>
              <a:gd name="connsiteY4" fmla="*/ 11152 h 936103"/>
              <a:gd name="connsiteX0" fmla="*/ 267629 w 2275552"/>
              <a:gd name="connsiteY0" fmla="*/ 11152 h 947254"/>
              <a:gd name="connsiteX1" fmla="*/ 1896410 w 2275552"/>
              <a:gd name="connsiteY1" fmla="*/ 0 h 947254"/>
              <a:gd name="connsiteX2" fmla="*/ 2275552 w 2275552"/>
              <a:gd name="connsiteY2" fmla="*/ 490054 h 947254"/>
              <a:gd name="connsiteX3" fmla="*/ 0 w 2275552"/>
              <a:gd name="connsiteY3" fmla="*/ 947254 h 947254"/>
              <a:gd name="connsiteX4" fmla="*/ 267629 w 2275552"/>
              <a:gd name="connsiteY4" fmla="*/ 11152 h 947254"/>
              <a:gd name="connsiteX0" fmla="*/ 267629 w 2275552"/>
              <a:gd name="connsiteY0" fmla="*/ 11152 h 947254"/>
              <a:gd name="connsiteX1" fmla="*/ 1896410 w 2275552"/>
              <a:gd name="connsiteY1" fmla="*/ 0 h 947254"/>
              <a:gd name="connsiteX2" fmla="*/ 2275552 w 2275552"/>
              <a:gd name="connsiteY2" fmla="*/ 490054 h 947254"/>
              <a:gd name="connsiteX3" fmla="*/ 0 w 2275552"/>
              <a:gd name="connsiteY3" fmla="*/ 947254 h 947254"/>
              <a:gd name="connsiteX4" fmla="*/ 267629 w 2275552"/>
              <a:gd name="connsiteY4" fmla="*/ 11152 h 947254"/>
              <a:gd name="connsiteX0" fmla="*/ 356292 w 2364215"/>
              <a:gd name="connsiteY0" fmla="*/ 11152 h 947254"/>
              <a:gd name="connsiteX1" fmla="*/ 1985073 w 2364215"/>
              <a:gd name="connsiteY1" fmla="*/ 0 h 947254"/>
              <a:gd name="connsiteX2" fmla="*/ 2364215 w 2364215"/>
              <a:gd name="connsiteY2" fmla="*/ 490054 h 947254"/>
              <a:gd name="connsiteX3" fmla="*/ 88663 w 2364215"/>
              <a:gd name="connsiteY3" fmla="*/ 947254 h 947254"/>
              <a:gd name="connsiteX4" fmla="*/ 532462 w 2364215"/>
              <a:gd name="connsiteY4" fmla="*/ 494063 h 947254"/>
              <a:gd name="connsiteX5" fmla="*/ 356292 w 2364215"/>
              <a:gd name="connsiteY5" fmla="*/ 11152 h 947254"/>
              <a:gd name="connsiteX0" fmla="*/ 166721 w 2364215"/>
              <a:gd name="connsiteY0" fmla="*/ 11152 h 947254"/>
              <a:gd name="connsiteX1" fmla="*/ 1985073 w 2364215"/>
              <a:gd name="connsiteY1" fmla="*/ 0 h 947254"/>
              <a:gd name="connsiteX2" fmla="*/ 2364215 w 2364215"/>
              <a:gd name="connsiteY2" fmla="*/ 490054 h 947254"/>
              <a:gd name="connsiteX3" fmla="*/ 88663 w 2364215"/>
              <a:gd name="connsiteY3" fmla="*/ 947254 h 947254"/>
              <a:gd name="connsiteX4" fmla="*/ 532462 w 2364215"/>
              <a:gd name="connsiteY4" fmla="*/ 494063 h 947254"/>
              <a:gd name="connsiteX5" fmla="*/ 166721 w 2364215"/>
              <a:gd name="connsiteY5" fmla="*/ 11152 h 947254"/>
              <a:gd name="connsiteX0" fmla="*/ 166721 w 2364215"/>
              <a:gd name="connsiteY0" fmla="*/ 11152 h 974786"/>
              <a:gd name="connsiteX1" fmla="*/ 1985073 w 2364215"/>
              <a:gd name="connsiteY1" fmla="*/ 0 h 974786"/>
              <a:gd name="connsiteX2" fmla="*/ 2364215 w 2364215"/>
              <a:gd name="connsiteY2" fmla="*/ 490054 h 974786"/>
              <a:gd name="connsiteX3" fmla="*/ 1759097 w 2364215"/>
              <a:gd name="connsiteY3" fmla="*/ 895507 h 974786"/>
              <a:gd name="connsiteX4" fmla="*/ 88663 w 2364215"/>
              <a:gd name="connsiteY4" fmla="*/ 947254 h 974786"/>
              <a:gd name="connsiteX5" fmla="*/ 532462 w 2364215"/>
              <a:gd name="connsiteY5" fmla="*/ 494063 h 974786"/>
              <a:gd name="connsiteX6" fmla="*/ 166721 w 2364215"/>
              <a:gd name="connsiteY6" fmla="*/ 11152 h 974786"/>
              <a:gd name="connsiteX0" fmla="*/ 166721 w 2364215"/>
              <a:gd name="connsiteY0" fmla="*/ 11152 h 974786"/>
              <a:gd name="connsiteX1" fmla="*/ 1985073 w 2364215"/>
              <a:gd name="connsiteY1" fmla="*/ 0 h 974786"/>
              <a:gd name="connsiteX2" fmla="*/ 2364215 w 2364215"/>
              <a:gd name="connsiteY2" fmla="*/ 490054 h 974786"/>
              <a:gd name="connsiteX3" fmla="*/ 1759097 w 2364215"/>
              <a:gd name="connsiteY3" fmla="*/ 895507 h 974786"/>
              <a:gd name="connsiteX4" fmla="*/ 88663 w 2364215"/>
              <a:gd name="connsiteY4" fmla="*/ 947254 h 974786"/>
              <a:gd name="connsiteX5" fmla="*/ 532462 w 2364215"/>
              <a:gd name="connsiteY5" fmla="*/ 494063 h 974786"/>
              <a:gd name="connsiteX6" fmla="*/ 166721 w 2364215"/>
              <a:gd name="connsiteY6" fmla="*/ 11152 h 974786"/>
              <a:gd name="connsiteX0" fmla="*/ 166721 w 2364215"/>
              <a:gd name="connsiteY0" fmla="*/ 11152 h 967426"/>
              <a:gd name="connsiteX1" fmla="*/ 1985073 w 2364215"/>
              <a:gd name="connsiteY1" fmla="*/ 0 h 967426"/>
              <a:gd name="connsiteX2" fmla="*/ 2364215 w 2364215"/>
              <a:gd name="connsiteY2" fmla="*/ 490054 h 967426"/>
              <a:gd name="connsiteX3" fmla="*/ 1915215 w 2364215"/>
              <a:gd name="connsiteY3" fmla="*/ 862053 h 967426"/>
              <a:gd name="connsiteX4" fmla="*/ 88663 w 2364215"/>
              <a:gd name="connsiteY4" fmla="*/ 947254 h 967426"/>
              <a:gd name="connsiteX5" fmla="*/ 532462 w 2364215"/>
              <a:gd name="connsiteY5" fmla="*/ 494063 h 967426"/>
              <a:gd name="connsiteX6" fmla="*/ 166721 w 2364215"/>
              <a:gd name="connsiteY6" fmla="*/ 11152 h 967426"/>
              <a:gd name="connsiteX0" fmla="*/ 166721 w 2364215"/>
              <a:gd name="connsiteY0" fmla="*/ 11152 h 982285"/>
              <a:gd name="connsiteX1" fmla="*/ 1985073 w 2364215"/>
              <a:gd name="connsiteY1" fmla="*/ 0 h 982285"/>
              <a:gd name="connsiteX2" fmla="*/ 2364215 w 2364215"/>
              <a:gd name="connsiteY2" fmla="*/ 490054 h 982285"/>
              <a:gd name="connsiteX3" fmla="*/ 1937517 w 2364215"/>
              <a:gd name="connsiteY3" fmla="*/ 917809 h 982285"/>
              <a:gd name="connsiteX4" fmla="*/ 88663 w 2364215"/>
              <a:gd name="connsiteY4" fmla="*/ 947254 h 982285"/>
              <a:gd name="connsiteX5" fmla="*/ 532462 w 2364215"/>
              <a:gd name="connsiteY5" fmla="*/ 494063 h 982285"/>
              <a:gd name="connsiteX6" fmla="*/ 166721 w 2364215"/>
              <a:gd name="connsiteY6" fmla="*/ 11152 h 982285"/>
              <a:gd name="connsiteX0" fmla="*/ 166721 w 2364215"/>
              <a:gd name="connsiteY0" fmla="*/ 11152 h 982285"/>
              <a:gd name="connsiteX1" fmla="*/ 1985073 w 2364215"/>
              <a:gd name="connsiteY1" fmla="*/ 0 h 982285"/>
              <a:gd name="connsiteX2" fmla="*/ 2364215 w 2364215"/>
              <a:gd name="connsiteY2" fmla="*/ 490054 h 982285"/>
              <a:gd name="connsiteX3" fmla="*/ 1937517 w 2364215"/>
              <a:gd name="connsiteY3" fmla="*/ 917809 h 982285"/>
              <a:gd name="connsiteX4" fmla="*/ 88663 w 2364215"/>
              <a:gd name="connsiteY4" fmla="*/ 947254 h 982285"/>
              <a:gd name="connsiteX5" fmla="*/ 532462 w 2364215"/>
              <a:gd name="connsiteY5" fmla="*/ 494063 h 982285"/>
              <a:gd name="connsiteX6" fmla="*/ 166721 w 2364215"/>
              <a:gd name="connsiteY6" fmla="*/ 11152 h 982285"/>
              <a:gd name="connsiteX0" fmla="*/ 166721 w 2364215"/>
              <a:gd name="connsiteY0" fmla="*/ 11152 h 1012940"/>
              <a:gd name="connsiteX1" fmla="*/ 1985073 w 2364215"/>
              <a:gd name="connsiteY1" fmla="*/ 0 h 1012940"/>
              <a:gd name="connsiteX2" fmla="*/ 2364215 w 2364215"/>
              <a:gd name="connsiteY2" fmla="*/ 490054 h 1012940"/>
              <a:gd name="connsiteX3" fmla="*/ 1948668 w 2364215"/>
              <a:gd name="connsiteY3" fmla="*/ 973565 h 1012940"/>
              <a:gd name="connsiteX4" fmla="*/ 88663 w 2364215"/>
              <a:gd name="connsiteY4" fmla="*/ 947254 h 1012940"/>
              <a:gd name="connsiteX5" fmla="*/ 532462 w 2364215"/>
              <a:gd name="connsiteY5" fmla="*/ 494063 h 1012940"/>
              <a:gd name="connsiteX6" fmla="*/ 166721 w 2364215"/>
              <a:gd name="connsiteY6" fmla="*/ 11152 h 1012940"/>
              <a:gd name="connsiteX0" fmla="*/ 166721 w 2364215"/>
              <a:gd name="connsiteY0" fmla="*/ 11152 h 1012940"/>
              <a:gd name="connsiteX1" fmla="*/ 1985073 w 2364215"/>
              <a:gd name="connsiteY1" fmla="*/ 0 h 1012940"/>
              <a:gd name="connsiteX2" fmla="*/ 2364215 w 2364215"/>
              <a:gd name="connsiteY2" fmla="*/ 490054 h 1012940"/>
              <a:gd name="connsiteX3" fmla="*/ 1948668 w 2364215"/>
              <a:gd name="connsiteY3" fmla="*/ 973565 h 1012940"/>
              <a:gd name="connsiteX4" fmla="*/ 88663 w 2364215"/>
              <a:gd name="connsiteY4" fmla="*/ 947254 h 1012940"/>
              <a:gd name="connsiteX5" fmla="*/ 532462 w 2364215"/>
              <a:gd name="connsiteY5" fmla="*/ 494063 h 1012940"/>
              <a:gd name="connsiteX6" fmla="*/ 387497 w 2364215"/>
              <a:gd name="connsiteY6" fmla="*/ 382550 h 1012940"/>
              <a:gd name="connsiteX7" fmla="*/ 166721 w 2364215"/>
              <a:gd name="connsiteY7" fmla="*/ 11152 h 1012940"/>
              <a:gd name="connsiteX0" fmla="*/ 122116 w 2364215"/>
              <a:gd name="connsiteY0" fmla="*/ 1 h 1012940"/>
              <a:gd name="connsiteX1" fmla="*/ 1985073 w 2364215"/>
              <a:gd name="connsiteY1" fmla="*/ 0 h 1012940"/>
              <a:gd name="connsiteX2" fmla="*/ 2364215 w 2364215"/>
              <a:gd name="connsiteY2" fmla="*/ 490054 h 1012940"/>
              <a:gd name="connsiteX3" fmla="*/ 1948668 w 2364215"/>
              <a:gd name="connsiteY3" fmla="*/ 973565 h 1012940"/>
              <a:gd name="connsiteX4" fmla="*/ 88663 w 2364215"/>
              <a:gd name="connsiteY4" fmla="*/ 947254 h 1012940"/>
              <a:gd name="connsiteX5" fmla="*/ 532462 w 2364215"/>
              <a:gd name="connsiteY5" fmla="*/ 494063 h 1012940"/>
              <a:gd name="connsiteX6" fmla="*/ 387497 w 2364215"/>
              <a:gd name="connsiteY6" fmla="*/ 382550 h 1012940"/>
              <a:gd name="connsiteX7" fmla="*/ 122116 w 2364215"/>
              <a:gd name="connsiteY7" fmla="*/ 1 h 1012940"/>
              <a:gd name="connsiteX0" fmla="*/ 128616 w 2370715"/>
              <a:gd name="connsiteY0" fmla="*/ 1 h 1012940"/>
              <a:gd name="connsiteX1" fmla="*/ 1991573 w 2370715"/>
              <a:gd name="connsiteY1" fmla="*/ 0 h 1012940"/>
              <a:gd name="connsiteX2" fmla="*/ 2370715 w 2370715"/>
              <a:gd name="connsiteY2" fmla="*/ 490054 h 1012940"/>
              <a:gd name="connsiteX3" fmla="*/ 1955168 w 2370715"/>
              <a:gd name="connsiteY3" fmla="*/ 973565 h 1012940"/>
              <a:gd name="connsiteX4" fmla="*/ 95163 w 2370715"/>
              <a:gd name="connsiteY4" fmla="*/ 947254 h 1012940"/>
              <a:gd name="connsiteX5" fmla="*/ 472054 w 2370715"/>
              <a:gd name="connsiteY5" fmla="*/ 449458 h 1012940"/>
              <a:gd name="connsiteX6" fmla="*/ 393997 w 2370715"/>
              <a:gd name="connsiteY6" fmla="*/ 382550 h 1012940"/>
              <a:gd name="connsiteX7" fmla="*/ 128616 w 2370715"/>
              <a:gd name="connsiteY7" fmla="*/ 1 h 1012940"/>
              <a:gd name="connsiteX0" fmla="*/ 128616 w 2370715"/>
              <a:gd name="connsiteY0" fmla="*/ 1 h 1012940"/>
              <a:gd name="connsiteX1" fmla="*/ 1991573 w 2370715"/>
              <a:gd name="connsiteY1" fmla="*/ 0 h 1012940"/>
              <a:gd name="connsiteX2" fmla="*/ 2334309 w 2370715"/>
              <a:gd name="connsiteY2" fmla="*/ 326794 h 1012940"/>
              <a:gd name="connsiteX3" fmla="*/ 2370715 w 2370715"/>
              <a:gd name="connsiteY3" fmla="*/ 490054 h 1012940"/>
              <a:gd name="connsiteX4" fmla="*/ 1955168 w 2370715"/>
              <a:gd name="connsiteY4" fmla="*/ 973565 h 1012940"/>
              <a:gd name="connsiteX5" fmla="*/ 95163 w 2370715"/>
              <a:gd name="connsiteY5" fmla="*/ 947254 h 1012940"/>
              <a:gd name="connsiteX6" fmla="*/ 472054 w 2370715"/>
              <a:gd name="connsiteY6" fmla="*/ 449458 h 1012940"/>
              <a:gd name="connsiteX7" fmla="*/ 393997 w 2370715"/>
              <a:gd name="connsiteY7" fmla="*/ 382550 h 1012940"/>
              <a:gd name="connsiteX8" fmla="*/ 128616 w 2370715"/>
              <a:gd name="connsiteY8" fmla="*/ 1 h 1012940"/>
              <a:gd name="connsiteX0" fmla="*/ 128616 w 2426471"/>
              <a:gd name="connsiteY0" fmla="*/ 1 h 1012940"/>
              <a:gd name="connsiteX1" fmla="*/ 1991573 w 2426471"/>
              <a:gd name="connsiteY1" fmla="*/ 0 h 1012940"/>
              <a:gd name="connsiteX2" fmla="*/ 2334309 w 2426471"/>
              <a:gd name="connsiteY2" fmla="*/ 326794 h 1012940"/>
              <a:gd name="connsiteX3" fmla="*/ 2426471 w 2426471"/>
              <a:gd name="connsiteY3" fmla="*/ 490054 h 1012940"/>
              <a:gd name="connsiteX4" fmla="*/ 1955168 w 2426471"/>
              <a:gd name="connsiteY4" fmla="*/ 973565 h 1012940"/>
              <a:gd name="connsiteX5" fmla="*/ 95163 w 2426471"/>
              <a:gd name="connsiteY5" fmla="*/ 947254 h 1012940"/>
              <a:gd name="connsiteX6" fmla="*/ 472054 w 2426471"/>
              <a:gd name="connsiteY6" fmla="*/ 449458 h 1012940"/>
              <a:gd name="connsiteX7" fmla="*/ 393997 w 2426471"/>
              <a:gd name="connsiteY7" fmla="*/ 382550 h 1012940"/>
              <a:gd name="connsiteX8" fmla="*/ 128616 w 2426471"/>
              <a:gd name="connsiteY8" fmla="*/ 1 h 101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6471" h="1012940">
                <a:moveTo>
                  <a:pt x="128616" y="1"/>
                </a:moveTo>
                <a:lnTo>
                  <a:pt x="1991573" y="0"/>
                </a:lnTo>
                <a:cubicBezTo>
                  <a:pt x="2083516" y="116365"/>
                  <a:pt x="2242366" y="210429"/>
                  <a:pt x="2334309" y="326794"/>
                </a:cubicBezTo>
                <a:lnTo>
                  <a:pt x="2426471" y="490054"/>
                </a:lnTo>
                <a:cubicBezTo>
                  <a:pt x="2366506" y="626295"/>
                  <a:pt x="2234065" y="785852"/>
                  <a:pt x="1955168" y="973565"/>
                </a:cubicBezTo>
                <a:cubicBezTo>
                  <a:pt x="1575909" y="1049765"/>
                  <a:pt x="277300" y="1001151"/>
                  <a:pt x="95163" y="947254"/>
                </a:cubicBezTo>
                <a:cubicBezTo>
                  <a:pt x="-243583" y="934913"/>
                  <a:pt x="427449" y="605475"/>
                  <a:pt x="472054" y="449458"/>
                </a:cubicBezTo>
                <a:cubicBezTo>
                  <a:pt x="533011" y="351624"/>
                  <a:pt x="454954" y="463035"/>
                  <a:pt x="393997" y="382550"/>
                </a:cubicBezTo>
                <a:cubicBezTo>
                  <a:pt x="333040" y="302065"/>
                  <a:pt x="-126496" y="60042"/>
                  <a:pt x="128616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 descr="Y:\My Job\АСИ\Презентации\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23" y="1340768"/>
            <a:ext cx="2175232" cy="149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930906"/>
            <a:ext cx="1777052" cy="92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Y:\My Job\АСИ\Презентации\план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647" y="5282087"/>
            <a:ext cx="1731821" cy="125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Y:\My Job\АСИ\Презентации\suc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248" y="4252018"/>
            <a:ext cx="2283907" cy="228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6266" y="2636912"/>
            <a:ext cx="244827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400" dirty="0" smtClean="0"/>
              <a:t>  Работали два органа: Инвестиционный  и Координационный советы по развитию МСП;</a:t>
            </a:r>
          </a:p>
          <a:p>
            <a:endParaRPr lang="ru-RU" sz="1400" dirty="0" smtClean="0"/>
          </a:p>
          <a:p>
            <a:pPr lvl="0">
              <a:buFont typeface="Wingdings" pitchFamily="2" charset="2"/>
              <a:buChar char="ü"/>
            </a:pPr>
            <a:r>
              <a:rPr lang="ru-RU" sz="1400" dirty="0" smtClean="0"/>
              <a:t>  Частично рекомендованные задачи  исполнялись данными органами ;</a:t>
            </a:r>
          </a:p>
          <a:p>
            <a:pPr lvl="0"/>
            <a:endParaRPr lang="ru-RU" sz="1400" dirty="0" smtClean="0"/>
          </a:p>
          <a:p>
            <a:pPr>
              <a:buFont typeface="Wingdings" pitchFamily="2" charset="2"/>
              <a:buChar char="ü"/>
            </a:pPr>
            <a:r>
              <a:rPr lang="ru-RU" sz="1400" dirty="0" smtClean="0"/>
              <a:t>  Информация о работе публиковалась в СМИ,  на </a:t>
            </a:r>
            <a:r>
              <a:rPr lang="en-US" sz="1400" dirty="0" smtClean="0"/>
              <a:t>cherinfo.ru</a:t>
            </a:r>
            <a:r>
              <a:rPr lang="ru-RU" sz="1400" dirty="0" smtClean="0"/>
              <a:t> , сайтах Агентства Городского Развития и </a:t>
            </a:r>
            <a:r>
              <a:rPr lang="ru-RU" sz="1400" dirty="0" err="1" smtClean="0"/>
              <a:t>Инвестагентства</a:t>
            </a:r>
            <a:endParaRPr lang="ru-RU" sz="1400" dirty="0" smtClean="0"/>
          </a:p>
          <a:p>
            <a:pPr lvl="0">
              <a:buFont typeface="Wingdings" pitchFamily="2" charset="2"/>
              <a:buChar char="ü"/>
            </a:pPr>
            <a:endParaRPr lang="ru-RU" sz="1400" dirty="0" smtClean="0"/>
          </a:p>
          <a:p>
            <a:pPr>
              <a:buFont typeface="Wingdings" pitchFamily="2" charset="2"/>
              <a:buChar char="ü"/>
            </a:pPr>
            <a:endParaRPr lang="ru-RU" sz="14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3563887" y="2636912"/>
            <a:ext cx="25922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400" dirty="0" smtClean="0"/>
              <a:t>  Создан новый коллегиальный орган «Координационный совет по улучшению инвестиционного</a:t>
            </a:r>
          </a:p>
          <a:p>
            <a:r>
              <a:rPr lang="ru-RU" sz="1400" dirty="0" smtClean="0"/>
              <a:t>климата и развитию предпринимательства»</a:t>
            </a:r>
          </a:p>
          <a:p>
            <a:endParaRPr lang="ru-RU" sz="1400" dirty="0" smtClean="0"/>
          </a:p>
          <a:p>
            <a:pPr>
              <a:buFont typeface="Wingdings" pitchFamily="2" charset="2"/>
              <a:buChar char="ü"/>
            </a:pPr>
            <a:r>
              <a:rPr lang="ru-RU" sz="1400" dirty="0" smtClean="0"/>
              <a:t>  Внесены изменения  в постановление об Инвестиционном совете 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dirty="0" smtClean="0"/>
          </a:p>
        </p:txBody>
      </p:sp>
      <p:sp>
        <p:nvSpPr>
          <p:cNvPr id="17" name="Номер слайда 2"/>
          <p:cNvSpPr txBox="1">
            <a:spLocks/>
          </p:cNvSpPr>
          <p:nvPr/>
        </p:nvSpPr>
        <p:spPr>
          <a:xfrm>
            <a:off x="53794" y="6446663"/>
            <a:ext cx="487363" cy="366713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C45D8568-3546-4613-9456-5AC0D6096D5C}" type="slidenum">
              <a:rPr lang="ru-RU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4</a:t>
            </a:fld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18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 bwMode="auto">
          <a:xfrm>
            <a:off x="611560" y="332656"/>
            <a:ext cx="8532440" cy="830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ru-RU" altLang="ru-RU" sz="1200" b="1" dirty="0" smtClean="0"/>
          </a:p>
        </p:txBody>
      </p:sp>
      <p:sp>
        <p:nvSpPr>
          <p:cNvPr id="16" name="Номер слайда 2"/>
          <p:cNvSpPr txBox="1">
            <a:spLocks/>
          </p:cNvSpPr>
          <p:nvPr/>
        </p:nvSpPr>
        <p:spPr>
          <a:xfrm>
            <a:off x="53794" y="6446663"/>
            <a:ext cx="487363" cy="366713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C45D8568-3546-4613-9456-5AC0D6096D5C}" type="slidenum">
              <a:rPr lang="ru-RU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5</a:t>
            </a:fld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27584" y="0"/>
            <a:ext cx="8316416" cy="57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ru-RU" altLang="ru-RU" b="1" dirty="0" smtClean="0">
                <a:latin typeface="Arial" pitchFamily="34" charset="0"/>
              </a:rPr>
              <a:t> </a:t>
            </a:r>
            <a:r>
              <a:rPr lang="ru-RU" altLang="ru-RU" sz="1400" b="1" dirty="0" smtClean="0">
                <a:latin typeface="Arial" pitchFamily="34" charset="0"/>
              </a:rPr>
              <a:t>ИНФОРМАЦИЯ ОБ ИТОГАХ ВНЕДРЕНИЯ УСПЕШНЫХ ПРАКТИК АТЛАСА В </a:t>
            </a:r>
            <a:r>
              <a:rPr lang="ru-RU" altLang="ru-RU" sz="1400" b="1" dirty="0" smtClean="0">
                <a:latin typeface="Arial" pitchFamily="34" charset="0"/>
              </a:rPr>
              <a:t>Г. </a:t>
            </a:r>
            <a:r>
              <a:rPr lang="ru-RU" altLang="ru-RU" sz="1400" b="1" dirty="0" smtClean="0">
                <a:latin typeface="Arial" pitchFamily="34" charset="0"/>
              </a:rPr>
              <a:t>ЧЕРЕПОВЦЕ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ru-RU" altLang="ru-RU" sz="1400" b="1" dirty="0">
              <a:latin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411760" y="1700808"/>
            <a:ext cx="36004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331640" y="404664"/>
            <a:ext cx="781236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altLang="ru-RU" sz="1600" b="1" dirty="0" smtClean="0">
                <a:solidFill>
                  <a:srgbClr val="800000"/>
                </a:solidFill>
                <a:latin typeface="Arial" pitchFamily="34" charset="0"/>
              </a:rPr>
              <a:t>Практика №13</a:t>
            </a:r>
            <a:r>
              <a:rPr lang="ru-RU" altLang="ru-RU" sz="1600" b="1" dirty="0">
                <a:solidFill>
                  <a:srgbClr val="800000"/>
                </a:solidFill>
                <a:latin typeface="Arial" pitchFamily="34" charset="0"/>
              </a:rPr>
              <a:t>. Создание </a:t>
            </a:r>
            <a:r>
              <a:rPr lang="ru-RU" altLang="ru-RU" sz="1600" b="1" dirty="0" smtClean="0">
                <a:solidFill>
                  <a:srgbClr val="800000"/>
                </a:solidFill>
                <a:latin typeface="Arial" pitchFamily="34" charset="0"/>
              </a:rPr>
              <a:t> </a:t>
            </a:r>
            <a:r>
              <a:rPr lang="ru-RU" altLang="ru-RU" sz="1600" b="1" dirty="0">
                <a:solidFill>
                  <a:srgbClr val="800000"/>
                </a:solidFill>
                <a:latin typeface="Arial" pitchFamily="34" charset="0"/>
              </a:rPr>
              <a:t>общественного совета по улучшению инвестиционного климата и развитию предпринимательства </a:t>
            </a:r>
            <a:endParaRPr lang="ru-RU" altLang="ru-RU" sz="1600" b="1" dirty="0" smtClean="0">
              <a:solidFill>
                <a:srgbClr val="800000"/>
              </a:solidFill>
              <a:latin typeface="Arial" pitchFamily="34" charset="0"/>
            </a:endParaRPr>
          </a:p>
          <a:p>
            <a:pPr algn="r">
              <a:lnSpc>
                <a:spcPct val="90000"/>
              </a:lnSpc>
            </a:pPr>
            <a:r>
              <a:rPr lang="ru-RU" altLang="ru-RU" sz="1600" b="1" dirty="0" smtClean="0">
                <a:solidFill>
                  <a:srgbClr val="800000"/>
                </a:solidFill>
                <a:latin typeface="Arial" pitchFamily="34" charset="0"/>
              </a:rPr>
              <a:t>при </a:t>
            </a:r>
            <a:r>
              <a:rPr lang="ru-RU" altLang="ru-RU" sz="1600" b="1" dirty="0">
                <a:solidFill>
                  <a:srgbClr val="800000"/>
                </a:solidFill>
                <a:latin typeface="Arial" pitchFamily="34" charset="0"/>
              </a:rPr>
              <a:t>главе муниципального образования </a:t>
            </a:r>
            <a:endParaRPr lang="ru-RU" altLang="ru-RU" sz="1600" b="1" dirty="0" smtClean="0">
              <a:solidFill>
                <a:srgbClr val="800000"/>
              </a:solidFill>
              <a:latin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60363" y="1166959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Arial" pitchFamily="34" charset="0"/>
                <a:cs typeface="Arial" pitchFamily="34" charset="0"/>
              </a:rPr>
              <a:t>Выполнение этапов реализации в соответствии с Планом мероприятий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772225"/>
              </p:ext>
            </p:extLst>
          </p:nvPr>
        </p:nvGraphicFramePr>
        <p:xfrm>
          <a:off x="832794" y="1556793"/>
          <a:ext cx="8059686" cy="4724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31094"/>
                <a:gridCol w="2448272"/>
                <a:gridCol w="1224136"/>
                <a:gridCol w="1656184"/>
              </a:tblGrid>
              <a:tr h="270390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</a:rPr>
                        <a:t>Этап реализации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</a:rPr>
                        <a:t>Результат этапа 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Отметка о</a:t>
                      </a:r>
                      <a:r>
                        <a:rPr lang="ru-RU" sz="1400" kern="1200" baseline="0" dirty="0" smtClean="0">
                          <a:effectLst/>
                        </a:rPr>
                        <a:t>  </a:t>
                      </a:r>
                      <a:r>
                        <a:rPr lang="ru-RU" sz="1400" kern="1200" dirty="0" smtClean="0">
                          <a:effectLst/>
                        </a:rPr>
                        <a:t>выполнении</a:t>
                      </a:r>
                      <a:endParaRPr lang="ru-RU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Подтверждающие документы</a:t>
                      </a:r>
                      <a:endParaRPr lang="ru-RU" sz="1400" dirty="0"/>
                    </a:p>
                  </a:txBody>
                  <a:tcPr anchor="ctr"/>
                </a:tc>
              </a:tr>
              <a:tr h="3304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Оценка эффективности действующих Положений об Инвестиционном и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 Координационном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 советах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Определен перечень изменений, которые необходимо внести в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НПА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tabLst>
                          <a:tab pos="2509838" algn="l"/>
                        </a:tabLst>
                      </a:pP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Протокол  заседания по реализации </a:t>
                      </a:r>
                      <a:endParaRPr lang="ru-RU" sz="1200" dirty="0"/>
                    </a:p>
                  </a:txBody>
                  <a:tcPr/>
                </a:tc>
              </a:tr>
              <a:tr h="21030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Разработка и согласование с органами местного самоуправления проектов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изменений в Положения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Разработаны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и согласованы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проекты изменений в Положения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Лист согласования проекта</a:t>
                      </a:r>
                      <a:endParaRPr lang="ru-RU" sz="1200" dirty="0"/>
                    </a:p>
                  </a:txBody>
                  <a:tcPr/>
                </a:tc>
              </a:tr>
              <a:tr h="2219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Проведение независимой экспертизы на коррупциогенность </a:t>
                      </a: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НПА</a:t>
                      </a:r>
                      <a:r>
                        <a:rPr lang="ru-RU" sz="1200" dirty="0" smtClean="0"/>
                        <a:t>, утверждающих изменения в Положения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Проведена экспертиза на коррупциогенность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Справка о проведении экспертизы</a:t>
                      </a:r>
                      <a:endParaRPr lang="ru-RU" sz="1200" dirty="0"/>
                    </a:p>
                  </a:txBody>
                  <a:tcPr/>
                </a:tc>
              </a:tr>
              <a:tr h="3905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Утверждение </a:t>
                      </a: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НПА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Утверждена редакция </a:t>
                      </a: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НПА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Постановление о</a:t>
                      </a:r>
                      <a:r>
                        <a:rPr lang="ru-RU" sz="1200" baseline="0" dirty="0" smtClean="0"/>
                        <a:t> создании </a:t>
                      </a:r>
                      <a:r>
                        <a:rPr lang="ru-RU" sz="1200" baseline="0" dirty="0" err="1" smtClean="0"/>
                        <a:t>Коор</a:t>
                      </a:r>
                      <a:r>
                        <a:rPr lang="ru-RU" sz="1200" baseline="0" dirty="0" smtClean="0"/>
                        <a:t>. совета</a:t>
                      </a:r>
                      <a:endParaRPr lang="ru-RU" sz="1200" dirty="0"/>
                    </a:p>
                  </a:txBody>
                  <a:tcPr/>
                </a:tc>
              </a:tr>
              <a:tr h="330477">
                <a:tc>
                  <a:txBody>
                    <a:bodyPr/>
                    <a:lstStyle/>
                    <a:p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Медиа компания по презентации нового НПА  в области инвестиционной деятельности и развития МСП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Размещена  актуальная редакция НПА</a:t>
                      </a:r>
                      <a:r>
                        <a:rPr lang="ru-RU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инвестиционном портале </a:t>
                      </a:r>
                      <a:r>
                        <a:rPr lang="ru-RU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ia-cher</a:t>
                      </a: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</a:t>
                      </a: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портале по поддержке МСП </a:t>
                      </a:r>
                      <a:r>
                        <a:rPr lang="en-US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</a:t>
                      </a: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city</a:t>
                      </a: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</a:t>
                      </a:r>
                      <a:r>
                        <a:rPr lang="en-US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газете «Речь»</a:t>
                      </a:r>
                      <a:endParaRPr lang="ru-RU" sz="1200" i="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304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Информирование о деятельности  и решениях  советов, обеспечение публичности деятельности органов. </a:t>
                      </a:r>
                      <a:endParaRPr lang="ru-RU" sz="1200" i="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Размещена актуальная информация о деятельности и решениях советов</a:t>
                      </a:r>
                      <a:r>
                        <a:rPr lang="ru-RU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порталах </a:t>
                      </a:r>
                      <a:r>
                        <a:rPr lang="ru-RU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ia-cher</a:t>
                      </a: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</a:t>
                      </a: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</a:t>
                      </a: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city</a:t>
                      </a: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</a:t>
                      </a: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8" name="Группа 88"/>
          <p:cNvGrpSpPr/>
          <p:nvPr>
            <p:custDataLst>
              <p:tags r:id="rId1"/>
            </p:custDataLst>
          </p:nvPr>
        </p:nvGrpSpPr>
        <p:grpSpPr>
          <a:xfrm>
            <a:off x="6339396" y="2725649"/>
            <a:ext cx="447536" cy="504056"/>
            <a:chOff x="11383406" y="3553554"/>
            <a:chExt cx="555586" cy="583984"/>
          </a:xfrm>
          <a:solidFill>
            <a:schemeClr val="bg1">
              <a:lumMod val="85000"/>
            </a:schemeClr>
          </a:solidFill>
        </p:grpSpPr>
        <p:sp>
          <p:nvSpPr>
            <p:cNvPr id="49" name="Rectangle 43"/>
            <p:cNvSpPr>
              <a:spLocks noChangeArrowheads="1"/>
            </p:cNvSpPr>
            <p:nvPr/>
          </p:nvSpPr>
          <p:spPr bwMode="auto">
            <a:xfrm>
              <a:off x="11383406" y="3737055"/>
              <a:ext cx="508087" cy="400483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50" name="Freeform 23"/>
            <p:cNvSpPr>
              <a:spLocks/>
            </p:cNvSpPr>
            <p:nvPr/>
          </p:nvSpPr>
          <p:spPr bwMode="auto">
            <a:xfrm>
              <a:off x="11503786" y="3553554"/>
              <a:ext cx="435206" cy="446844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51" name="Группа 88"/>
          <p:cNvGrpSpPr/>
          <p:nvPr>
            <p:custDataLst>
              <p:tags r:id="rId2"/>
            </p:custDataLst>
          </p:nvPr>
        </p:nvGrpSpPr>
        <p:grpSpPr>
          <a:xfrm>
            <a:off x="6320265" y="2132856"/>
            <a:ext cx="447536" cy="504056"/>
            <a:chOff x="11383406" y="3553554"/>
            <a:chExt cx="555586" cy="583984"/>
          </a:xfrm>
          <a:solidFill>
            <a:schemeClr val="bg1">
              <a:lumMod val="85000"/>
            </a:schemeClr>
          </a:solidFill>
        </p:grpSpPr>
        <p:sp>
          <p:nvSpPr>
            <p:cNvPr id="52" name="Rectangle 43"/>
            <p:cNvSpPr>
              <a:spLocks noChangeArrowheads="1"/>
            </p:cNvSpPr>
            <p:nvPr/>
          </p:nvSpPr>
          <p:spPr bwMode="auto">
            <a:xfrm>
              <a:off x="11383406" y="3737055"/>
              <a:ext cx="508087" cy="400483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53" name="Freeform 23"/>
            <p:cNvSpPr>
              <a:spLocks/>
            </p:cNvSpPr>
            <p:nvPr/>
          </p:nvSpPr>
          <p:spPr bwMode="auto">
            <a:xfrm>
              <a:off x="11503786" y="3553554"/>
              <a:ext cx="435206" cy="446844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54" name="Группа 88"/>
          <p:cNvGrpSpPr/>
          <p:nvPr>
            <p:custDataLst>
              <p:tags r:id="rId3"/>
            </p:custDataLst>
          </p:nvPr>
        </p:nvGrpSpPr>
        <p:grpSpPr>
          <a:xfrm>
            <a:off x="6347188" y="3407260"/>
            <a:ext cx="447536" cy="504056"/>
            <a:chOff x="11383406" y="3553554"/>
            <a:chExt cx="555586" cy="583984"/>
          </a:xfrm>
          <a:solidFill>
            <a:schemeClr val="bg1">
              <a:lumMod val="85000"/>
            </a:schemeClr>
          </a:solidFill>
        </p:grpSpPr>
        <p:sp>
          <p:nvSpPr>
            <p:cNvPr id="55" name="Rectangle 43"/>
            <p:cNvSpPr>
              <a:spLocks noChangeArrowheads="1"/>
            </p:cNvSpPr>
            <p:nvPr/>
          </p:nvSpPr>
          <p:spPr bwMode="auto">
            <a:xfrm>
              <a:off x="11383406" y="3737055"/>
              <a:ext cx="508087" cy="400483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58" name="Freeform 23"/>
            <p:cNvSpPr>
              <a:spLocks/>
            </p:cNvSpPr>
            <p:nvPr/>
          </p:nvSpPr>
          <p:spPr bwMode="auto">
            <a:xfrm>
              <a:off x="11503786" y="3553554"/>
              <a:ext cx="435206" cy="446844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59" name="Группа 88"/>
          <p:cNvGrpSpPr/>
          <p:nvPr>
            <p:custDataLst>
              <p:tags r:id="rId4"/>
            </p:custDataLst>
          </p:nvPr>
        </p:nvGrpSpPr>
        <p:grpSpPr>
          <a:xfrm>
            <a:off x="6353213" y="4044401"/>
            <a:ext cx="447536" cy="504056"/>
            <a:chOff x="11383406" y="3553554"/>
            <a:chExt cx="555586" cy="583984"/>
          </a:xfrm>
          <a:solidFill>
            <a:schemeClr val="bg1">
              <a:lumMod val="85000"/>
            </a:schemeClr>
          </a:solidFill>
        </p:grpSpPr>
        <p:sp>
          <p:nvSpPr>
            <p:cNvPr id="60" name="Rectangle 43"/>
            <p:cNvSpPr>
              <a:spLocks noChangeArrowheads="1"/>
            </p:cNvSpPr>
            <p:nvPr/>
          </p:nvSpPr>
          <p:spPr bwMode="auto">
            <a:xfrm>
              <a:off x="11383406" y="3737055"/>
              <a:ext cx="508087" cy="400483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1" name="Freeform 23"/>
            <p:cNvSpPr>
              <a:spLocks/>
            </p:cNvSpPr>
            <p:nvPr/>
          </p:nvSpPr>
          <p:spPr bwMode="auto">
            <a:xfrm>
              <a:off x="11503786" y="3553554"/>
              <a:ext cx="435206" cy="446844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62" name="Группа 88"/>
          <p:cNvGrpSpPr/>
          <p:nvPr>
            <p:custDataLst>
              <p:tags r:id="rId5"/>
            </p:custDataLst>
          </p:nvPr>
        </p:nvGrpSpPr>
        <p:grpSpPr>
          <a:xfrm>
            <a:off x="6335806" y="5589366"/>
            <a:ext cx="447536" cy="504056"/>
            <a:chOff x="11383406" y="3553554"/>
            <a:chExt cx="555586" cy="583984"/>
          </a:xfrm>
          <a:solidFill>
            <a:schemeClr val="bg1">
              <a:lumMod val="85000"/>
            </a:schemeClr>
          </a:solidFill>
        </p:grpSpPr>
        <p:sp>
          <p:nvSpPr>
            <p:cNvPr id="63" name="Rectangle 43"/>
            <p:cNvSpPr>
              <a:spLocks noChangeArrowheads="1"/>
            </p:cNvSpPr>
            <p:nvPr/>
          </p:nvSpPr>
          <p:spPr bwMode="auto">
            <a:xfrm>
              <a:off x="11383406" y="3737055"/>
              <a:ext cx="508087" cy="400483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4" name="Freeform 23"/>
            <p:cNvSpPr>
              <a:spLocks/>
            </p:cNvSpPr>
            <p:nvPr/>
          </p:nvSpPr>
          <p:spPr bwMode="auto">
            <a:xfrm>
              <a:off x="11503786" y="3553554"/>
              <a:ext cx="435206" cy="446844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4" name="Группа 88"/>
          <p:cNvGrpSpPr/>
          <p:nvPr>
            <p:custDataLst>
              <p:tags r:id="rId6"/>
            </p:custDataLst>
          </p:nvPr>
        </p:nvGrpSpPr>
        <p:grpSpPr>
          <a:xfrm>
            <a:off x="6334775" y="4759732"/>
            <a:ext cx="447536" cy="504056"/>
            <a:chOff x="11383406" y="3553554"/>
            <a:chExt cx="555586" cy="583984"/>
          </a:xfrm>
          <a:solidFill>
            <a:schemeClr val="bg1">
              <a:lumMod val="85000"/>
            </a:schemeClr>
          </a:solidFill>
        </p:grpSpPr>
        <p:sp>
          <p:nvSpPr>
            <p:cNvPr id="25" name="Rectangle 43"/>
            <p:cNvSpPr>
              <a:spLocks noChangeArrowheads="1"/>
            </p:cNvSpPr>
            <p:nvPr/>
          </p:nvSpPr>
          <p:spPr bwMode="auto">
            <a:xfrm>
              <a:off x="11383406" y="3737055"/>
              <a:ext cx="508087" cy="400483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11503786" y="3553554"/>
              <a:ext cx="435206" cy="446844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28" name="Picture 3" descr="C:\Users\zx\Desktop\отправить\1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6295" y="4653136"/>
            <a:ext cx="959701" cy="492282"/>
          </a:xfrm>
          <a:prstGeom prst="rect">
            <a:avLst/>
          </a:prstGeom>
          <a:noFill/>
        </p:spPr>
      </p:pic>
      <p:pic>
        <p:nvPicPr>
          <p:cNvPr id="8194" name="Picture 2" descr="C:\Users\zx\Desktop\отправить\Безымянный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00392" y="4976114"/>
            <a:ext cx="792088" cy="509690"/>
          </a:xfrm>
          <a:prstGeom prst="rect">
            <a:avLst/>
          </a:prstGeom>
          <a:noFill/>
        </p:spPr>
      </p:pic>
      <p:pic>
        <p:nvPicPr>
          <p:cNvPr id="32" name="Picture 3" descr="C:\Users\zx\Desktop\отправить\1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6296" y="5456945"/>
            <a:ext cx="864096" cy="443241"/>
          </a:xfrm>
          <a:prstGeom prst="rect">
            <a:avLst/>
          </a:prstGeom>
          <a:noFill/>
        </p:spPr>
      </p:pic>
      <p:pic>
        <p:nvPicPr>
          <p:cNvPr id="33" name="Picture 2" descr="C:\Users\zx\Desktop\отправить\Безымянный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00392" y="5803288"/>
            <a:ext cx="792088" cy="472627"/>
          </a:xfrm>
          <a:prstGeom prst="rect">
            <a:avLst/>
          </a:prstGeom>
          <a:noFill/>
        </p:spPr>
      </p:pic>
      <p:pic>
        <p:nvPicPr>
          <p:cNvPr id="7170" name="Picture 2" descr="Y:\My Job\АСИ\Презентации\cards\Безымянный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653136"/>
            <a:ext cx="720080" cy="32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95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 bwMode="auto">
          <a:xfrm>
            <a:off x="611560" y="332656"/>
            <a:ext cx="8532440" cy="830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ru-RU" altLang="ru-RU" sz="12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93304" y="3256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ru-RU" altLang="ru-RU" sz="1400" b="1" dirty="0">
                <a:latin typeface="Arial" pitchFamily="34" charset="0"/>
              </a:rPr>
              <a:t>ИНФОРМАЦИЯ ОБ ИТОГАХ ВНЕДРЕНИЯ УСПЕШНЫХ ПРАКТИК АТЛАСА В </a:t>
            </a:r>
            <a:r>
              <a:rPr lang="ru-RU" altLang="ru-RU" sz="1400" b="1" dirty="0" smtClean="0">
                <a:latin typeface="Arial" pitchFamily="34" charset="0"/>
              </a:rPr>
              <a:t>Г. </a:t>
            </a:r>
            <a:r>
              <a:rPr lang="ru-RU" altLang="ru-RU" sz="1400" b="1" dirty="0">
                <a:latin typeface="Arial" pitchFamily="34" charset="0"/>
              </a:rPr>
              <a:t>ЧЕРЕПОВЦЕ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ru-RU" altLang="ru-RU" sz="1400" b="1" dirty="0">
              <a:latin typeface="Arial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052593621"/>
              </p:ext>
            </p:extLst>
          </p:nvPr>
        </p:nvGraphicFramePr>
        <p:xfrm>
          <a:off x="1691680" y="90872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 descr="Y:\My Job\АСИ\Презентации\Kalenda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641365"/>
            <a:ext cx="2952328" cy="221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Y:\My Job\АСИ\Презентации\бизнес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679330"/>
            <a:ext cx="3096344" cy="217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2"/>
          <p:cNvSpPr txBox="1">
            <a:spLocks/>
          </p:cNvSpPr>
          <p:nvPr/>
        </p:nvSpPr>
        <p:spPr>
          <a:xfrm>
            <a:off x="53794" y="6446663"/>
            <a:ext cx="487363" cy="366713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C45D8568-3546-4613-9456-5AC0D6096D5C}" type="slidenum">
              <a:rPr lang="ru-RU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6</a:t>
            </a:fld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63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766251" y="1671195"/>
            <a:ext cx="8130681" cy="262190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itle 2"/>
          <p:cNvSpPr txBox="1">
            <a:spLocks/>
          </p:cNvSpPr>
          <p:nvPr/>
        </p:nvSpPr>
        <p:spPr bwMode="auto">
          <a:xfrm>
            <a:off x="611560" y="332656"/>
            <a:ext cx="8532440" cy="830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ru-RU" altLang="ru-RU" sz="1200" b="1" dirty="0" smtClean="0"/>
          </a:p>
        </p:txBody>
      </p:sp>
      <p:sp>
        <p:nvSpPr>
          <p:cNvPr id="16" name="Номер слайда 2"/>
          <p:cNvSpPr txBox="1">
            <a:spLocks/>
          </p:cNvSpPr>
          <p:nvPr/>
        </p:nvSpPr>
        <p:spPr>
          <a:xfrm>
            <a:off x="53794" y="6446663"/>
            <a:ext cx="487363" cy="366713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C45D8568-3546-4613-9456-5AC0D6096D5C}" type="slidenum">
              <a:rPr lang="ru-RU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7</a:t>
            </a:fld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1700808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4" name="Прямоугольник 33"/>
          <p:cNvSpPr/>
          <p:nvPr/>
        </p:nvSpPr>
        <p:spPr>
          <a:xfrm>
            <a:off x="2591272" y="0"/>
            <a:ext cx="6552728" cy="57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b="1" dirty="0" smtClean="0">
                <a:latin typeface="Arial" pitchFamily="34" charset="0"/>
              </a:rPr>
              <a:t> </a:t>
            </a:r>
            <a:r>
              <a:rPr lang="ru-RU" altLang="ru-RU" sz="1400" b="1" dirty="0" smtClean="0">
                <a:latin typeface="Arial" pitchFamily="34" charset="0"/>
              </a:rPr>
              <a:t>РЕЗЮМЕ ПРАКТИКИ № 16 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ru-RU" altLang="ru-RU" sz="1400" b="1" dirty="0">
              <a:latin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453268" y="1104998"/>
            <a:ext cx="227600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95350">
              <a:buClr>
                <a:schemeClr val="tx2"/>
              </a:buClr>
            </a:pPr>
            <a:r>
              <a:rPr lang="ru-RU" altLang="ko-KR" sz="1300" b="1" i="1" dirty="0" smtClean="0">
                <a:latin typeface="Arial" pitchFamily="34" charset="0"/>
                <a:ea typeface="Gulim" pitchFamily="34" charset="-127"/>
              </a:rPr>
              <a:t>Наименование практики</a:t>
            </a:r>
            <a:endParaRPr lang="ru-RU" altLang="ko-KR" sz="1300" b="1" i="1" dirty="0">
              <a:latin typeface="Arial" pitchFamily="34" charset="0"/>
              <a:ea typeface="Gulim" pitchFamily="34" charset="-127"/>
            </a:endParaRPr>
          </a:p>
        </p:txBody>
      </p:sp>
      <p:sp>
        <p:nvSpPr>
          <p:cNvPr id="45" name="Line 7"/>
          <p:cNvSpPr>
            <a:spLocks noChangeShapeType="1"/>
          </p:cNvSpPr>
          <p:nvPr/>
        </p:nvSpPr>
        <p:spPr bwMode="auto">
          <a:xfrm flipV="1">
            <a:off x="627356" y="1535974"/>
            <a:ext cx="8516644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30140" y="1983538"/>
            <a:ext cx="48965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Ответственный за </a:t>
            </a:r>
            <a:r>
              <a:rPr lang="ru-RU" sz="13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внедрение</a:t>
            </a:r>
          </a:p>
          <a:p>
            <a:pPr algn="ctr"/>
            <a:r>
              <a:rPr lang="ru-RU" sz="13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успешной </a:t>
            </a:r>
            <a:r>
              <a:rPr lang="ru-RU" sz="13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практики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72310" y="457851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аместитель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мэра, курирующий вопросы социально-экономического развития города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38721" y="4437112"/>
            <a:ext cx="8085668" cy="200955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580112" y="5229200"/>
            <a:ext cx="112883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02.02.2015</a:t>
            </a: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29.05.2015 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4740" y="5229200"/>
            <a:ext cx="29087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Дата начала внедрения</a:t>
            </a:r>
          </a:p>
          <a:p>
            <a:endParaRPr lang="ru-RU" sz="13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Дата завершения 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внедрения</a:t>
            </a:r>
          </a:p>
          <a:p>
            <a:endParaRPr lang="ru-RU" sz="13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98092" y="689500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Формирование системы </a:t>
            </a:r>
            <a:r>
              <a:rPr lang="ru-RU" sz="16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информационной</a:t>
            </a:r>
          </a:p>
          <a:p>
            <a:pPr lvl="0" algn="ctr"/>
            <a:r>
              <a:rPr lang="ru-RU" sz="16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поддержки и популяризация </a:t>
            </a:r>
            <a:endParaRPr lang="ru-RU" sz="1600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algn="ctr"/>
            <a:r>
              <a:rPr lang="ru-RU" sz="16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предпринимательской </a:t>
            </a:r>
            <a:r>
              <a:rPr lang="ru-RU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деятельности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63890" y="4669851"/>
            <a:ext cx="756084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Период внедрения практики</a:t>
            </a:r>
            <a:endParaRPr lang="ru-RU" sz="13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963104" y="1316190"/>
            <a:ext cx="209206" cy="5130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252389" y="335820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Заместитель мэра, курирующий общие вопросы деятельности мэрии города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18325" y="2737678"/>
            <a:ext cx="27969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Авдеева Елена Осиповна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30" y="1854696"/>
            <a:ext cx="1801234" cy="228961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83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678904" y="2594531"/>
            <a:ext cx="2753763" cy="42125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36265" y="2586694"/>
            <a:ext cx="2772969" cy="33990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611560" y="332656"/>
            <a:ext cx="8532440" cy="1661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ru-RU" altLang="ru-RU" sz="12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93304" y="3256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ru-RU" altLang="ru-RU" sz="1400" b="1" dirty="0">
                <a:latin typeface="Arial" pitchFamily="34" charset="0"/>
              </a:rPr>
              <a:t>ИНФОРМАЦИЯ ОБ ИТОГАХ ВНЕДРЕНИЯ УСПЕШНЫХ ПРАКТИК АТЛАСА В </a:t>
            </a:r>
            <a:r>
              <a:rPr lang="ru-RU" altLang="ru-RU" sz="1400" b="1" dirty="0" smtClean="0">
                <a:latin typeface="Arial" pitchFamily="34" charset="0"/>
              </a:rPr>
              <a:t>Г. </a:t>
            </a:r>
            <a:r>
              <a:rPr lang="ru-RU" altLang="ru-RU" sz="1400" b="1" dirty="0">
                <a:latin typeface="Arial" pitchFamily="34" charset="0"/>
              </a:rPr>
              <a:t>ЧЕРЕПОВЦЕ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ru-RU" altLang="ru-RU" sz="1400" b="1" dirty="0">
              <a:latin typeface="Arial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91305530"/>
              </p:ext>
            </p:extLst>
          </p:nvPr>
        </p:nvGraphicFramePr>
        <p:xfrm>
          <a:off x="1241375" y="259835"/>
          <a:ext cx="7272809" cy="1256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577982961"/>
              </p:ext>
            </p:extLst>
          </p:nvPr>
        </p:nvGraphicFramePr>
        <p:xfrm>
          <a:off x="693261" y="844361"/>
          <a:ext cx="8388425" cy="2194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3390" y="2794352"/>
            <a:ext cx="1422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Практика внедрена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12160" y="1340768"/>
            <a:ext cx="3150096" cy="1368152"/>
          </a:xfrm>
          <a:custGeom>
            <a:avLst/>
            <a:gdLst>
              <a:gd name="connsiteX0" fmla="*/ 0 w 1584176"/>
              <a:gd name="connsiteY0" fmla="*/ 0 h 936103"/>
              <a:gd name="connsiteX1" fmla="*/ 1584176 w 1584176"/>
              <a:gd name="connsiteY1" fmla="*/ 0 h 936103"/>
              <a:gd name="connsiteX2" fmla="*/ 1584176 w 1584176"/>
              <a:gd name="connsiteY2" fmla="*/ 936103 h 936103"/>
              <a:gd name="connsiteX3" fmla="*/ 0 w 1584176"/>
              <a:gd name="connsiteY3" fmla="*/ 936103 h 936103"/>
              <a:gd name="connsiteX4" fmla="*/ 0 w 1584176"/>
              <a:gd name="connsiteY4" fmla="*/ 0 h 936103"/>
              <a:gd name="connsiteX0" fmla="*/ 0 w 1963318"/>
              <a:gd name="connsiteY0" fmla="*/ 0 h 936103"/>
              <a:gd name="connsiteX1" fmla="*/ 1584176 w 1963318"/>
              <a:gd name="connsiteY1" fmla="*/ 0 h 936103"/>
              <a:gd name="connsiteX2" fmla="*/ 1963318 w 1963318"/>
              <a:gd name="connsiteY2" fmla="*/ 490054 h 936103"/>
              <a:gd name="connsiteX3" fmla="*/ 0 w 1963318"/>
              <a:gd name="connsiteY3" fmla="*/ 936103 h 936103"/>
              <a:gd name="connsiteX4" fmla="*/ 0 w 1963318"/>
              <a:gd name="connsiteY4" fmla="*/ 0 h 936103"/>
              <a:gd name="connsiteX0" fmla="*/ 0 w 1963318"/>
              <a:gd name="connsiteY0" fmla="*/ 0 h 936103"/>
              <a:gd name="connsiteX1" fmla="*/ 1584176 w 1963318"/>
              <a:gd name="connsiteY1" fmla="*/ 0 h 936103"/>
              <a:gd name="connsiteX2" fmla="*/ 1963318 w 1963318"/>
              <a:gd name="connsiteY2" fmla="*/ 490054 h 936103"/>
              <a:gd name="connsiteX3" fmla="*/ 0 w 1963318"/>
              <a:gd name="connsiteY3" fmla="*/ 936103 h 936103"/>
              <a:gd name="connsiteX4" fmla="*/ 0 w 1963318"/>
              <a:gd name="connsiteY4" fmla="*/ 0 h 936103"/>
              <a:gd name="connsiteX0" fmla="*/ 0 w 2007923"/>
              <a:gd name="connsiteY0" fmla="*/ 11152 h 936103"/>
              <a:gd name="connsiteX1" fmla="*/ 1628781 w 2007923"/>
              <a:gd name="connsiteY1" fmla="*/ 0 h 936103"/>
              <a:gd name="connsiteX2" fmla="*/ 2007923 w 2007923"/>
              <a:gd name="connsiteY2" fmla="*/ 490054 h 936103"/>
              <a:gd name="connsiteX3" fmla="*/ 44605 w 2007923"/>
              <a:gd name="connsiteY3" fmla="*/ 936103 h 936103"/>
              <a:gd name="connsiteX4" fmla="*/ 0 w 2007923"/>
              <a:gd name="connsiteY4" fmla="*/ 11152 h 936103"/>
              <a:gd name="connsiteX0" fmla="*/ 267629 w 2275552"/>
              <a:gd name="connsiteY0" fmla="*/ 11152 h 947254"/>
              <a:gd name="connsiteX1" fmla="*/ 1896410 w 2275552"/>
              <a:gd name="connsiteY1" fmla="*/ 0 h 947254"/>
              <a:gd name="connsiteX2" fmla="*/ 2275552 w 2275552"/>
              <a:gd name="connsiteY2" fmla="*/ 490054 h 947254"/>
              <a:gd name="connsiteX3" fmla="*/ 0 w 2275552"/>
              <a:gd name="connsiteY3" fmla="*/ 947254 h 947254"/>
              <a:gd name="connsiteX4" fmla="*/ 267629 w 2275552"/>
              <a:gd name="connsiteY4" fmla="*/ 11152 h 947254"/>
              <a:gd name="connsiteX0" fmla="*/ 267629 w 2275552"/>
              <a:gd name="connsiteY0" fmla="*/ 11152 h 947254"/>
              <a:gd name="connsiteX1" fmla="*/ 1896410 w 2275552"/>
              <a:gd name="connsiteY1" fmla="*/ 0 h 947254"/>
              <a:gd name="connsiteX2" fmla="*/ 2275552 w 2275552"/>
              <a:gd name="connsiteY2" fmla="*/ 490054 h 947254"/>
              <a:gd name="connsiteX3" fmla="*/ 0 w 2275552"/>
              <a:gd name="connsiteY3" fmla="*/ 947254 h 947254"/>
              <a:gd name="connsiteX4" fmla="*/ 267629 w 2275552"/>
              <a:gd name="connsiteY4" fmla="*/ 11152 h 947254"/>
              <a:gd name="connsiteX0" fmla="*/ 356292 w 2364215"/>
              <a:gd name="connsiteY0" fmla="*/ 11152 h 947254"/>
              <a:gd name="connsiteX1" fmla="*/ 1985073 w 2364215"/>
              <a:gd name="connsiteY1" fmla="*/ 0 h 947254"/>
              <a:gd name="connsiteX2" fmla="*/ 2364215 w 2364215"/>
              <a:gd name="connsiteY2" fmla="*/ 490054 h 947254"/>
              <a:gd name="connsiteX3" fmla="*/ 88663 w 2364215"/>
              <a:gd name="connsiteY3" fmla="*/ 947254 h 947254"/>
              <a:gd name="connsiteX4" fmla="*/ 532462 w 2364215"/>
              <a:gd name="connsiteY4" fmla="*/ 494063 h 947254"/>
              <a:gd name="connsiteX5" fmla="*/ 356292 w 2364215"/>
              <a:gd name="connsiteY5" fmla="*/ 11152 h 947254"/>
              <a:gd name="connsiteX0" fmla="*/ 166721 w 2364215"/>
              <a:gd name="connsiteY0" fmla="*/ 11152 h 947254"/>
              <a:gd name="connsiteX1" fmla="*/ 1985073 w 2364215"/>
              <a:gd name="connsiteY1" fmla="*/ 0 h 947254"/>
              <a:gd name="connsiteX2" fmla="*/ 2364215 w 2364215"/>
              <a:gd name="connsiteY2" fmla="*/ 490054 h 947254"/>
              <a:gd name="connsiteX3" fmla="*/ 88663 w 2364215"/>
              <a:gd name="connsiteY3" fmla="*/ 947254 h 947254"/>
              <a:gd name="connsiteX4" fmla="*/ 532462 w 2364215"/>
              <a:gd name="connsiteY4" fmla="*/ 494063 h 947254"/>
              <a:gd name="connsiteX5" fmla="*/ 166721 w 2364215"/>
              <a:gd name="connsiteY5" fmla="*/ 11152 h 947254"/>
              <a:gd name="connsiteX0" fmla="*/ 166721 w 2364215"/>
              <a:gd name="connsiteY0" fmla="*/ 11152 h 974786"/>
              <a:gd name="connsiteX1" fmla="*/ 1985073 w 2364215"/>
              <a:gd name="connsiteY1" fmla="*/ 0 h 974786"/>
              <a:gd name="connsiteX2" fmla="*/ 2364215 w 2364215"/>
              <a:gd name="connsiteY2" fmla="*/ 490054 h 974786"/>
              <a:gd name="connsiteX3" fmla="*/ 1759097 w 2364215"/>
              <a:gd name="connsiteY3" fmla="*/ 895507 h 974786"/>
              <a:gd name="connsiteX4" fmla="*/ 88663 w 2364215"/>
              <a:gd name="connsiteY4" fmla="*/ 947254 h 974786"/>
              <a:gd name="connsiteX5" fmla="*/ 532462 w 2364215"/>
              <a:gd name="connsiteY5" fmla="*/ 494063 h 974786"/>
              <a:gd name="connsiteX6" fmla="*/ 166721 w 2364215"/>
              <a:gd name="connsiteY6" fmla="*/ 11152 h 974786"/>
              <a:gd name="connsiteX0" fmla="*/ 166721 w 2364215"/>
              <a:gd name="connsiteY0" fmla="*/ 11152 h 974786"/>
              <a:gd name="connsiteX1" fmla="*/ 1985073 w 2364215"/>
              <a:gd name="connsiteY1" fmla="*/ 0 h 974786"/>
              <a:gd name="connsiteX2" fmla="*/ 2364215 w 2364215"/>
              <a:gd name="connsiteY2" fmla="*/ 490054 h 974786"/>
              <a:gd name="connsiteX3" fmla="*/ 1759097 w 2364215"/>
              <a:gd name="connsiteY3" fmla="*/ 895507 h 974786"/>
              <a:gd name="connsiteX4" fmla="*/ 88663 w 2364215"/>
              <a:gd name="connsiteY4" fmla="*/ 947254 h 974786"/>
              <a:gd name="connsiteX5" fmla="*/ 532462 w 2364215"/>
              <a:gd name="connsiteY5" fmla="*/ 494063 h 974786"/>
              <a:gd name="connsiteX6" fmla="*/ 166721 w 2364215"/>
              <a:gd name="connsiteY6" fmla="*/ 11152 h 974786"/>
              <a:gd name="connsiteX0" fmla="*/ 166721 w 2364215"/>
              <a:gd name="connsiteY0" fmla="*/ 11152 h 967426"/>
              <a:gd name="connsiteX1" fmla="*/ 1985073 w 2364215"/>
              <a:gd name="connsiteY1" fmla="*/ 0 h 967426"/>
              <a:gd name="connsiteX2" fmla="*/ 2364215 w 2364215"/>
              <a:gd name="connsiteY2" fmla="*/ 490054 h 967426"/>
              <a:gd name="connsiteX3" fmla="*/ 1915215 w 2364215"/>
              <a:gd name="connsiteY3" fmla="*/ 862053 h 967426"/>
              <a:gd name="connsiteX4" fmla="*/ 88663 w 2364215"/>
              <a:gd name="connsiteY4" fmla="*/ 947254 h 967426"/>
              <a:gd name="connsiteX5" fmla="*/ 532462 w 2364215"/>
              <a:gd name="connsiteY5" fmla="*/ 494063 h 967426"/>
              <a:gd name="connsiteX6" fmla="*/ 166721 w 2364215"/>
              <a:gd name="connsiteY6" fmla="*/ 11152 h 967426"/>
              <a:gd name="connsiteX0" fmla="*/ 166721 w 2364215"/>
              <a:gd name="connsiteY0" fmla="*/ 11152 h 982285"/>
              <a:gd name="connsiteX1" fmla="*/ 1985073 w 2364215"/>
              <a:gd name="connsiteY1" fmla="*/ 0 h 982285"/>
              <a:gd name="connsiteX2" fmla="*/ 2364215 w 2364215"/>
              <a:gd name="connsiteY2" fmla="*/ 490054 h 982285"/>
              <a:gd name="connsiteX3" fmla="*/ 1937517 w 2364215"/>
              <a:gd name="connsiteY3" fmla="*/ 917809 h 982285"/>
              <a:gd name="connsiteX4" fmla="*/ 88663 w 2364215"/>
              <a:gd name="connsiteY4" fmla="*/ 947254 h 982285"/>
              <a:gd name="connsiteX5" fmla="*/ 532462 w 2364215"/>
              <a:gd name="connsiteY5" fmla="*/ 494063 h 982285"/>
              <a:gd name="connsiteX6" fmla="*/ 166721 w 2364215"/>
              <a:gd name="connsiteY6" fmla="*/ 11152 h 982285"/>
              <a:gd name="connsiteX0" fmla="*/ 166721 w 2364215"/>
              <a:gd name="connsiteY0" fmla="*/ 11152 h 982285"/>
              <a:gd name="connsiteX1" fmla="*/ 1985073 w 2364215"/>
              <a:gd name="connsiteY1" fmla="*/ 0 h 982285"/>
              <a:gd name="connsiteX2" fmla="*/ 2364215 w 2364215"/>
              <a:gd name="connsiteY2" fmla="*/ 490054 h 982285"/>
              <a:gd name="connsiteX3" fmla="*/ 1937517 w 2364215"/>
              <a:gd name="connsiteY3" fmla="*/ 917809 h 982285"/>
              <a:gd name="connsiteX4" fmla="*/ 88663 w 2364215"/>
              <a:gd name="connsiteY4" fmla="*/ 947254 h 982285"/>
              <a:gd name="connsiteX5" fmla="*/ 532462 w 2364215"/>
              <a:gd name="connsiteY5" fmla="*/ 494063 h 982285"/>
              <a:gd name="connsiteX6" fmla="*/ 166721 w 2364215"/>
              <a:gd name="connsiteY6" fmla="*/ 11152 h 982285"/>
              <a:gd name="connsiteX0" fmla="*/ 166721 w 2364215"/>
              <a:gd name="connsiteY0" fmla="*/ 11152 h 1012940"/>
              <a:gd name="connsiteX1" fmla="*/ 1985073 w 2364215"/>
              <a:gd name="connsiteY1" fmla="*/ 0 h 1012940"/>
              <a:gd name="connsiteX2" fmla="*/ 2364215 w 2364215"/>
              <a:gd name="connsiteY2" fmla="*/ 490054 h 1012940"/>
              <a:gd name="connsiteX3" fmla="*/ 1948668 w 2364215"/>
              <a:gd name="connsiteY3" fmla="*/ 973565 h 1012940"/>
              <a:gd name="connsiteX4" fmla="*/ 88663 w 2364215"/>
              <a:gd name="connsiteY4" fmla="*/ 947254 h 1012940"/>
              <a:gd name="connsiteX5" fmla="*/ 532462 w 2364215"/>
              <a:gd name="connsiteY5" fmla="*/ 494063 h 1012940"/>
              <a:gd name="connsiteX6" fmla="*/ 166721 w 2364215"/>
              <a:gd name="connsiteY6" fmla="*/ 11152 h 1012940"/>
              <a:gd name="connsiteX0" fmla="*/ 166721 w 2364215"/>
              <a:gd name="connsiteY0" fmla="*/ 11152 h 1012940"/>
              <a:gd name="connsiteX1" fmla="*/ 1985073 w 2364215"/>
              <a:gd name="connsiteY1" fmla="*/ 0 h 1012940"/>
              <a:gd name="connsiteX2" fmla="*/ 2364215 w 2364215"/>
              <a:gd name="connsiteY2" fmla="*/ 490054 h 1012940"/>
              <a:gd name="connsiteX3" fmla="*/ 1948668 w 2364215"/>
              <a:gd name="connsiteY3" fmla="*/ 973565 h 1012940"/>
              <a:gd name="connsiteX4" fmla="*/ 88663 w 2364215"/>
              <a:gd name="connsiteY4" fmla="*/ 947254 h 1012940"/>
              <a:gd name="connsiteX5" fmla="*/ 532462 w 2364215"/>
              <a:gd name="connsiteY5" fmla="*/ 494063 h 1012940"/>
              <a:gd name="connsiteX6" fmla="*/ 387497 w 2364215"/>
              <a:gd name="connsiteY6" fmla="*/ 382550 h 1012940"/>
              <a:gd name="connsiteX7" fmla="*/ 166721 w 2364215"/>
              <a:gd name="connsiteY7" fmla="*/ 11152 h 1012940"/>
              <a:gd name="connsiteX0" fmla="*/ 122116 w 2364215"/>
              <a:gd name="connsiteY0" fmla="*/ 1 h 1012940"/>
              <a:gd name="connsiteX1" fmla="*/ 1985073 w 2364215"/>
              <a:gd name="connsiteY1" fmla="*/ 0 h 1012940"/>
              <a:gd name="connsiteX2" fmla="*/ 2364215 w 2364215"/>
              <a:gd name="connsiteY2" fmla="*/ 490054 h 1012940"/>
              <a:gd name="connsiteX3" fmla="*/ 1948668 w 2364215"/>
              <a:gd name="connsiteY3" fmla="*/ 973565 h 1012940"/>
              <a:gd name="connsiteX4" fmla="*/ 88663 w 2364215"/>
              <a:gd name="connsiteY4" fmla="*/ 947254 h 1012940"/>
              <a:gd name="connsiteX5" fmla="*/ 532462 w 2364215"/>
              <a:gd name="connsiteY5" fmla="*/ 494063 h 1012940"/>
              <a:gd name="connsiteX6" fmla="*/ 387497 w 2364215"/>
              <a:gd name="connsiteY6" fmla="*/ 382550 h 1012940"/>
              <a:gd name="connsiteX7" fmla="*/ 122116 w 2364215"/>
              <a:gd name="connsiteY7" fmla="*/ 1 h 1012940"/>
              <a:gd name="connsiteX0" fmla="*/ 128616 w 2370715"/>
              <a:gd name="connsiteY0" fmla="*/ 1 h 1012940"/>
              <a:gd name="connsiteX1" fmla="*/ 1991573 w 2370715"/>
              <a:gd name="connsiteY1" fmla="*/ 0 h 1012940"/>
              <a:gd name="connsiteX2" fmla="*/ 2370715 w 2370715"/>
              <a:gd name="connsiteY2" fmla="*/ 490054 h 1012940"/>
              <a:gd name="connsiteX3" fmla="*/ 1955168 w 2370715"/>
              <a:gd name="connsiteY3" fmla="*/ 973565 h 1012940"/>
              <a:gd name="connsiteX4" fmla="*/ 95163 w 2370715"/>
              <a:gd name="connsiteY4" fmla="*/ 947254 h 1012940"/>
              <a:gd name="connsiteX5" fmla="*/ 472054 w 2370715"/>
              <a:gd name="connsiteY5" fmla="*/ 449458 h 1012940"/>
              <a:gd name="connsiteX6" fmla="*/ 393997 w 2370715"/>
              <a:gd name="connsiteY6" fmla="*/ 382550 h 1012940"/>
              <a:gd name="connsiteX7" fmla="*/ 128616 w 2370715"/>
              <a:gd name="connsiteY7" fmla="*/ 1 h 1012940"/>
              <a:gd name="connsiteX0" fmla="*/ 128616 w 2370715"/>
              <a:gd name="connsiteY0" fmla="*/ 1 h 1012940"/>
              <a:gd name="connsiteX1" fmla="*/ 1991573 w 2370715"/>
              <a:gd name="connsiteY1" fmla="*/ 0 h 1012940"/>
              <a:gd name="connsiteX2" fmla="*/ 2334309 w 2370715"/>
              <a:gd name="connsiteY2" fmla="*/ 326794 h 1012940"/>
              <a:gd name="connsiteX3" fmla="*/ 2370715 w 2370715"/>
              <a:gd name="connsiteY3" fmla="*/ 490054 h 1012940"/>
              <a:gd name="connsiteX4" fmla="*/ 1955168 w 2370715"/>
              <a:gd name="connsiteY4" fmla="*/ 973565 h 1012940"/>
              <a:gd name="connsiteX5" fmla="*/ 95163 w 2370715"/>
              <a:gd name="connsiteY5" fmla="*/ 947254 h 1012940"/>
              <a:gd name="connsiteX6" fmla="*/ 472054 w 2370715"/>
              <a:gd name="connsiteY6" fmla="*/ 449458 h 1012940"/>
              <a:gd name="connsiteX7" fmla="*/ 393997 w 2370715"/>
              <a:gd name="connsiteY7" fmla="*/ 382550 h 1012940"/>
              <a:gd name="connsiteX8" fmla="*/ 128616 w 2370715"/>
              <a:gd name="connsiteY8" fmla="*/ 1 h 1012940"/>
              <a:gd name="connsiteX0" fmla="*/ 128616 w 2426471"/>
              <a:gd name="connsiteY0" fmla="*/ 1 h 1012940"/>
              <a:gd name="connsiteX1" fmla="*/ 1991573 w 2426471"/>
              <a:gd name="connsiteY1" fmla="*/ 0 h 1012940"/>
              <a:gd name="connsiteX2" fmla="*/ 2334309 w 2426471"/>
              <a:gd name="connsiteY2" fmla="*/ 326794 h 1012940"/>
              <a:gd name="connsiteX3" fmla="*/ 2426471 w 2426471"/>
              <a:gd name="connsiteY3" fmla="*/ 490054 h 1012940"/>
              <a:gd name="connsiteX4" fmla="*/ 1955168 w 2426471"/>
              <a:gd name="connsiteY4" fmla="*/ 973565 h 1012940"/>
              <a:gd name="connsiteX5" fmla="*/ 95163 w 2426471"/>
              <a:gd name="connsiteY5" fmla="*/ 947254 h 1012940"/>
              <a:gd name="connsiteX6" fmla="*/ 472054 w 2426471"/>
              <a:gd name="connsiteY6" fmla="*/ 449458 h 1012940"/>
              <a:gd name="connsiteX7" fmla="*/ 393997 w 2426471"/>
              <a:gd name="connsiteY7" fmla="*/ 382550 h 1012940"/>
              <a:gd name="connsiteX8" fmla="*/ 128616 w 2426471"/>
              <a:gd name="connsiteY8" fmla="*/ 1 h 101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6471" h="1012940">
                <a:moveTo>
                  <a:pt x="128616" y="1"/>
                </a:moveTo>
                <a:lnTo>
                  <a:pt x="1991573" y="0"/>
                </a:lnTo>
                <a:cubicBezTo>
                  <a:pt x="2083516" y="116365"/>
                  <a:pt x="2242366" y="210429"/>
                  <a:pt x="2334309" y="326794"/>
                </a:cubicBezTo>
                <a:lnTo>
                  <a:pt x="2426471" y="490054"/>
                </a:lnTo>
                <a:cubicBezTo>
                  <a:pt x="2366506" y="626295"/>
                  <a:pt x="2234065" y="785852"/>
                  <a:pt x="1955168" y="973565"/>
                </a:cubicBezTo>
                <a:cubicBezTo>
                  <a:pt x="1575909" y="1049765"/>
                  <a:pt x="277300" y="1001151"/>
                  <a:pt x="95163" y="947254"/>
                </a:cubicBezTo>
                <a:cubicBezTo>
                  <a:pt x="-243583" y="934913"/>
                  <a:pt x="427449" y="605475"/>
                  <a:pt x="472054" y="449458"/>
                </a:cubicBezTo>
                <a:cubicBezTo>
                  <a:pt x="533011" y="351624"/>
                  <a:pt x="454954" y="463035"/>
                  <a:pt x="393997" y="382550"/>
                </a:cubicBezTo>
                <a:cubicBezTo>
                  <a:pt x="333040" y="302065"/>
                  <a:pt x="-126496" y="60042"/>
                  <a:pt x="128616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1" name="Picture 3" descr="Y:\My Job\АСИ\Презентации\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23" y="1340768"/>
            <a:ext cx="2175232" cy="149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985710"/>
            <a:ext cx="1633036" cy="85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Y:\My Job\АСИ\Презентации\план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647" y="5282087"/>
            <a:ext cx="1731821" cy="125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Y:\My Job\АСИ\Презентации\suc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23" y="4163914"/>
            <a:ext cx="2343945" cy="234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2924" y="2569390"/>
            <a:ext cx="27462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cs typeface="Arial" panose="020B0604020202020204" pitchFamily="34" charset="0"/>
              </a:rPr>
              <a:t>Размещение </a:t>
            </a:r>
            <a:r>
              <a:rPr lang="ru-RU" sz="1200" dirty="0">
                <a:cs typeface="Arial" panose="020B0604020202020204" pitchFamily="34" charset="0"/>
              </a:rPr>
              <a:t>актуальной </a:t>
            </a:r>
            <a:r>
              <a:rPr lang="ru-RU" sz="1200" dirty="0" smtClean="0">
                <a:cs typeface="Arial" panose="020B0604020202020204" pitchFamily="34" charset="0"/>
              </a:rPr>
              <a:t>информации о </a:t>
            </a:r>
            <a:r>
              <a:rPr lang="ru-RU" sz="1200" dirty="0">
                <a:cs typeface="Arial" panose="020B0604020202020204" pitchFamily="34" charset="0"/>
              </a:rPr>
              <a:t>мерах поддержки </a:t>
            </a:r>
            <a:r>
              <a:rPr lang="ru-RU" sz="1200" dirty="0" smtClean="0">
                <a:cs typeface="Arial" panose="020B0604020202020204" pitchFamily="34" charset="0"/>
              </a:rPr>
              <a:t>субъектов МСП</a:t>
            </a:r>
          </a:p>
          <a:p>
            <a:pPr algn="just"/>
            <a:endParaRPr lang="ru-RU" sz="1200" dirty="0" smtClean="0"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cs typeface="Arial" panose="020B0604020202020204" pitchFamily="34" charset="0"/>
              </a:rPr>
              <a:t>Издание </a:t>
            </a:r>
            <a:r>
              <a:rPr lang="ru-RU" sz="1200" dirty="0">
                <a:cs typeface="Arial" panose="020B0604020202020204" pitchFamily="34" charset="0"/>
              </a:rPr>
              <a:t>пособий, справочников по возможностям и порядку получения муниципальной </a:t>
            </a:r>
            <a:r>
              <a:rPr lang="ru-RU" sz="1200" dirty="0" smtClean="0">
                <a:cs typeface="Arial" panose="020B0604020202020204" pitchFamily="34" charset="0"/>
              </a:rPr>
              <a:t>поддержки</a:t>
            </a:r>
            <a:endParaRPr lang="ru-RU" sz="1200" dirty="0">
              <a:cs typeface="Arial" panose="020B0604020202020204" pitchFamily="34" charset="0"/>
            </a:endParaRPr>
          </a:p>
          <a:p>
            <a:pPr algn="just"/>
            <a:endParaRPr lang="ru-RU" sz="1200" dirty="0" smtClean="0"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cs typeface="Arial" panose="020B0604020202020204" pitchFamily="34" charset="0"/>
              </a:rPr>
              <a:t>Освещение </a:t>
            </a:r>
            <a:r>
              <a:rPr lang="ru-RU" sz="1200" dirty="0">
                <a:cs typeface="Arial" panose="020B0604020202020204" pitchFamily="34" charset="0"/>
              </a:rPr>
              <a:t>деятельности органов местного самоуправления в области поддержки субъектов </a:t>
            </a:r>
            <a:r>
              <a:rPr lang="ru-RU" sz="1200" dirty="0" smtClean="0">
                <a:cs typeface="Arial" panose="020B0604020202020204" pitchFamily="34" charset="0"/>
              </a:rPr>
              <a:t>МСП в СМИ</a:t>
            </a:r>
          </a:p>
          <a:p>
            <a:pPr algn="just"/>
            <a:endParaRPr lang="ru-RU" sz="1200" dirty="0" smtClean="0"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cs typeface="Arial" panose="020B0604020202020204" pitchFamily="34" charset="0"/>
              </a:rPr>
              <a:t>Проведение </a:t>
            </a:r>
            <a:r>
              <a:rPr lang="ru-RU" sz="1200" dirty="0">
                <a:cs typeface="Arial" panose="020B0604020202020204" pitchFamily="34" charset="0"/>
              </a:rPr>
              <a:t>обучающих мероприятий, конференций, форумов, круглых столов по вопросам предпринимательской </a:t>
            </a:r>
            <a:r>
              <a:rPr lang="ru-RU" sz="1200" dirty="0" smtClean="0">
                <a:cs typeface="Arial" panose="020B0604020202020204" pitchFamily="34" charset="0"/>
              </a:rPr>
              <a:t>деятельности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cs typeface="Arial" panose="020B0604020202020204" pitchFamily="34" charset="0"/>
              </a:rPr>
              <a:t>Оказание бизнес –консультаций</a:t>
            </a:r>
            <a:endParaRPr lang="ru-RU" sz="1200" dirty="0"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94806" y="2586694"/>
            <a:ext cx="2753763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 smtClean="0">
                <a:cs typeface="Arial" panose="020B0604020202020204" pitchFamily="34" charset="0"/>
              </a:rPr>
              <a:t>Внедрение проекта</a:t>
            </a:r>
          </a:p>
          <a:p>
            <a:pPr algn="just"/>
            <a:r>
              <a:rPr lang="ru-RU" sz="1300" dirty="0" smtClean="0">
                <a:cs typeface="Arial" panose="020B0604020202020204" pitchFamily="34" charset="0"/>
              </a:rPr>
              <a:t>        «Пресс-служба для бизнеса»</a:t>
            </a:r>
          </a:p>
          <a:p>
            <a:pPr algn="just"/>
            <a:endParaRPr lang="ru-RU" sz="1300" dirty="0" smtClean="0"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 smtClean="0">
                <a:cs typeface="Arial" panose="020B0604020202020204" pitchFamily="34" charset="0"/>
              </a:rPr>
              <a:t>Проведение городского конкурса </a:t>
            </a:r>
            <a:r>
              <a:rPr lang="ru-RU" sz="1300" dirty="0">
                <a:cs typeface="Arial" panose="020B0604020202020204" pitchFamily="34" charset="0"/>
              </a:rPr>
              <a:t>для журналистов в области освещения темы  предпринимательство и </a:t>
            </a:r>
            <a:r>
              <a:rPr lang="ru-RU" sz="1300" dirty="0" smtClean="0">
                <a:cs typeface="Arial" panose="020B0604020202020204" pitchFamily="34" charset="0"/>
              </a:rPr>
              <a:t>инвестиции</a:t>
            </a:r>
          </a:p>
          <a:p>
            <a:pPr algn="just"/>
            <a:endParaRPr lang="ru-RU" sz="1300" dirty="0" smtClean="0"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 smtClean="0">
                <a:cs typeface="Arial" panose="020B0604020202020204" pitchFamily="34" charset="0"/>
              </a:rPr>
              <a:t>Организация круглых столов и других деловых мероприятий</a:t>
            </a:r>
            <a:endParaRPr lang="ru-RU" sz="1300" dirty="0">
              <a:cs typeface="Arial" panose="020B0604020202020204" pitchFamily="34" charset="0"/>
            </a:endParaRPr>
          </a:p>
        </p:txBody>
      </p:sp>
      <p:sp>
        <p:nvSpPr>
          <p:cNvPr id="17" name="Номер слайда 2"/>
          <p:cNvSpPr txBox="1">
            <a:spLocks/>
          </p:cNvSpPr>
          <p:nvPr/>
        </p:nvSpPr>
        <p:spPr>
          <a:xfrm>
            <a:off x="53794" y="6446663"/>
            <a:ext cx="487363" cy="366713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C45D8568-3546-4613-9456-5AC0D6096D5C}" type="slidenum">
              <a:rPr lang="ru-RU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8</a:t>
            </a:fld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59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 bwMode="auto">
          <a:xfrm>
            <a:off x="611560" y="332656"/>
            <a:ext cx="8532440" cy="830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ru-RU" altLang="ru-RU" sz="12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93304" y="3256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ru-RU" altLang="ru-RU" sz="1400" b="1" dirty="0">
                <a:latin typeface="Arial" pitchFamily="34" charset="0"/>
              </a:rPr>
              <a:t>ИНФОРМАЦИЯ ОБ ИТОГАХ ВНЕДРЕНИЯ УСПЕШНЫХ ПРАКТИК АТЛАСА В </a:t>
            </a:r>
            <a:r>
              <a:rPr lang="ru-RU" altLang="ru-RU" sz="1400" b="1" dirty="0" smtClean="0">
                <a:latin typeface="Arial" pitchFamily="34" charset="0"/>
              </a:rPr>
              <a:t>Г.</a:t>
            </a:r>
            <a:r>
              <a:rPr lang="ru-RU" altLang="ru-RU" sz="1400" b="1" dirty="0" smtClean="0">
                <a:latin typeface="Arial" pitchFamily="34" charset="0"/>
              </a:rPr>
              <a:t> </a:t>
            </a:r>
            <a:r>
              <a:rPr lang="ru-RU" altLang="ru-RU" sz="1400" b="1" dirty="0">
                <a:latin typeface="Arial" pitchFamily="34" charset="0"/>
              </a:rPr>
              <a:t>ЧЕРЕПОВЦЕ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ru-RU" altLang="ru-RU" sz="1400" b="1" dirty="0">
              <a:latin typeface="Arial" pitchFamily="34" charset="0"/>
            </a:endParaRPr>
          </a:p>
        </p:txBody>
      </p:sp>
      <p:pic>
        <p:nvPicPr>
          <p:cNvPr id="13" name="Picture 3" descr="Y:\My Job\АСИ\Презентации\бизнес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640633"/>
            <a:ext cx="2448272" cy="217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260497751"/>
              </p:ext>
            </p:extLst>
          </p:nvPr>
        </p:nvGraphicFramePr>
        <p:xfrm>
          <a:off x="1619672" y="55578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194" name="Picture 2" descr="Y:\My Job\АСИ\Презентации\Kalenda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780" y="4674809"/>
            <a:ext cx="2718556" cy="204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731506"/>
            <a:ext cx="1944216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ОЖИДАЕМЫЕ ЭФФЕКТЫ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6096" y="741058"/>
            <a:ext cx="1944216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БЛИЖАЙШИЕ МЕРОПРИЯТИЯ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омер слайда 2"/>
          <p:cNvSpPr txBox="1">
            <a:spLocks/>
          </p:cNvSpPr>
          <p:nvPr/>
        </p:nvSpPr>
        <p:spPr>
          <a:xfrm>
            <a:off x="53794" y="6446663"/>
            <a:ext cx="487363" cy="366713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C45D8568-3546-4613-9456-5AC0D6096D5C}" type="slidenum">
              <a:rPr lang="ru-RU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9</a:t>
            </a:fld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07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29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/m_precDefaultNumber&gt;&lt;m_precDefaultPercent&gt;&lt;m_bNumberIsYear val=&quot;1&quot;/&gt;&lt;m_chMinusSymbol&gt;-&lt;/m_chMinusSymbol&gt;&lt;m_chDecimalSymbol17909&gt;,&lt;/m_chDecimalSymbol17909&gt;&lt;m_nGroupingDigits17909 val=&quot;3&quot;/&gt;&lt;m_chGroupingSymbol17909&gt; &lt;/m_chGroupingSymbol17909&gt;&lt;m_strSuffix17909&gt;%&lt;/m_strSuffix17909&gt;&lt;/m_precDefaultPercent&gt;&lt;m_precDefaultDate/&gt;&lt;m_precDefaultYear/&gt;&lt;m_precDefaultQuarter/&gt;&lt;m_precDefaultMonth/&gt;&lt;m_precDefaultWeek/&gt;&lt;m_precDefaultDay/&gt;&lt;m_mruColor&gt;&lt;m_vecMRU length=&quot;1&quot;&gt;&lt;elem m_fUsage=&quot;3.43900000000000010000E+000&quot;&gt;&lt;m_msothmcolidx val=&quot;0&quot;/&gt;&lt;m_rgb r=&quot;a4&quot; g=&quot;0&quot; b=&quot;4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G86XtuAk2cHJ0HmEYXT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G86XtuAk2cHJ0HmEYXT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G86XtuAk2cHJ0HmEYXT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G86XtuAk2cHJ0HmEYXT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G86XtuAk2cHJ0HmEYX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G86XtuAk2cHJ0HmEYXT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G86XtuAk2cHJ0HmEYXT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G86XtuAk2cHJ0HmEYXT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G86XtuAk2cHJ0HmEYXT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G86XtuAk2cHJ0HmEYXT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G86XtuAk2cHJ0HmEYXT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G86XtuAk2cHJ0HmEYXT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G86XtuAk2cHJ0HmEYXT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G86XtuAk2cHJ0HmEYXT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391065</TotalTime>
  <Words>1368</Words>
  <Application>Microsoft Office PowerPoint</Application>
  <PresentationFormat>Экран (4:3)</PresentationFormat>
  <Paragraphs>342</Paragraphs>
  <Slides>15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Сокольникова Светлана Алексеевна</dc:creator>
  <cp:lastModifiedBy>Елена</cp:lastModifiedBy>
  <cp:revision>213</cp:revision>
  <cp:lastPrinted>2015-06-17T09:45:23Z</cp:lastPrinted>
  <dcterms:created xsi:type="dcterms:W3CDTF">2014-09-30T05:43:14Z</dcterms:created>
  <dcterms:modified xsi:type="dcterms:W3CDTF">2015-06-17T15:34:49Z</dcterms:modified>
</cp:coreProperties>
</file>