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3"/>
  </p:notesMasterIdLst>
  <p:sldIdLst>
    <p:sldId id="256" r:id="rId4"/>
    <p:sldId id="315" r:id="rId5"/>
    <p:sldId id="289" r:id="rId6"/>
    <p:sldId id="316" r:id="rId7"/>
    <p:sldId id="317" r:id="rId8"/>
    <p:sldId id="318" r:id="rId9"/>
    <p:sldId id="261" r:id="rId10"/>
    <p:sldId id="271" r:id="rId11"/>
    <p:sldId id="267" r:id="rId12"/>
    <p:sldId id="320" r:id="rId13"/>
    <p:sldId id="322" r:id="rId14"/>
    <p:sldId id="321" r:id="rId15"/>
    <p:sldId id="312" r:id="rId16"/>
    <p:sldId id="313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2" r:id="rId25"/>
    <p:sldId id="331" r:id="rId26"/>
    <p:sldId id="330" r:id="rId27"/>
    <p:sldId id="333" r:id="rId28"/>
    <p:sldId id="334" r:id="rId29"/>
    <p:sldId id="335" r:id="rId30"/>
    <p:sldId id="336" r:id="rId31"/>
    <p:sldId id="31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FFCA21"/>
    <a:srgbClr val="FFF0C1"/>
    <a:srgbClr val="FFE79B"/>
    <a:srgbClr val="FFD347"/>
    <a:srgbClr val="FF9F9F"/>
    <a:srgbClr val="003200"/>
    <a:srgbClr val="006600"/>
    <a:srgbClr val="009200"/>
    <a:srgbClr val="FF3B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BCD78-7FB9-40F9-BBF9-6B47FE803B4D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C6559-EAFD-45DD-A6E5-CDD28FF14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33D0-04D3-442E-B4E0-3C2C3541C221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1F57-F2BE-4E59-9887-958C0E9C87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D33D0-04D3-442E-B4E0-3C2C3541C22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21.05.2015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11F57-F2BE-4E59-9887-958C0E9C878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848872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Как стать</a:t>
            </a:r>
            <a:br>
              <a:rPr lang="ru-RU" sz="9600" dirty="0" smtClean="0">
                <a:solidFill>
                  <a:schemeClr val="bg1"/>
                </a:solidFill>
              </a:rPr>
            </a:br>
            <a:r>
              <a:rPr lang="ru-RU" sz="9600" dirty="0" smtClean="0">
                <a:solidFill>
                  <a:schemeClr val="bg1"/>
                </a:solidFill>
              </a:rPr>
              <a:t>успешным франчайзи</a:t>
            </a:r>
            <a:endParaRPr lang="ru-RU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95636" y="6290156"/>
            <a:ext cx="3768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</a:rPr>
              <a:t>Олег Фофанов, консультант</a:t>
            </a:r>
            <a:endParaRPr lang="ru-RU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Почему франчайзинг?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Autofit/>
          </a:bodyPr>
          <a:lstStyle/>
          <a:p>
            <a:r>
              <a:rPr lang="ru-RU" sz="8000" cap="all" dirty="0" smtClean="0">
                <a:solidFill>
                  <a:schemeClr val="bg1"/>
                </a:solidFill>
              </a:rPr>
              <a:t>Есть, куда расти</a:t>
            </a:r>
            <a:endParaRPr lang="ru-RU" sz="8000" cap="all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496" y="4869160"/>
            <a:ext cx="2880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Франчайзинг</a:t>
            </a:r>
            <a:endParaRPr kumimoji="0" lang="ru-RU" sz="48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342900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750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0750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4509120"/>
            <a:ext cx="288032" cy="28803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70790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0790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70790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67544" y="342900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06794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06794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06794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06794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827584" y="342900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82758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2758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2758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42798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42798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42798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42798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1187624" y="342900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18762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18762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18762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78802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78802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78802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78802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547664" y="342900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54766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54766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54766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514806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514806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14806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514806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190770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90770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90770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190770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550810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550810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550810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550810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226774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26774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26774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226774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586814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586814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586814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586814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262778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262778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262778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262778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622818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622818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622818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622818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98782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298782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298782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98782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658822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658822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658822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658822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334786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334786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334786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3347864" y="4509120"/>
            <a:ext cx="288032" cy="288032"/>
          </a:xfrm>
          <a:prstGeom prst="rect">
            <a:avLst/>
          </a:prstGeom>
          <a:solidFill>
            <a:srgbClr val="FF9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94826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694826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ик 110"/>
          <p:cNvSpPr/>
          <p:nvPr/>
        </p:nvSpPr>
        <p:spPr>
          <a:xfrm>
            <a:off x="694826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ик 111"/>
          <p:cNvSpPr/>
          <p:nvPr/>
        </p:nvSpPr>
        <p:spPr>
          <a:xfrm>
            <a:off x="694826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Заголовок 1"/>
          <p:cNvSpPr txBox="1">
            <a:spLocks/>
          </p:cNvSpPr>
          <p:nvPr/>
        </p:nvSpPr>
        <p:spPr>
          <a:xfrm>
            <a:off x="2771800" y="2420888"/>
            <a:ext cx="3744416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Вся розница РФ</a:t>
            </a:r>
            <a:endParaRPr kumimoji="0" lang="ru-RU" sz="3600" b="0" i="0" u="none" strike="noStrike" kern="1200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4" name="Заголовок 1"/>
          <p:cNvSpPr txBox="1">
            <a:spLocks/>
          </p:cNvSpPr>
          <p:nvPr/>
        </p:nvSpPr>
        <p:spPr>
          <a:xfrm>
            <a:off x="3491880" y="4869160"/>
            <a:ext cx="410445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noProof="0" dirty="0" smtClean="0">
                <a:solidFill>
                  <a:srgbClr val="FF9F9F"/>
                </a:solidFill>
                <a:latin typeface="+mj-lt"/>
                <a:ea typeface="+mj-ea"/>
                <a:cs typeface="+mj-cs"/>
              </a:rPr>
              <a:t>Возможная доля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730830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Прямоугольник 117"/>
          <p:cNvSpPr/>
          <p:nvPr/>
        </p:nvSpPr>
        <p:spPr>
          <a:xfrm>
            <a:off x="730830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Прямоугольник 118"/>
          <p:cNvSpPr/>
          <p:nvPr/>
        </p:nvSpPr>
        <p:spPr>
          <a:xfrm>
            <a:off x="730830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730830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766834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66834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66834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766834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8028384" y="3429000"/>
            <a:ext cx="288032" cy="288032"/>
          </a:xfrm>
          <a:prstGeom prst="rect">
            <a:avLst/>
          </a:prstGeom>
          <a:solidFill>
            <a:srgbClr val="FFF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802838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ик 126"/>
          <p:cNvSpPr/>
          <p:nvPr/>
        </p:nvSpPr>
        <p:spPr>
          <a:xfrm>
            <a:off x="802838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802838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8388424" y="3429000"/>
            <a:ext cx="288032" cy="288032"/>
          </a:xfrm>
          <a:prstGeom prst="rect">
            <a:avLst/>
          </a:prstGeom>
          <a:solidFill>
            <a:srgbClr val="E6A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838842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838842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838842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8748464" y="3429000"/>
            <a:ext cx="288032" cy="288032"/>
          </a:xfrm>
          <a:prstGeom prst="rect">
            <a:avLst/>
          </a:prstGeom>
          <a:solidFill>
            <a:srgbClr val="E6A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8748464" y="378904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8748464" y="414908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8748464" y="4509120"/>
            <a:ext cx="28803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TextBox 137"/>
          <p:cNvSpPr txBox="1"/>
          <p:nvPr/>
        </p:nvSpPr>
        <p:spPr>
          <a:xfrm>
            <a:off x="40921" y="6457890"/>
            <a:ext cx="899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Источник: консалтинговая фирма «Таллент», исследование «Региональный бизнес 2015»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Autofit/>
          </a:bodyPr>
          <a:lstStyle/>
          <a:p>
            <a:r>
              <a:rPr lang="ru-RU" sz="8000" cap="all" dirty="0" smtClean="0">
                <a:solidFill>
                  <a:schemeClr val="bg1"/>
                </a:solidFill>
              </a:rPr>
              <a:t>Отвечает  вызову</a:t>
            </a:r>
            <a:endParaRPr lang="ru-RU" sz="8000" cap="all" dirty="0">
              <a:solidFill>
                <a:srgbClr val="FF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547664" y="1916832"/>
            <a:ext cx="1368152" cy="1368152"/>
          </a:xfrm>
          <a:prstGeom prst="straightConnector1">
            <a:avLst/>
          </a:prstGeom>
          <a:ln w="1016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35496" y="3111103"/>
            <a:ext cx="25202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Сети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5127327"/>
            <a:ext cx="35283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Формат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0" y="5127327"/>
            <a:ext cx="43204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Интернет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868144" y="3111103"/>
            <a:ext cx="30243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Спрос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6228184" y="1916832"/>
            <a:ext cx="1080120" cy="1296144"/>
          </a:xfrm>
          <a:prstGeom prst="straightConnector1">
            <a:avLst/>
          </a:prstGeom>
          <a:ln w="1016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915816" y="1916832"/>
            <a:ext cx="1080120" cy="3528392"/>
          </a:xfrm>
          <a:prstGeom prst="straightConnector1">
            <a:avLst/>
          </a:prstGeom>
          <a:ln w="1016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5076056" y="1916832"/>
            <a:ext cx="792088" cy="3528392"/>
          </a:xfrm>
          <a:prstGeom prst="straightConnector1">
            <a:avLst/>
          </a:prstGeom>
          <a:ln w="1016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ВЫБОР</a:t>
            </a:r>
            <a:r>
              <a:rPr lang="ru-RU" sz="7200" dirty="0" smtClean="0">
                <a:solidFill>
                  <a:schemeClr val="bg1"/>
                </a:solidFill>
              </a:rPr>
              <a:t/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/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>1000+  франшиз…</a:t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>75% - Российские…</a:t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>15+  масштабов…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УСТОЙЧИВОСТЬ</a:t>
            </a:r>
            <a:r>
              <a:rPr lang="ru-RU" sz="7200" dirty="0" smtClean="0">
                <a:solidFill>
                  <a:schemeClr val="bg1"/>
                </a:solidFill>
              </a:rPr>
              <a:t/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/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>пройден тест 2008…</a:t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dirty="0" smtClean="0">
                <a:solidFill>
                  <a:schemeClr val="bg1"/>
                </a:solidFill>
              </a:rPr>
              <a:t>90% выживаемость первого года…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Формула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05855"/>
            <a:ext cx="849694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</a:rPr>
              <a:t>Мотивация</a:t>
            </a:r>
          </a:p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rgbClr val="C00000"/>
                </a:solidFill>
              </a:rPr>
              <a:t>Технология</a:t>
            </a:r>
          </a:p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</a:rPr>
              <a:t>Везение</a:t>
            </a:r>
          </a:p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</a:rPr>
              <a:t>Успешный франчайзи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2269321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bg1">
                    <a:lumMod val="50000"/>
                  </a:schemeClr>
                </a:solidFill>
              </a:rPr>
              <a:t>+</a:t>
            </a:r>
            <a:endParaRPr lang="ru-RU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3637473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>
                    <a:lumMod val="50000"/>
                  </a:schemeClr>
                </a:solidFill>
              </a:rPr>
              <a:t>+</a:t>
            </a:r>
            <a:endParaRPr lang="ru-RU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5301208"/>
            <a:ext cx="838842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5"/>
            <a:ext cx="91440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Подводные камни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49871"/>
            <a:ext cx="7848872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/>
              <a:t>Выбор рынков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/>
              <a:t>Выбор франшизы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/>
              <a:t>Старт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chemeClr val="bg1">
                    <a:lumMod val="75000"/>
                  </a:schemeClr>
                </a:solidFill>
              </a:rPr>
              <a:t>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Выбор рынков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749871"/>
            <a:ext cx="820891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Знакомые потребности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Знакомые    отрасли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Выбор франшизы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350342"/>
            <a:ext cx="8676456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ru-RU" sz="5400" dirty="0" smtClean="0">
                <a:solidFill>
                  <a:srgbClr val="C00000"/>
                </a:solidFill>
              </a:rPr>
              <a:t>Хороший продукт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ru-RU" sz="5400" dirty="0" smtClean="0">
                <a:solidFill>
                  <a:srgbClr val="C00000"/>
                </a:solidFill>
              </a:rPr>
              <a:t>Статистика и отзывы</a:t>
            </a:r>
            <a:endParaRPr lang="ru-RU" sz="5400" dirty="0" smtClean="0">
              <a:solidFill>
                <a:srgbClr val="C00000"/>
              </a:solidFill>
            </a:endParaRP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ru-RU" sz="5400" dirty="0" smtClean="0">
                <a:solidFill>
                  <a:srgbClr val="C00000"/>
                </a:solidFill>
              </a:rPr>
              <a:t>Схожие города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ru-RU" sz="5400" dirty="0" smtClean="0">
                <a:solidFill>
                  <a:srgbClr val="C00000"/>
                </a:solidFill>
              </a:rPr>
              <a:t>Четкие процедуры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ru-RU" sz="5400" dirty="0" smtClean="0">
                <a:solidFill>
                  <a:srgbClr val="C00000"/>
                </a:solidFill>
              </a:rPr>
              <a:t>Поддержка, гарантии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ru-RU" sz="5400" dirty="0" smtClean="0">
                <a:solidFill>
                  <a:srgbClr val="C00000"/>
                </a:solidFill>
              </a:rPr>
              <a:t>Требовательность</a:t>
            </a:r>
            <a:endParaRPr lang="ru-RU" sz="5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>
                <a:solidFill>
                  <a:schemeClr val="bg1"/>
                </a:solidFill>
              </a:rPr>
              <a:t>ресурсы</a:t>
            </a:r>
            <a:endParaRPr lang="ru-RU" sz="5400" cap="all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08232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Franshiza.ru</a:t>
            </a:r>
            <a:endParaRPr lang="ru-RU" sz="6600" dirty="0" smtClean="0">
              <a:solidFill>
                <a:schemeClr val="bg1"/>
              </a:solidFill>
            </a:endParaRPr>
          </a:p>
          <a:p>
            <a:r>
              <a:rPr lang="en-US" sz="6600" dirty="0" smtClean="0">
                <a:solidFill>
                  <a:schemeClr val="bg1"/>
                </a:solidFill>
              </a:rPr>
              <a:t>Franch.biz</a:t>
            </a:r>
            <a:endParaRPr lang="ru-RU" sz="6600" dirty="0" smtClean="0">
              <a:solidFill>
                <a:schemeClr val="bg1"/>
              </a:solidFill>
            </a:endParaRPr>
          </a:p>
          <a:p>
            <a:pPr lvl="0"/>
            <a:r>
              <a:rPr lang="ru-RU" sz="6600" dirty="0" smtClean="0">
                <a:solidFill>
                  <a:schemeClr val="bg1"/>
                </a:solidFill>
              </a:rPr>
              <a:t>Beboss.</a:t>
            </a:r>
            <a:r>
              <a:rPr lang="en-US" sz="6600" dirty="0" smtClean="0">
                <a:solidFill>
                  <a:schemeClr val="bg1"/>
                </a:solidFill>
              </a:rPr>
              <a:t>ru</a:t>
            </a:r>
            <a:endParaRPr lang="ru-RU" sz="6600" dirty="0" smtClean="0">
              <a:solidFill>
                <a:schemeClr val="bg1"/>
              </a:solidFill>
            </a:endParaRPr>
          </a:p>
          <a:p>
            <a:pPr lvl="0"/>
            <a:r>
              <a:rPr lang="en-US" sz="6600" dirty="0" smtClean="0">
                <a:solidFill>
                  <a:schemeClr val="bg1"/>
                </a:solidFill>
              </a:rPr>
              <a:t>Bonplan.ru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Формула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05855"/>
            <a:ext cx="849694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rgbClr val="C00000"/>
                </a:solidFill>
              </a:rPr>
              <a:t>Мотивация</a:t>
            </a:r>
          </a:p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rgbClr val="C00000"/>
                </a:solidFill>
              </a:rPr>
              <a:t>Технология</a:t>
            </a:r>
          </a:p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rgbClr val="C00000"/>
                </a:solidFill>
              </a:rPr>
              <a:t>Везение</a:t>
            </a:r>
          </a:p>
          <a:p>
            <a:pPr algn="r">
              <a:spcBef>
                <a:spcPts val="1800"/>
              </a:spcBef>
            </a:pPr>
            <a:r>
              <a:rPr lang="ru-RU" sz="6600" dirty="0" smtClean="0">
                <a:solidFill>
                  <a:srgbClr val="C00000"/>
                </a:solidFill>
              </a:rPr>
              <a:t>Успешный франчайзи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9912" y="2269321"/>
            <a:ext cx="648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</a:rPr>
              <a:t>+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3637473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+</a:t>
            </a:r>
            <a:endParaRPr lang="ru-RU" sz="6000" dirty="0">
              <a:solidFill>
                <a:srgbClr val="C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5301208"/>
            <a:ext cx="83884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>
                <a:solidFill>
                  <a:schemeClr val="bg1"/>
                </a:solidFill>
              </a:rPr>
              <a:t>Оценка процедур</a:t>
            </a:r>
            <a:endParaRPr lang="ru-RU" sz="5400" cap="all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08232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Всего много</a:t>
            </a:r>
          </a:p>
          <a:p>
            <a:pPr marL="114300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Но все четко, ясно</a:t>
            </a:r>
          </a:p>
          <a:p>
            <a:pPr marL="1143000" lvl="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Конкуренты</a:t>
            </a:r>
          </a:p>
          <a:p>
            <a:pPr marL="1143000" lvl="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Решение проблем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5"/>
            <a:ext cx="9144000" cy="936103"/>
          </a:xfrm>
        </p:spPr>
        <p:txBody>
          <a:bodyPr>
            <a:noAutofit/>
          </a:bodyPr>
          <a:lstStyle/>
          <a:p>
            <a:r>
              <a:rPr lang="ru-RU" sz="6600" cap="all" dirty="0" smtClean="0">
                <a:solidFill>
                  <a:schemeClr val="bg1"/>
                </a:solidFill>
              </a:rPr>
              <a:t>Оценка поддержки</a:t>
            </a:r>
            <a:endParaRPr lang="ru-RU" sz="5400" cap="all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08232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Куда обращаться</a:t>
            </a:r>
          </a:p>
          <a:p>
            <a:pPr marL="114300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Ответственность</a:t>
            </a:r>
          </a:p>
          <a:p>
            <a:pPr marL="1143000" lvl="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«Вызов мастера»</a:t>
            </a:r>
          </a:p>
          <a:p>
            <a:pPr marL="1143000" lvl="0" indent="-1143000">
              <a:buFont typeface="+mj-lt"/>
              <a:buAutoNum type="arabicPeriod"/>
            </a:pPr>
            <a:r>
              <a:rPr lang="ru-RU" sz="6600" dirty="0" smtClean="0">
                <a:solidFill>
                  <a:schemeClr val="bg1"/>
                </a:solidFill>
              </a:rPr>
              <a:t>Привилегии </a:t>
            </a:r>
            <a:endParaRPr lang="ru-RU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СТАРТ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spcBef>
                <a:spcPts val="1200"/>
              </a:spcBef>
              <a:buFont typeface="+mj-lt"/>
              <a:buAutoNum type="arabicPeriod"/>
            </a:pPr>
            <a:r>
              <a:rPr lang="ru-RU" sz="6000" dirty="0" smtClean="0">
                <a:solidFill>
                  <a:srgbClr val="C00000"/>
                </a:solidFill>
              </a:rPr>
              <a:t>Соблюдайте стандарты!</a:t>
            </a:r>
          </a:p>
          <a:p>
            <a:pPr marL="1143000" indent="-1143000">
              <a:spcBef>
                <a:spcPts val="1200"/>
              </a:spcBef>
              <a:buFont typeface="+mj-lt"/>
              <a:buAutoNum type="arabicPeriod"/>
            </a:pPr>
            <a:r>
              <a:rPr lang="ru-RU" sz="6000" dirty="0" smtClean="0">
                <a:solidFill>
                  <a:srgbClr val="C00000"/>
                </a:solidFill>
              </a:rPr>
              <a:t>Общайтесь                      с франчайзером</a:t>
            </a:r>
          </a:p>
          <a:p>
            <a:pPr marL="1143000" indent="-1143000">
              <a:spcBef>
                <a:spcPts val="1200"/>
              </a:spcBef>
              <a:buFont typeface="+mj-lt"/>
              <a:buAutoNum type="arabicPeriod"/>
            </a:pPr>
            <a:r>
              <a:rPr lang="ru-RU" sz="6000" dirty="0" smtClean="0">
                <a:solidFill>
                  <a:srgbClr val="C00000"/>
                </a:solidFill>
              </a:rPr>
              <a:t>Планируйте резерв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Роялти или паушальный взнос большие?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Приоритеты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276286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Снижение рисков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Величина прибыли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Срок окупаемости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Хотите продавать </a:t>
            </a:r>
            <a:r>
              <a:rPr lang="ru-RU" sz="9600" dirty="0" smtClean="0">
                <a:solidFill>
                  <a:schemeClr val="bg1"/>
                </a:solidFill>
              </a:rPr>
              <a:t>свою франшизу</a:t>
            </a:r>
            <a:r>
              <a:rPr lang="ru-RU" sz="9600" dirty="0" smtClean="0">
                <a:solidFill>
                  <a:schemeClr val="bg1"/>
                </a:solidFill>
              </a:rPr>
              <a:t>?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условия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772816"/>
            <a:ext cx="8208912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Существует бизнес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Есть доходы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Есть расходы</a:t>
            </a:r>
          </a:p>
          <a:p>
            <a:pPr marL="1143000" indent="-1143000">
              <a:spcBef>
                <a:spcPts val="1800"/>
              </a:spcBef>
              <a:buFont typeface="+mj-lt"/>
              <a:buAutoNum type="arabicPeriod"/>
            </a:pPr>
            <a:r>
              <a:rPr lang="ru-RU" sz="6600" dirty="0" smtClean="0">
                <a:solidFill>
                  <a:srgbClr val="C00000"/>
                </a:solidFill>
              </a:rPr>
              <a:t>Есть цель</a:t>
            </a:r>
            <a:endParaRPr lang="ru-RU" sz="66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дополнительно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071876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4400" dirty="0" smtClean="0"/>
              <a:t>  Статистика </a:t>
            </a:r>
            <a:r>
              <a:rPr lang="ru-RU" sz="4400" dirty="0" smtClean="0"/>
              <a:t>продаж и </a:t>
            </a:r>
            <a:r>
              <a:rPr lang="ru-RU" sz="4400" dirty="0" smtClean="0"/>
              <a:t>прибыли</a:t>
            </a:r>
            <a:endParaRPr lang="ru-RU" sz="4400" dirty="0" smtClean="0"/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4400" dirty="0" smtClean="0"/>
              <a:t>  Процедуры, материалы, дизайн</a:t>
            </a:r>
            <a:endParaRPr lang="ru-RU" sz="4400" dirty="0" smtClean="0"/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4400" dirty="0" smtClean="0"/>
              <a:t>  Конкурентный </a:t>
            </a:r>
            <a:r>
              <a:rPr lang="ru-RU" sz="4400" dirty="0" smtClean="0"/>
              <a:t>продукт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4400" dirty="0" smtClean="0"/>
              <a:t>  Торговая </a:t>
            </a:r>
            <a:r>
              <a:rPr lang="ru-RU" sz="4400" dirty="0" smtClean="0"/>
              <a:t>марка</a:t>
            </a:r>
          </a:p>
          <a:p>
            <a:pPr lvl="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4400" dirty="0" smtClean="0"/>
              <a:t>  …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6600" cap="all" dirty="0" smtClean="0"/>
              <a:t>проблемы</a:t>
            </a:r>
            <a:endParaRPr lang="ru-RU" sz="5400" cap="all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95512"/>
            <a:ext cx="856895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Symbol"/>
              <a:buChar char=""/>
            </a:pPr>
            <a:r>
              <a:rPr lang="ru-RU" sz="3400" dirty="0" smtClean="0">
                <a:ea typeface="Calibri"/>
                <a:cs typeface="Times New Roman"/>
              </a:rPr>
              <a:t>Плохой </a:t>
            </a:r>
            <a:r>
              <a:rPr lang="ru-RU" sz="3400" dirty="0" smtClean="0">
                <a:solidFill>
                  <a:srgbClr val="FF0000"/>
                </a:solidFill>
                <a:ea typeface="Calibri"/>
                <a:cs typeface="Times New Roman"/>
              </a:rPr>
              <a:t>продукт</a:t>
            </a:r>
            <a:r>
              <a:rPr lang="ru-RU" sz="3400" dirty="0" smtClean="0">
                <a:ea typeface="Calibri"/>
                <a:cs typeface="Times New Roman"/>
              </a:rPr>
              <a:t>, плохая технология работы</a:t>
            </a: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Symbol"/>
              <a:buChar char=""/>
            </a:pPr>
            <a:r>
              <a:rPr lang="ru-RU" sz="3400" dirty="0" smtClean="0">
                <a:ea typeface="Calibri"/>
                <a:cs typeface="Times New Roman"/>
              </a:rPr>
              <a:t>Нет </a:t>
            </a:r>
            <a:r>
              <a:rPr lang="ru-RU" sz="3400" dirty="0" smtClean="0">
                <a:solidFill>
                  <a:srgbClr val="FF0000"/>
                </a:solidFill>
                <a:ea typeface="Calibri"/>
                <a:cs typeface="Times New Roman"/>
              </a:rPr>
              <a:t>выгод</a:t>
            </a:r>
            <a:r>
              <a:rPr lang="ru-RU" sz="3400" dirty="0" smtClean="0">
                <a:ea typeface="Calibri"/>
                <a:cs typeface="Times New Roman"/>
              </a:rPr>
              <a:t> для покупателя франшизы</a:t>
            </a: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Symbol"/>
              <a:buChar char=""/>
            </a:pPr>
            <a:r>
              <a:rPr lang="ru-RU" sz="3400" dirty="0" smtClean="0">
                <a:ea typeface="Calibri"/>
                <a:cs typeface="Times New Roman"/>
              </a:rPr>
              <a:t>Продажа </a:t>
            </a:r>
            <a:r>
              <a:rPr lang="ru-RU" sz="3400" dirty="0" smtClean="0">
                <a:ea typeface="Calibri"/>
                <a:cs typeface="Times New Roman"/>
              </a:rPr>
              <a:t>франшизы – </a:t>
            </a:r>
            <a:r>
              <a:rPr lang="ru-RU" sz="3400" dirty="0" smtClean="0">
                <a:solidFill>
                  <a:srgbClr val="FF0000"/>
                </a:solidFill>
                <a:ea typeface="Calibri"/>
                <a:cs typeface="Times New Roman"/>
              </a:rPr>
              <a:t>отдельный бизнес</a:t>
            </a: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Symbol"/>
              <a:buChar char=""/>
            </a:pPr>
            <a:r>
              <a:rPr lang="ru-RU" sz="3400" dirty="0" smtClean="0">
                <a:ea typeface="Calibri"/>
                <a:cs typeface="Times New Roman"/>
              </a:rPr>
              <a:t>Выбор плохих </a:t>
            </a:r>
            <a:r>
              <a:rPr lang="ru-RU" sz="3400" dirty="0" smtClean="0">
                <a:solidFill>
                  <a:srgbClr val="FF0000"/>
                </a:solidFill>
                <a:ea typeface="Calibri"/>
                <a:cs typeface="Times New Roman"/>
              </a:rPr>
              <a:t>партнеров</a:t>
            </a:r>
            <a:r>
              <a:rPr lang="ru-RU" sz="3400" dirty="0" smtClean="0">
                <a:ea typeface="Calibri"/>
                <a:cs typeface="Times New Roman"/>
              </a:rPr>
              <a:t> – делу конец</a:t>
            </a: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Symbol"/>
              <a:buChar char=""/>
            </a:pPr>
            <a:r>
              <a:rPr lang="ru-RU" sz="3400" dirty="0" smtClean="0">
                <a:ea typeface="Calibri"/>
                <a:cs typeface="Times New Roman"/>
              </a:rPr>
              <a:t>«Нужно </a:t>
            </a:r>
            <a:r>
              <a:rPr lang="ru-RU" sz="3400" dirty="0" smtClean="0">
                <a:ea typeface="Calibri"/>
                <a:cs typeface="Times New Roman"/>
              </a:rPr>
              <a:t>непременно сделать</a:t>
            </a:r>
            <a:r>
              <a:rPr lang="ru-RU" sz="3400" dirty="0" smtClean="0">
                <a:ea typeface="Calibri"/>
                <a:cs typeface="Times New Roman"/>
              </a:rPr>
              <a:t>» </a:t>
            </a:r>
            <a:r>
              <a:rPr lang="ru-RU" sz="3400" dirty="0" smtClean="0">
                <a:solidFill>
                  <a:srgbClr val="FF0000"/>
                </a:solidFill>
                <a:ea typeface="Calibri"/>
                <a:cs typeface="Times New Roman"/>
              </a:rPr>
              <a:t>1001 пункт</a:t>
            </a:r>
            <a:endParaRPr lang="ru-RU" sz="34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>
              <a:spcBef>
                <a:spcPts val="1800"/>
              </a:spcBef>
              <a:spcAft>
                <a:spcPts val="0"/>
              </a:spcAft>
              <a:buFont typeface="Symbol"/>
              <a:buChar char=""/>
            </a:pPr>
            <a:r>
              <a:rPr lang="ru-RU" sz="3400" dirty="0" smtClean="0">
                <a:ea typeface="Calibri"/>
                <a:cs typeface="Times New Roman"/>
              </a:rPr>
              <a:t>Как найти </a:t>
            </a:r>
            <a:r>
              <a:rPr lang="ru-RU" sz="3400" dirty="0" smtClean="0">
                <a:solidFill>
                  <a:srgbClr val="FF0000"/>
                </a:solidFill>
                <a:ea typeface="Calibri"/>
                <a:cs typeface="Times New Roman"/>
              </a:rPr>
              <a:t>покупателей</a:t>
            </a:r>
            <a:r>
              <a:rPr lang="ru-RU" sz="3400" dirty="0" smtClean="0">
                <a:ea typeface="Calibri"/>
                <a:cs typeface="Times New Roman"/>
              </a:rPr>
              <a:t> франшизы?</a:t>
            </a:r>
            <a:endParaRPr lang="ru-RU" sz="34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bg1"/>
                </a:solidFill>
              </a:rPr>
              <a:t>Спасибо</a:t>
            </a:r>
            <a:br>
              <a:rPr lang="ru-RU" sz="9600" dirty="0" smtClean="0">
                <a:solidFill>
                  <a:schemeClr val="bg1"/>
                </a:solidFill>
              </a:rPr>
            </a:br>
            <a:r>
              <a:rPr lang="ru-RU" sz="9600" dirty="0" smtClean="0">
                <a:solidFill>
                  <a:schemeClr val="bg1"/>
                </a:solidFill>
              </a:rPr>
              <a:t>за внимание!</a:t>
            </a:r>
            <a:endParaRPr lang="ru-RU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cap="all" dirty="0" smtClean="0">
                <a:solidFill>
                  <a:schemeClr val="bg1"/>
                </a:solidFill>
              </a:rPr>
              <a:t>Мотивация</a:t>
            </a:r>
            <a:r>
              <a:rPr lang="ru-RU" sz="8000" cap="all" dirty="0" smtClean="0">
                <a:solidFill>
                  <a:srgbClr val="FF0000"/>
                </a:solidFill>
              </a:rPr>
              <a:t/>
            </a:r>
            <a:br>
              <a:rPr lang="ru-RU" sz="8000" cap="all" dirty="0" smtClean="0">
                <a:solidFill>
                  <a:srgbClr val="FF0000"/>
                </a:solidFill>
              </a:rPr>
            </a:br>
            <a:r>
              <a:rPr lang="ru-RU" sz="8000" cap="all" dirty="0" smtClean="0">
                <a:solidFill>
                  <a:srgbClr val="FF0000"/>
                </a:solidFill>
              </a:rPr>
              <a:t/>
            </a:r>
            <a:br>
              <a:rPr lang="ru-RU" sz="8000" cap="all" dirty="0" smtClean="0">
                <a:solidFill>
                  <a:srgbClr val="FF0000"/>
                </a:solidFill>
              </a:rPr>
            </a:br>
            <a:r>
              <a:rPr lang="ru-RU" sz="8000" cap="all" dirty="0" smtClean="0">
                <a:solidFill>
                  <a:srgbClr val="FF0000"/>
                </a:solidFill>
              </a:rPr>
              <a:t/>
            </a:r>
            <a:br>
              <a:rPr lang="ru-RU" sz="8000" cap="all" dirty="0" smtClean="0">
                <a:solidFill>
                  <a:srgbClr val="FF0000"/>
                </a:solidFill>
              </a:rPr>
            </a:br>
            <a:r>
              <a:rPr lang="ru-RU" sz="8000" cap="all" dirty="0" smtClean="0">
                <a:solidFill>
                  <a:srgbClr val="FF0000"/>
                </a:solidFill>
              </a:rPr>
              <a:t>розница меняется</a:t>
            </a:r>
            <a:endParaRPr lang="ru-RU" sz="8000" cap="all" dirty="0">
              <a:solidFill>
                <a:srgbClr val="FF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4644008" y="2060848"/>
            <a:ext cx="0" cy="1872208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cap="all" dirty="0" smtClean="0">
                <a:solidFill>
                  <a:schemeClr val="bg1"/>
                </a:solidFill>
              </a:rPr>
              <a:t>розница</a:t>
            </a:r>
            <a:endParaRPr lang="ru-RU" sz="8000" cap="all" dirty="0">
              <a:solidFill>
                <a:srgbClr val="FF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547664" y="1916832"/>
            <a:ext cx="1368152" cy="1368152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35496" y="3111103"/>
            <a:ext cx="25202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Сети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5127327"/>
            <a:ext cx="35283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Формат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0" y="5127327"/>
            <a:ext cx="432048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Интернет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868144" y="3111103"/>
            <a:ext cx="30243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Спрос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6228184" y="1916832"/>
            <a:ext cx="1080120" cy="1296144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915816" y="1916832"/>
            <a:ext cx="1080120" cy="3528392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5076056" y="1916832"/>
            <a:ext cx="792088" cy="3528392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bg1"/>
                </a:solidFill>
              </a:rPr>
              <a:t>ФОРМАТ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429000"/>
            <a:ext cx="262778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ТЦ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5199335"/>
            <a:ext cx="58326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Технологии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868144" y="3471143"/>
            <a:ext cx="30243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Товар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5652120" y="1844824"/>
            <a:ext cx="1440160" cy="1440160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763688" y="1844824"/>
            <a:ext cx="1512168" cy="1440160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427984" y="1844824"/>
            <a:ext cx="0" cy="3456384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cap="all" dirty="0" smtClean="0">
                <a:solidFill>
                  <a:schemeClr val="bg1"/>
                </a:solidFill>
              </a:rPr>
              <a:t>СПРОС</a:t>
            </a:r>
            <a:endParaRPr lang="ru-RU" sz="8000" cap="all" dirty="0">
              <a:solidFill>
                <a:srgbClr val="FF000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691680" y="1772816"/>
            <a:ext cx="1944216" cy="3600400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3203848" y="3933056"/>
            <a:ext cx="396044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Человек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96136" y="2636912"/>
            <a:ext cx="29523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Среда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5157192"/>
            <a:ext cx="518457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Технологии</a:t>
            </a:r>
            <a:endParaRPr kumimoji="0" lang="ru-RU" sz="8000" b="0" i="0" u="none" strike="noStrike" kern="1200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427984" y="1916832"/>
            <a:ext cx="0" cy="2232248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5220072" y="1844824"/>
            <a:ext cx="1512168" cy="1008112"/>
          </a:xfrm>
          <a:prstGeom prst="straightConnector1">
            <a:avLst/>
          </a:prstGeom>
          <a:ln w="1016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223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Интернет и сети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уменьшают долю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местных игроков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4305870"/>
            <a:ext cx="1944216" cy="136815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Сети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55776" y="3945830"/>
            <a:ext cx="1944216" cy="172819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6016" y="3801814"/>
            <a:ext cx="1944216" cy="18722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6016" y="3369766"/>
            <a:ext cx="194421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2721694"/>
            <a:ext cx="1944216" cy="1296144"/>
          </a:xfrm>
          <a:prstGeom prst="rect">
            <a:avLst/>
          </a:prstGeom>
          <a:solidFill>
            <a:srgbClr val="0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Местные игроки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4089846"/>
            <a:ext cx="1944216" cy="144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55776" y="3657798"/>
            <a:ext cx="1944216" cy="2160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55776" y="2721694"/>
            <a:ext cx="1944216" cy="864096"/>
          </a:xfrm>
          <a:prstGeom prst="rect">
            <a:avLst/>
          </a:prstGeom>
          <a:solidFill>
            <a:srgbClr val="0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716016" y="2721694"/>
            <a:ext cx="1944216" cy="576064"/>
          </a:xfrm>
          <a:prstGeom prst="rect">
            <a:avLst/>
          </a:prstGeom>
          <a:solidFill>
            <a:srgbClr val="0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76256" y="3801814"/>
            <a:ext cx="1944216" cy="18722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76256" y="3225750"/>
            <a:ext cx="1944216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Интернет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876256" y="2721694"/>
            <a:ext cx="1944216" cy="432048"/>
          </a:xfrm>
          <a:prstGeom prst="rect">
            <a:avLst/>
          </a:prstGeom>
          <a:solidFill>
            <a:srgbClr val="009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15%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05390" y="5837202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</a:rPr>
              <a:t>2014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65630" y="5837202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</a:rPr>
              <a:t>2016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25870" y="5837202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</a:rPr>
              <a:t>2018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58118" y="5837202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>
                    <a:lumMod val="75000"/>
                  </a:schemeClr>
                </a:solidFill>
              </a:rPr>
              <a:t>2020</a:t>
            </a:r>
            <a:endParaRPr lang="ru-RU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921" y="6457890"/>
            <a:ext cx="899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Источник: консалтинговая фирма «Таллент», исследование «Региональный бизнес 2015»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 Америке…</a:t>
            </a:r>
            <a:br>
              <a:rPr lang="ru-RU" sz="7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b="1" dirty="0" smtClean="0">
                <a:solidFill>
                  <a:srgbClr val="C00000"/>
                </a:solidFill>
              </a:rPr>
              <a:t>100 000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рабочих мест в год</a:t>
            </a:r>
            <a:br>
              <a:rPr lang="ru-RU" sz="7200" dirty="0" smtClean="0"/>
            </a:br>
            <a:r>
              <a:rPr lang="ru-RU" sz="7200" dirty="0" smtClean="0"/>
              <a:t>исчезают из-за </a:t>
            </a:r>
            <a:r>
              <a:rPr lang="en-US" sz="7200" dirty="0" smtClean="0"/>
              <a:t>Amazon.com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Возможные стратегии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971600" y="3429000"/>
            <a:ext cx="2232248" cy="648072"/>
          </a:xfrm>
          <a:prstGeom prst="straightConnector1">
            <a:avLst/>
          </a:prstGeom>
          <a:ln w="88900">
            <a:solidFill>
              <a:srgbClr val="008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2" y="3163034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B400"/>
                </a:solidFill>
              </a:rPr>
              <a:t>Уход в «малые ниши»</a:t>
            </a:r>
            <a:endParaRPr lang="ru-RU" sz="3000" dirty="0">
              <a:solidFill>
                <a:srgbClr val="00B4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899592" y="2780928"/>
            <a:ext cx="2232248" cy="1296144"/>
          </a:xfrm>
          <a:prstGeom prst="straightConnector1">
            <a:avLst/>
          </a:prstGeom>
          <a:ln w="88900">
            <a:solidFill>
              <a:srgbClr val="FFCA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19872" y="2514962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FFD347"/>
                </a:solidFill>
              </a:rPr>
              <a:t>Постепенное затухание</a:t>
            </a:r>
            <a:endParaRPr lang="ru-RU" sz="3000" dirty="0">
              <a:solidFill>
                <a:srgbClr val="FFD347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899592" y="1484784"/>
            <a:ext cx="2232248" cy="2448272"/>
          </a:xfrm>
          <a:prstGeom prst="straightConnector1">
            <a:avLst/>
          </a:prstGeom>
          <a:ln w="88900">
            <a:solidFill>
              <a:srgbClr val="D2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419872" y="1196752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Закрытие</a:t>
            </a:r>
            <a:endParaRPr lang="ru-RU" sz="3000" dirty="0">
              <a:solidFill>
                <a:srgbClr val="FF000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899592" y="4077072"/>
            <a:ext cx="2304256" cy="648072"/>
          </a:xfrm>
          <a:prstGeom prst="straightConnector1">
            <a:avLst/>
          </a:prstGeom>
          <a:ln w="88900">
            <a:solidFill>
              <a:srgbClr val="008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19872" y="3811106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B400"/>
                </a:solidFill>
              </a:rPr>
              <a:t>Слияния и поглощения</a:t>
            </a:r>
            <a:endParaRPr lang="ru-RU" sz="3000" dirty="0">
              <a:solidFill>
                <a:srgbClr val="00B400"/>
              </a:solidFill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899592" y="4149080"/>
            <a:ext cx="2304256" cy="1296144"/>
          </a:xfrm>
          <a:prstGeom prst="straightConnector1">
            <a:avLst/>
          </a:prstGeom>
          <a:ln w="88900">
            <a:solidFill>
              <a:srgbClr val="008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419872" y="4459178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B400"/>
                </a:solidFill>
              </a:rPr>
              <a:t>Франчайзинг</a:t>
            </a:r>
            <a:endParaRPr lang="ru-RU" sz="3000" dirty="0">
              <a:solidFill>
                <a:srgbClr val="00B400"/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899592" y="4221088"/>
            <a:ext cx="2304256" cy="1872208"/>
          </a:xfrm>
          <a:prstGeom prst="straightConnector1">
            <a:avLst/>
          </a:prstGeom>
          <a:ln w="88900">
            <a:solidFill>
              <a:srgbClr val="008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19872" y="5107250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B400"/>
                </a:solidFill>
              </a:rPr>
              <a:t>Интернет</a:t>
            </a:r>
            <a:endParaRPr lang="ru-RU" sz="3000" dirty="0">
              <a:solidFill>
                <a:srgbClr val="00B4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5755322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00B400"/>
                </a:solidFill>
              </a:rPr>
              <a:t>Смежные сервисные отрасли</a:t>
            </a:r>
            <a:endParaRPr lang="ru-RU" sz="3000" dirty="0">
              <a:solidFill>
                <a:srgbClr val="00B4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971600" y="4077072"/>
            <a:ext cx="2232248" cy="0"/>
          </a:xfrm>
          <a:prstGeom prst="straightConnector1">
            <a:avLst/>
          </a:prstGeom>
          <a:ln w="88900">
            <a:solidFill>
              <a:srgbClr val="008A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419872" y="1844824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>
                <a:solidFill>
                  <a:srgbClr val="FFD347"/>
                </a:solidFill>
              </a:rPr>
              <a:t>Продажа</a:t>
            </a:r>
            <a:endParaRPr lang="ru-RU" sz="3000" dirty="0">
              <a:solidFill>
                <a:srgbClr val="FFD347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899592" y="2060848"/>
            <a:ext cx="2232248" cy="1944216"/>
          </a:xfrm>
          <a:prstGeom prst="straightConnector1">
            <a:avLst/>
          </a:prstGeom>
          <a:ln w="88900">
            <a:solidFill>
              <a:srgbClr val="FFCA2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921" y="6457890"/>
            <a:ext cx="899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Источник: консалтинговая фирма «Таллент», исследование «Региональный бизнес 2015»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281</Words>
  <Application>Microsoft Office PowerPoint</Application>
  <PresentationFormat>Экран (4:3)</PresentationFormat>
  <Paragraphs>123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 Office</vt:lpstr>
      <vt:lpstr>1_Тема Office</vt:lpstr>
      <vt:lpstr>2_Тема Office</vt:lpstr>
      <vt:lpstr>Как стать успешным франчайзи</vt:lpstr>
      <vt:lpstr>Формула</vt:lpstr>
      <vt:lpstr>Мотивация   розница меняется</vt:lpstr>
      <vt:lpstr>розница</vt:lpstr>
      <vt:lpstr>ФОРМАТ</vt:lpstr>
      <vt:lpstr>СПРОС</vt:lpstr>
      <vt:lpstr>Интернет и сети уменьшают долю  местных игроков</vt:lpstr>
      <vt:lpstr>В Америке…  100 000 рабочих мест в год исчезают из-за Amazon.com</vt:lpstr>
      <vt:lpstr>Возможные стратегии</vt:lpstr>
      <vt:lpstr>Почему франчайзинг?</vt:lpstr>
      <vt:lpstr>Есть, куда расти</vt:lpstr>
      <vt:lpstr>Отвечает  вызову</vt:lpstr>
      <vt:lpstr>ВЫБОР  1000+  франшиз… 75% - Российские… 15+  масштабов…</vt:lpstr>
      <vt:lpstr>УСТОЙЧИВОСТЬ  пройден тест 2008… 90% выживаемость первого года…</vt:lpstr>
      <vt:lpstr>Формула</vt:lpstr>
      <vt:lpstr>Подводные камни</vt:lpstr>
      <vt:lpstr>Выбор рынков</vt:lpstr>
      <vt:lpstr>Выбор франшизы</vt:lpstr>
      <vt:lpstr>ресурсы</vt:lpstr>
      <vt:lpstr>Оценка процедур</vt:lpstr>
      <vt:lpstr>Оценка поддержки</vt:lpstr>
      <vt:lpstr>СТАРТ</vt:lpstr>
      <vt:lpstr>Роялти или паушальный взнос большие?</vt:lpstr>
      <vt:lpstr>Приоритеты</vt:lpstr>
      <vt:lpstr>Хотите продавать свою франшизу?</vt:lpstr>
      <vt:lpstr>условия</vt:lpstr>
      <vt:lpstr>дополнительно</vt:lpstr>
      <vt:lpstr>проблемы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идти  региональному бизнесу?</dc:title>
  <dc:creator>Олег</dc:creator>
  <cp:lastModifiedBy>user</cp:lastModifiedBy>
  <cp:revision>90</cp:revision>
  <dcterms:created xsi:type="dcterms:W3CDTF">2012-11-19T16:31:32Z</dcterms:created>
  <dcterms:modified xsi:type="dcterms:W3CDTF">2015-05-21T10:22:13Z</dcterms:modified>
</cp:coreProperties>
</file>