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handoutMasterIdLst>
    <p:handoutMasterId r:id="rId10"/>
  </p:handoutMasterIdLst>
  <p:sldIdLst>
    <p:sldId id="301" r:id="rId2"/>
    <p:sldId id="410" r:id="rId3"/>
    <p:sldId id="404" r:id="rId4"/>
    <p:sldId id="411" r:id="rId5"/>
    <p:sldId id="395" r:id="rId6"/>
    <p:sldId id="412" r:id="rId7"/>
    <p:sldId id="318" r:id="rId8"/>
  </p:sldIdLst>
  <p:sldSz cx="9906000" cy="6858000" type="A4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8" autoAdjust="0"/>
    <p:restoredTop sz="90409" autoAdjust="0"/>
  </p:normalViewPr>
  <p:slideViewPr>
    <p:cSldViewPr snapToGrid="0">
      <p:cViewPr>
        <p:scale>
          <a:sx n="69" d="100"/>
          <a:sy n="69" d="100"/>
        </p:scale>
        <p:origin x="-906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0"/>
    </p:cViewPr>
  </p:sorterViewPr>
  <p:notesViewPr>
    <p:cSldViewPr snapToGrid="0">
      <p:cViewPr varScale="1">
        <p:scale>
          <a:sx n="89" d="100"/>
          <a:sy n="89" d="100"/>
        </p:scale>
        <p:origin x="13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4343222" cy="344463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4738" y="2"/>
            <a:ext cx="4343222" cy="344463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AFAA60EC-0F23-452E-B111-3C5992F154AC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6542595"/>
            <a:ext cx="4343222" cy="344463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4738" y="6542595"/>
            <a:ext cx="4343222" cy="344463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0166CE26-A4A5-4A3D-A2D9-DFCE9B323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53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4342129" cy="34560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858" y="5"/>
            <a:ext cx="4342129" cy="34560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C90F8739-D994-4B63-8D7E-B02BC95142C3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28988" y="860425"/>
            <a:ext cx="3362325" cy="2327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2031" y="3314930"/>
            <a:ext cx="8016240" cy="2712215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542561"/>
            <a:ext cx="4342129" cy="345603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858" y="6542561"/>
            <a:ext cx="4342129" cy="345603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843D2259-0473-4195-B331-640336A27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46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BF9A3-47D0-4E27-9F17-EA9B78F0DC7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5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D2259-0473-4195-B331-640336A2756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BF9A3-47D0-4E27-9F17-EA9B78F0DC7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3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28988" y="860425"/>
            <a:ext cx="3362325" cy="2327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BF9A3-47D0-4E27-9F17-EA9B78F0DC7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58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287C-98FE-44AE-BF0C-1F7A1F612E5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2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>
            <a:spLocks noGrp="1"/>
          </p:cNvSpPr>
          <p:nvPr>
            <p:ph type="title"/>
          </p:nvPr>
        </p:nvSpPr>
        <p:spPr>
          <a:xfrm>
            <a:off x="350717" y="162570"/>
            <a:ext cx="7027779" cy="7215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39981" y="6393262"/>
            <a:ext cx="566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905B-3B52-4774-9185-4C55D6BC5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474607"/>
      </p:ext>
    </p:extLst>
  </p:cSld>
  <p:clrMapOvr>
    <a:masterClrMapping/>
  </p:clrMapOvr>
  <p:transition/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523878" y="6360961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158844-AE46-400D-8CA8-066720B31D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37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 bwMode="auto">
          <a:xfrm>
            <a:off x="0" y="2697163"/>
            <a:ext cx="9906000" cy="1911350"/>
          </a:xfrm>
          <a:prstGeom prst="rect">
            <a:avLst/>
          </a:prstGeom>
          <a:solidFill>
            <a:srgbClr val="0098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38250" y="2697163"/>
            <a:ext cx="7429500" cy="19113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300"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Подзаголовок 4"/>
          <p:cNvSpPr>
            <a:spLocks noGrp="1"/>
          </p:cNvSpPr>
          <p:nvPr>
            <p:ph type="subTitle" idx="1" hasCustomPrompt="1"/>
          </p:nvPr>
        </p:nvSpPr>
        <p:spPr>
          <a:xfrm>
            <a:off x="5361898" y="4955975"/>
            <a:ext cx="3320382" cy="170590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baseline="0"/>
            </a:lvl1pPr>
          </a:lstStyle>
          <a:p>
            <a:pPr algn="r"/>
            <a:r>
              <a:rPr lang="en-US" b="1" dirty="0"/>
              <a:t>&lt;</a:t>
            </a:r>
            <a:r>
              <a:rPr lang="ru-RU" b="1" dirty="0"/>
              <a:t>ФИО</a:t>
            </a:r>
            <a:r>
              <a:rPr lang="en-US" b="1" dirty="0"/>
              <a:t>&gt;</a:t>
            </a:r>
            <a:r>
              <a:rPr lang="ru-RU" b="1" dirty="0"/>
              <a:t>, </a:t>
            </a:r>
            <a:r>
              <a:rPr lang="en-US" dirty="0"/>
              <a:t>&lt;</a:t>
            </a:r>
            <a:r>
              <a:rPr lang="ru-RU" dirty="0"/>
              <a:t>Должность</a:t>
            </a:r>
            <a:r>
              <a:rPr lang="en-US" dirty="0"/>
              <a:t>&gt;</a:t>
            </a:r>
            <a:r>
              <a:rPr lang="ru-RU" dirty="0"/>
              <a:t>, </a:t>
            </a:r>
            <a:r>
              <a:rPr lang="en-US" dirty="0"/>
              <a:t>&lt;</a:t>
            </a:r>
            <a:r>
              <a:rPr lang="ru-RU" dirty="0"/>
              <a:t>Организация</a:t>
            </a:r>
            <a:r>
              <a:rPr lang="en-US" dirty="0"/>
              <a:t>&gt;</a:t>
            </a:r>
            <a:r>
              <a:rPr lang="ru-RU" dirty="0"/>
              <a:t>, </a:t>
            </a:r>
            <a:r>
              <a:rPr lang="en-US" dirty="0"/>
              <a:t>&lt;</a:t>
            </a:r>
            <a:r>
              <a:rPr lang="ru-RU" dirty="0"/>
              <a:t>Город, Дата</a:t>
            </a:r>
            <a:r>
              <a:rPr lang="en-US" dirty="0"/>
              <a:t>&gt;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65" y="941984"/>
            <a:ext cx="2814215" cy="63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05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ABF8E89-27D8-403D-9AF3-A67322E6C693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385-F2BE-4384-859F-AC597BF9D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62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BB32CB3-F555-4181-9A8C-4F42D15BD273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9F01-646F-456B-808B-12A73FB2B9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57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0717" y="162570"/>
            <a:ext cx="7027779" cy="7215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39981" y="6393262"/>
            <a:ext cx="566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905B-3B52-4774-9185-4C55D6BC5A9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аблица 5"/>
          <p:cNvSpPr>
            <a:spLocks noGrp="1"/>
          </p:cNvSpPr>
          <p:nvPr>
            <p:ph type="tbl" sz="quarter" idx="10"/>
          </p:nvPr>
        </p:nvSpPr>
        <p:spPr>
          <a:xfrm>
            <a:off x="350838" y="1227140"/>
            <a:ext cx="9012368" cy="5166121"/>
          </a:xfrm>
          <a:prstGeom prst="rect">
            <a:avLst/>
          </a:prstGeom>
        </p:spPr>
        <p:txBody>
          <a:bodyPr/>
          <a:lstStyle>
            <a:lvl1pPr marL="128588" indent="-128588">
              <a:buFont typeface="Arial" panose="020B0604020202020204" pitchFamily="34" charset="0"/>
              <a:buChar char="•"/>
              <a:defRPr/>
            </a:lvl1pPr>
          </a:lstStyle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17888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50717" y="1256972"/>
            <a:ext cx="8951426" cy="4892986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ru-RU" dirty="0">
                <a:solidFill>
                  <a:srgbClr val="0098CA"/>
                </a:solidFill>
                <a:ea typeface="+mj-ea"/>
                <a:cs typeface="+mj-cs"/>
              </a:rPr>
              <a:t>РАЗДЕЛ 1, О КОТОРОМ ДАЛЬШЕ ПОЙДЕТ РЕЧЬ</a:t>
            </a:r>
          </a:p>
          <a:p>
            <a:r>
              <a:rPr lang="ru-RU" dirty="0"/>
              <a:t>РАЗДЕЛ 2</a:t>
            </a:r>
          </a:p>
          <a:p>
            <a:r>
              <a:rPr lang="ru-RU" dirty="0"/>
              <a:t>РАЗДЕЛ 3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10772" y="53544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350717" y="162570"/>
            <a:ext cx="7027779" cy="7215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cap="none"/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39981" y="6393262"/>
            <a:ext cx="566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905B-3B52-4774-9185-4C55D6BC5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27999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2155598" y="2075208"/>
            <a:ext cx="5743295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algn="ctr" rtl="0">
              <a:lnSpc>
                <a:spcPct val="90000"/>
              </a:lnSpc>
              <a:spcBef>
                <a:spcPts val="0"/>
              </a:spcBef>
              <a:buClr>
                <a:srgbClr val="0098C9"/>
              </a:buClr>
              <a:buFont typeface="Calibri"/>
              <a:buNone/>
              <a:defRPr sz="2475" b="0" cap="none">
                <a:solidFill>
                  <a:srgbClr val="0098C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7523877" y="6360963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fld id="{89CC905B-3B52-4774-9185-4C55D6BC5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44351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905B-3B52-4774-9185-4C55D6BC5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0215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523878" y="6360961"/>
            <a:ext cx="22288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158844-AE46-400D-8CA8-066720B31D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51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523878" y="6360961"/>
            <a:ext cx="22288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158844-AE46-400D-8CA8-066720B31D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02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523878" y="6360961"/>
            <a:ext cx="22288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158844-AE46-400D-8CA8-066720B31D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22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523878" y="6360961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158844-AE46-400D-8CA8-066720B31D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5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76496" y="6211680"/>
            <a:ext cx="569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905B-3B52-4774-9185-4C55D6BC5A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54" y="156121"/>
            <a:ext cx="8543925" cy="71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5554" y="1441160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9780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5" r:id="rId2"/>
    <p:sldLayoutId id="2147483736" r:id="rId3"/>
    <p:sldLayoutId id="2147483738" r:id="rId4"/>
    <p:sldLayoutId id="2147483739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lang="ru-RU" sz="2400" b="0" kern="1200" dirty="0">
          <a:solidFill>
            <a:srgbClr val="0098CA"/>
          </a:solidFill>
          <a:latin typeface="+mn-lt"/>
          <a:ea typeface="+mj-ea"/>
          <a:cs typeface="+mj-cs"/>
        </a:defRPr>
      </a:lvl1pPr>
    </p:titleStyle>
    <p:bodyStyle>
      <a:lvl1pPr marL="274638" indent="-27463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tabLst>
          <a:tab pos="274638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182563" algn="l" defTabSz="514350" rtl="0" eaLnBrk="1" latinLnBrk="0" hangingPunct="1">
        <a:lnSpc>
          <a:spcPct val="90000"/>
        </a:lnSpc>
        <a:spcBef>
          <a:spcPts val="281"/>
        </a:spcBef>
        <a:buFont typeface="Calibri" panose="020F0502020204030204" pitchFamily="34" charset="0"/>
        <a:buChar char="‐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4150" algn="l" defTabSz="514350" rtl="0" eaLnBrk="1" latinLnBrk="0" hangingPunct="1">
        <a:lnSpc>
          <a:spcPct val="90000"/>
        </a:lnSpc>
        <a:spcBef>
          <a:spcPts val="281"/>
        </a:spcBef>
        <a:buFont typeface="Calibri" panose="020F0502020204030204" pitchFamily="34" charset="0"/>
        <a:buChar char="‒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2.wmf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wmf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3.png"/><Relationship Id="rId2" Type="http://schemas.openxmlformats.org/officeDocument/2006/relationships/tags" Target="../tags/tag9.xml"/><Relationship Id="rId16" Type="http://schemas.openxmlformats.org/officeDocument/2006/relationships/image" Target="../media/image7.jpe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.wmf"/><Relationship Id="rId5" Type="http://schemas.openxmlformats.org/officeDocument/2006/relationships/tags" Target="../tags/tag12.xml"/><Relationship Id="rId15" Type="http://schemas.openxmlformats.org/officeDocument/2006/relationships/image" Target="../media/image6.png"/><Relationship Id="rId10" Type="http://schemas.openxmlformats.org/officeDocument/2006/relationships/image" Target="../media/image25.png"/><Relationship Id="rId4" Type="http://schemas.openxmlformats.org/officeDocument/2006/relationships/tags" Target="../tags/tag11.xml"/><Relationship Id="rId9" Type="http://schemas.openxmlformats.org/officeDocument/2006/relationships/image" Target="../media/image24.jpe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3064" y="3862580"/>
            <a:ext cx="9969063" cy="246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" y="1194670"/>
            <a:ext cx="9396662" cy="33773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338586" y="6284522"/>
            <a:ext cx="128316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B0F0"/>
                </a:solidFill>
                <a:latin typeface="Intro " pitchFamily="50" charset="0"/>
              </a:rPr>
              <a:t>2017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1053" y="1742668"/>
            <a:ext cx="9145294" cy="233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500" dirty="0" smtClean="0">
                <a:latin typeface="Intro" pitchFamily="50" charset="0"/>
              </a:rPr>
              <a:t>Платформа «Электронная бизнес-кооперация» – современный инструмент закупок для крупного и малого бизнеса</a:t>
            </a:r>
            <a:endParaRPr lang="ru-RU" sz="3500" dirty="0"/>
          </a:p>
        </p:txBody>
      </p:sp>
      <p:pic>
        <p:nvPicPr>
          <p:cNvPr id="27" name="Picture 5" descr="000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632" y="300933"/>
            <a:ext cx="630464" cy="68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" descr="http://nason.ru/data/image/drevnost/cherepovec_2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98" y="300933"/>
            <a:ext cx="523765" cy="65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Картинки по запросу северсталь лог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849" y="460829"/>
            <a:ext cx="1159268" cy="36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8931094" y="215997"/>
            <a:ext cx="822553" cy="768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28" y="407068"/>
            <a:ext cx="498458" cy="49148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50" y="312336"/>
            <a:ext cx="681738" cy="680950"/>
          </a:xfrm>
          <a:prstGeom prst="rect">
            <a:avLst/>
          </a:prstGeom>
        </p:spPr>
      </p:pic>
      <p:pic>
        <p:nvPicPr>
          <p:cNvPr id="33" name="Picture 2" descr="C:\Users\PK7\Desktop\логотипы и макеты\логотип АГР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814" y="386507"/>
            <a:ext cx="927178" cy="51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686630" y="5100624"/>
            <a:ext cx="6122362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Intro " pitchFamily="50" charset="0"/>
              </a:rPr>
              <a:t>Игорь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Intro " pitchFamily="50" charset="0"/>
              </a:rPr>
              <a:t>Иванов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latin typeface="Intro " pitchFamily="50" charset="0"/>
            </a:endParaRPr>
          </a:p>
          <a:p>
            <a:pPr algn="r"/>
            <a:endParaRPr lang="ru-RU" sz="2000" dirty="0">
              <a:solidFill>
                <a:schemeClr val="bg1">
                  <a:lumMod val="50000"/>
                </a:schemeClr>
              </a:solidFill>
              <a:latin typeface="Intro " pitchFamily="50" charset="0"/>
            </a:endParaRPr>
          </a:p>
          <a:p>
            <a:pPr algn="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Intro " pitchFamily="50" charset="0"/>
              </a:rPr>
              <a:t>Куратор направления производственной кооперации, руководитель отдела маркетинга АНО «Инвестиционное агентство «Череповец»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Intro 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18" y="2392147"/>
            <a:ext cx="6367664" cy="400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385-F2BE-4384-859F-AC597BF9DC23}" type="slidenum">
              <a:rPr lang="ru-RU" smtClean="0"/>
              <a:t>2</a:t>
            </a:fld>
            <a:endParaRPr lang="ru-RU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965824" y="3545887"/>
            <a:ext cx="3771728" cy="2890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80788" y="3590598"/>
            <a:ext cx="37736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Intro" pitchFamily="50" charset="0"/>
              </a:rPr>
              <a:t>980 </a:t>
            </a:r>
            <a:r>
              <a:rPr lang="ru-RU" dirty="0" smtClean="0">
                <a:solidFill>
                  <a:schemeClr val="bg1"/>
                </a:solidFill>
                <a:latin typeface="Intro" pitchFamily="50" charset="0"/>
              </a:rPr>
              <a:t>действующих заказов</a:t>
            </a:r>
          </a:p>
          <a:p>
            <a:r>
              <a:rPr lang="ru-RU" dirty="0" smtClean="0">
                <a:solidFill>
                  <a:schemeClr val="bg1"/>
                </a:solidFill>
                <a:latin typeface="Intro" pitchFamily="50" charset="0"/>
              </a:rPr>
              <a:t>Более</a:t>
            </a:r>
            <a:r>
              <a:rPr lang="ru-RU" sz="2400" dirty="0" smtClean="0">
                <a:solidFill>
                  <a:schemeClr val="bg1"/>
                </a:solidFill>
                <a:latin typeface="Intro" pitchFamily="50" charset="0"/>
              </a:rPr>
              <a:t> 25 000 </a:t>
            </a:r>
            <a:r>
              <a:rPr lang="ru-RU" dirty="0" smtClean="0">
                <a:solidFill>
                  <a:schemeClr val="bg1"/>
                </a:solidFill>
                <a:latin typeface="Intro" pitchFamily="50" charset="0"/>
              </a:rPr>
              <a:t>заказов с 2012 г.</a:t>
            </a:r>
          </a:p>
          <a:p>
            <a:endParaRPr lang="ru-RU" sz="2400" dirty="0">
              <a:solidFill>
                <a:schemeClr val="bg1"/>
              </a:solidFill>
              <a:latin typeface="Intro" pitchFamily="50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Intro" pitchFamily="50" charset="0"/>
              </a:rPr>
              <a:t>Объем закупок у МСП</a:t>
            </a:r>
          </a:p>
          <a:p>
            <a:pPr>
              <a:defRPr/>
            </a:pPr>
            <a:r>
              <a:rPr lang="ru-RU" altLang="ru-RU" sz="2400" dirty="0">
                <a:solidFill>
                  <a:schemeClr val="bg1"/>
                </a:solidFill>
                <a:latin typeface="Intro" pitchFamily="50" charset="0"/>
              </a:rPr>
              <a:t>2012</a:t>
            </a:r>
            <a:r>
              <a:rPr lang="ru-RU" altLang="ru-RU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 - </a:t>
            </a:r>
            <a:r>
              <a:rPr lang="ru-RU" altLang="ru-RU" sz="2400" dirty="0">
                <a:solidFill>
                  <a:schemeClr val="bg1"/>
                </a:solidFill>
                <a:latin typeface="Intro" pitchFamily="50" charset="0"/>
              </a:rPr>
              <a:t>2 </a:t>
            </a:r>
            <a:r>
              <a:rPr lang="ru-RU" altLang="ru-RU" dirty="0">
                <a:solidFill>
                  <a:schemeClr val="bg1"/>
                </a:solidFill>
                <a:latin typeface="Intro" pitchFamily="50" charset="0"/>
              </a:rPr>
              <a:t>млн. руб.</a:t>
            </a:r>
          </a:p>
          <a:p>
            <a:pPr>
              <a:defRPr/>
            </a:pPr>
            <a:r>
              <a:rPr lang="ru-RU" altLang="ru-RU" sz="2400" dirty="0">
                <a:solidFill>
                  <a:schemeClr val="bg1"/>
                </a:solidFill>
                <a:latin typeface="Intro" pitchFamily="50" charset="0"/>
              </a:rPr>
              <a:t>2016</a:t>
            </a:r>
            <a:r>
              <a:rPr lang="ru-RU" altLang="ru-RU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 - </a:t>
            </a:r>
            <a:r>
              <a:rPr lang="ru-RU" altLang="ru-RU" sz="2400" dirty="0">
                <a:solidFill>
                  <a:schemeClr val="bg1"/>
                </a:solidFill>
                <a:latin typeface="Intro" pitchFamily="50" charset="0"/>
              </a:rPr>
              <a:t>12,5 </a:t>
            </a:r>
            <a:r>
              <a:rPr lang="ru-RU" altLang="ru-RU" dirty="0">
                <a:solidFill>
                  <a:schemeClr val="bg1"/>
                </a:solidFill>
                <a:latin typeface="Intro" pitchFamily="50" charset="0"/>
              </a:rPr>
              <a:t>млрд. руб</a:t>
            </a:r>
            <a:r>
              <a:rPr lang="ru-RU" altLang="ru-RU" dirty="0" smtClean="0">
                <a:solidFill>
                  <a:schemeClr val="bg1"/>
                </a:solidFill>
                <a:latin typeface="Intro" pitchFamily="50" charset="0"/>
              </a:rPr>
              <a:t>.</a:t>
            </a:r>
            <a:endParaRPr lang="ru-RU" altLang="ru-RU" dirty="0">
              <a:solidFill>
                <a:schemeClr val="bg1"/>
              </a:solidFill>
              <a:latin typeface="Intro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70073"/>
            <a:ext cx="4890856" cy="974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Прямоугольник 10"/>
          <p:cNvSpPr/>
          <p:nvPr/>
        </p:nvSpPr>
        <p:spPr>
          <a:xfrm>
            <a:off x="95249" y="160337"/>
            <a:ext cx="4738457" cy="964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Intro " pitchFamily="50" charset="0"/>
              </a:rPr>
              <a:t>Сотрудничество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Intro " pitchFamily="50" charset="0"/>
              </a:rPr>
              <a:t>С 2012 года</a:t>
            </a:r>
            <a:endParaRPr lang="ru-RU" sz="3200" dirty="0">
              <a:solidFill>
                <a:schemeClr val="bg1"/>
              </a:solidFill>
              <a:latin typeface="Intro " pitchFamily="50" charset="0"/>
            </a:endParaRPr>
          </a:p>
        </p:txBody>
      </p:sp>
      <p:pic>
        <p:nvPicPr>
          <p:cNvPr id="12" name="Picture 5" descr="000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66" y="314915"/>
            <a:ext cx="551494" cy="59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" descr="http://nason.ru/data/image/drevnost/cherepovec_2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97" y="420050"/>
            <a:ext cx="394452" cy="49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Картинки по запросу северсталь лог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96" y="456161"/>
            <a:ext cx="1005266" cy="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41" y="427663"/>
            <a:ext cx="472225" cy="4656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32" y="413636"/>
            <a:ext cx="499477" cy="4989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20" y="456161"/>
            <a:ext cx="560581" cy="370707"/>
          </a:xfrm>
          <a:prstGeom prst="rect">
            <a:avLst/>
          </a:prstGeom>
        </p:spPr>
      </p:pic>
      <p:pic>
        <p:nvPicPr>
          <p:cNvPr id="18" name="Picture 4" descr="Картинки по запросу северсталь лог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2" y="1389495"/>
            <a:ext cx="2102207" cy="65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I:\NikitskayaKS\Конференции\Форум 2017\лого на сайт\фосагро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53" y="1296255"/>
            <a:ext cx="1220148" cy="88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северная трубная компани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64" y="1515025"/>
            <a:ext cx="1629416" cy="66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огк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35" y="1346887"/>
            <a:ext cx="1128945" cy="7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вологодский вагоноремонтный завод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7" y="1560080"/>
            <a:ext cx="1957356" cy="62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Номер слайда 2"/>
          <p:cNvSpPr txBox="1">
            <a:spLocks/>
          </p:cNvSpPr>
          <p:nvPr/>
        </p:nvSpPr>
        <p:spPr>
          <a:xfrm>
            <a:off x="9474728" y="6518672"/>
            <a:ext cx="527977" cy="36671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Номер слайда 2"/>
          <p:cNvSpPr txBox="1">
            <a:spLocks/>
          </p:cNvSpPr>
          <p:nvPr/>
        </p:nvSpPr>
        <p:spPr>
          <a:xfrm>
            <a:off x="9474728" y="6518672"/>
            <a:ext cx="527977" cy="36671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F89D554B-BC03-41D3-9F4F-62CEC92A19FA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3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64000" y="260648"/>
            <a:ext cx="1281555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5" descr="000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66" y="314915"/>
            <a:ext cx="551494" cy="59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 descr="http://nason.ru/data/image/drevnost/cherepovec_2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97" y="420050"/>
            <a:ext cx="394452" cy="49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Картинки по запросу северсталь лог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96" y="456161"/>
            <a:ext cx="1005266" cy="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41" y="427663"/>
            <a:ext cx="472225" cy="4656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32" y="413636"/>
            <a:ext cx="499477" cy="4989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20" y="456161"/>
            <a:ext cx="560581" cy="370707"/>
          </a:xfrm>
          <a:prstGeom prst="rect">
            <a:avLst/>
          </a:prstGeom>
        </p:spPr>
      </p:pic>
      <p:sp>
        <p:nvSpPr>
          <p:cNvPr id="3" name="AutoShape 8" descr="Картинки по запросу \ часы век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Картинки по запросу \ часы векто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Картинки по запросу \ часы векто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Title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600303" y="4591674"/>
            <a:ext cx="58744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00B0F0"/>
                </a:solidFill>
                <a:latin typeface="Intro " pitchFamily="50" charset="0"/>
                <a:cs typeface="+mn-cs"/>
              </a:rPr>
              <a:t>Необходим вектор </a:t>
            </a:r>
            <a:r>
              <a:rPr lang="ru-RU" altLang="ru-RU" sz="2000" dirty="0" smtClean="0">
                <a:solidFill>
                  <a:srgbClr val="00B0F0"/>
                </a:solidFill>
                <a:latin typeface="Intro " pitchFamily="50" charset="0"/>
                <a:cs typeface="+mn-cs"/>
              </a:rPr>
              <a:t>развития в сторону горизонтальной кооперации</a:t>
            </a:r>
            <a:endParaRPr lang="ru-RU" altLang="ru-RU" sz="2400" dirty="0">
              <a:solidFill>
                <a:srgbClr val="00B0F0"/>
              </a:solidFill>
              <a:latin typeface="Intro " pitchFamily="50" charset="0"/>
              <a:cs typeface="+mn-cs"/>
            </a:endParaRPr>
          </a:p>
        </p:txBody>
      </p:sp>
      <p:sp>
        <p:nvSpPr>
          <p:cNvPr id="37" name="Title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91144" y="1446030"/>
            <a:ext cx="8272856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00B0F0"/>
                </a:solidFill>
                <a:latin typeface="Intro " pitchFamily="50" charset="0"/>
                <a:cs typeface="+mn-cs"/>
              </a:rPr>
              <a:t>1.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Intro " pitchFamily="50" charset="0"/>
                <a:cs typeface="+mn-cs"/>
              </a:rPr>
              <a:t>субъекты </a:t>
            </a:r>
            <a:r>
              <a:rPr lang="ru-RU" altLang="ru-RU" sz="2000" dirty="0">
                <a:solidFill>
                  <a:schemeClr val="bg1">
                    <a:lumMod val="50000"/>
                  </a:schemeClr>
                </a:solidFill>
                <a:latin typeface="Intro " pitchFamily="50" charset="0"/>
                <a:cs typeface="+mn-cs"/>
              </a:rPr>
              <a:t>МСП 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Intro " pitchFamily="50" charset="0"/>
                <a:cs typeface="+mn-cs"/>
              </a:rPr>
              <a:t>т.к</a:t>
            </a:r>
            <a:r>
              <a:rPr lang="ru-RU" altLang="ru-RU" sz="2000" dirty="0">
                <a:solidFill>
                  <a:schemeClr val="bg1">
                    <a:lumMod val="50000"/>
                  </a:schemeClr>
                </a:solidFill>
                <a:latin typeface="Intro " pitchFamily="50" charset="0"/>
                <a:cs typeface="+mn-cs"/>
              </a:rPr>
              <a:t>. не 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Intro " pitchFamily="50" charset="0"/>
                <a:cs typeface="+mn-cs"/>
              </a:rPr>
              <a:t>в полной мере осознают возможности электронных торговых площадок;</a:t>
            </a:r>
            <a:endParaRPr lang="ru-RU" altLang="ru-RU" sz="2000" dirty="0">
              <a:solidFill>
                <a:schemeClr val="bg1">
                  <a:lumMod val="50000"/>
                </a:schemeClr>
              </a:solidFill>
              <a:latin typeface="Intro " pitchFamily="50" charset="0"/>
              <a:cs typeface="+mn-cs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00B0F0"/>
                </a:solidFill>
                <a:latin typeface="Intro " pitchFamily="50" charset="0"/>
                <a:cs typeface="+mn-cs"/>
              </a:rPr>
              <a:t>2.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Intro " pitchFamily="50" charset="0"/>
                <a:cs typeface="+mn-cs"/>
              </a:rPr>
              <a:t>компании </a:t>
            </a:r>
            <a:r>
              <a:rPr lang="ru-RU" altLang="ru-RU" sz="2000" dirty="0">
                <a:solidFill>
                  <a:schemeClr val="bg1">
                    <a:lumMod val="50000"/>
                  </a:schemeClr>
                </a:solidFill>
                <a:latin typeface="Intro " pitchFamily="50" charset="0"/>
                <a:cs typeface="+mn-cs"/>
              </a:rPr>
              <a:t>не информированы о возможностях ЭТП с точки зрения поиска подрядчиков для выполнения своих заказов;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00B0F0"/>
                </a:solidFill>
                <a:latin typeface="Intro " pitchFamily="50" charset="0"/>
                <a:cs typeface="+mn-cs"/>
              </a:rPr>
              <a:t>3.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Intro " pitchFamily="50" charset="0"/>
                <a:cs typeface="+mn-cs"/>
              </a:rPr>
              <a:t>слабые </a:t>
            </a:r>
            <a:r>
              <a:rPr lang="ru-RU" altLang="ru-RU" sz="2000" dirty="0">
                <a:solidFill>
                  <a:schemeClr val="bg1">
                    <a:lumMod val="50000"/>
                  </a:schemeClr>
                </a:solidFill>
                <a:latin typeface="Intro " pitchFamily="50" charset="0"/>
                <a:cs typeface="+mn-cs"/>
              </a:rPr>
              <a:t>кооперационные связи между субъектами МСП;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00B0F0"/>
                </a:solidFill>
                <a:latin typeface="Intro " pitchFamily="50" charset="0"/>
                <a:cs typeface="+mn-cs"/>
              </a:rPr>
              <a:t>4.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Intro " pitchFamily="50" charset="0"/>
                <a:cs typeface="+mn-cs"/>
              </a:rPr>
              <a:t>компании </a:t>
            </a:r>
            <a:r>
              <a:rPr lang="ru-RU" altLang="ru-RU" sz="2000" dirty="0">
                <a:solidFill>
                  <a:schemeClr val="bg1">
                    <a:lumMod val="50000"/>
                  </a:schemeClr>
                </a:solidFill>
                <a:latin typeface="Intro " pitchFamily="50" charset="0"/>
                <a:cs typeface="+mn-cs"/>
              </a:rPr>
              <a:t>МСП готовы размещать свои заказы 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Intro " pitchFamily="50" charset="0"/>
                <a:cs typeface="+mn-cs"/>
              </a:rPr>
              <a:t>и участвовать </a:t>
            </a:r>
            <a:r>
              <a:rPr lang="ru-RU" altLang="ru-RU" sz="2000" dirty="0">
                <a:solidFill>
                  <a:schemeClr val="bg1">
                    <a:lumMod val="50000"/>
                  </a:schemeClr>
                </a:solidFill>
                <a:latin typeface="Intro " pitchFamily="50" charset="0"/>
                <a:cs typeface="+mn-cs"/>
              </a:rPr>
              <a:t>в закупках.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0" y="260648"/>
            <a:ext cx="4706925" cy="964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Intro " pitchFamily="50" charset="0"/>
              </a:rPr>
              <a:t>Потребности бизнеса</a:t>
            </a:r>
            <a:endParaRPr lang="ru-RU" sz="3200" dirty="0">
              <a:solidFill>
                <a:schemeClr val="bg1"/>
              </a:solidFill>
              <a:latin typeface="Intro 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0375" y="4070758"/>
            <a:ext cx="2853396" cy="281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410" y="4098635"/>
            <a:ext cx="6392779" cy="241554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4967859" y="1025673"/>
            <a:ext cx="5095875" cy="239077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-641889" y="1030219"/>
            <a:ext cx="5940425" cy="219646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76589" y="3506629"/>
            <a:ext cx="4908757" cy="7509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5" name="Прямоугольник 14"/>
          <p:cNvSpPr/>
          <p:nvPr/>
        </p:nvSpPr>
        <p:spPr>
          <a:xfrm>
            <a:off x="5250485" y="186256"/>
            <a:ext cx="4537677" cy="111498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70072"/>
            <a:ext cx="4890856" cy="113117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385-F2BE-4384-859F-AC597BF9DC23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39125" y="170072"/>
            <a:ext cx="4307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Готовы ли вы размещать свои заказы </a:t>
            </a:r>
            <a:r>
              <a:rPr lang="ru-RU" sz="2000" b="1" dirty="0" smtClean="0"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торговых площадках?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6410" y="181143"/>
            <a:ext cx="4339585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Пользуется ли Ваша компания электронными торговыми площадками?</a:t>
            </a:r>
            <a:endParaRPr lang="ru-RU" sz="1600" b="1" dirty="0">
              <a:effectLst/>
              <a:latin typeface="Intro 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410" y="3506629"/>
            <a:ext cx="498107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ищете исполнителей на поставку товаров и услуг?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18227" y="4790653"/>
            <a:ext cx="4953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66,7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ru-RU" dirty="0" smtClean="0"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в открытых источниках</a:t>
            </a:r>
            <a:endParaRPr lang="ru-RU" dirty="0">
              <a:latin typeface="Intro 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51206" y="5241769"/>
            <a:ext cx="4953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6,7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ru-RU" dirty="0" smtClean="0"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партнеров</a:t>
            </a:r>
            <a:endParaRPr lang="ru-RU" dirty="0">
              <a:latin typeface="Intro 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" descr="http://nason.ru/data/image/drevnost/cherepovec_2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70" y="178751"/>
            <a:ext cx="394452" cy="49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Картинки по запросу северсталь лог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675" y="226736"/>
            <a:ext cx="1005265" cy="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9084719" y="205710"/>
            <a:ext cx="647747" cy="768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46" y="186363"/>
            <a:ext cx="472225" cy="4656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48" y="172336"/>
            <a:ext cx="499477" cy="498900"/>
          </a:xfrm>
          <a:prstGeom prst="rect">
            <a:avLst/>
          </a:prstGeom>
        </p:spPr>
      </p:pic>
      <p:pic>
        <p:nvPicPr>
          <p:cNvPr id="27" name="Picture 2" descr="C:\Users\PK7\Desktop\логотипы и макеты\логотип АГ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16" y="215937"/>
            <a:ext cx="607842" cy="33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000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43" y="73615"/>
            <a:ext cx="551495" cy="59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Прямая соединительная линия 35"/>
          <p:cNvCxnSpPr/>
          <p:nvPr/>
        </p:nvCxnSpPr>
        <p:spPr>
          <a:xfrm flipH="1">
            <a:off x="4975080" y="205710"/>
            <a:ext cx="5994" cy="93864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0" y="170073"/>
            <a:ext cx="4890856" cy="974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0" name="Прямоугольник 19"/>
          <p:cNvSpPr/>
          <p:nvPr/>
        </p:nvSpPr>
        <p:spPr>
          <a:xfrm>
            <a:off x="95249" y="160337"/>
            <a:ext cx="4706925" cy="964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Intro " pitchFamily="50" charset="0"/>
              </a:rPr>
              <a:t>Возможности новой площадки</a:t>
            </a:r>
            <a:endParaRPr lang="ru-RU" sz="3200" dirty="0">
              <a:solidFill>
                <a:schemeClr val="bg1"/>
              </a:solidFill>
              <a:latin typeface="Intro 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5"/>
          <a:stretch/>
        </p:blipFill>
        <p:spPr>
          <a:xfrm>
            <a:off x="-1774693" y="1232074"/>
            <a:ext cx="8726615" cy="5613400"/>
          </a:xfrm>
          <a:prstGeom prst="rect">
            <a:avLst/>
          </a:prstGeom>
        </p:spPr>
      </p:pic>
      <p:sp>
        <p:nvSpPr>
          <p:cNvPr id="38" name="Rectangle 144"/>
          <p:cNvSpPr>
            <a:spLocks noChangeArrowheads="1"/>
          </p:cNvSpPr>
          <p:nvPr/>
        </p:nvSpPr>
        <p:spPr bwMode="auto">
          <a:xfrm>
            <a:off x="6952246" y="1852841"/>
            <a:ext cx="2792746" cy="474591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1600" cap="all" dirty="0" smtClean="0">
                <a:solidFill>
                  <a:srgbClr val="00B0F0"/>
                </a:solidFill>
                <a:latin typeface="Intro " pitchFamily="50" charset="0"/>
                <a:cs typeface="Arial" pitchFamily="34" charset="0"/>
              </a:rPr>
              <a:t>заказы </a:t>
            </a:r>
            <a:r>
              <a:rPr lang="ru-RU" altLang="ru-RU" sz="1600" cap="all" dirty="0">
                <a:solidFill>
                  <a:srgbClr val="00B0F0"/>
                </a:solidFill>
                <a:latin typeface="Intro " pitchFamily="50" charset="0"/>
                <a:cs typeface="Arial" pitchFamily="34" charset="0"/>
              </a:rPr>
              <a:t>МСП  и крупного </a:t>
            </a:r>
            <a:r>
              <a:rPr lang="ru-RU" altLang="ru-RU" sz="1600" cap="all" dirty="0" smtClean="0">
                <a:solidFill>
                  <a:srgbClr val="00B0F0"/>
                </a:solidFill>
                <a:latin typeface="Intro " pitchFamily="50" charset="0"/>
                <a:cs typeface="Arial" pitchFamily="34" charset="0"/>
              </a:rPr>
              <a:t>бизнеса</a:t>
            </a:r>
            <a:r>
              <a:rPr lang="ru-RU" altLang="ru-RU" sz="1600" cap="all" dirty="0">
                <a:solidFill>
                  <a:srgbClr val="00B0F0"/>
                </a:solidFill>
                <a:latin typeface="Intro " pitchFamily="50" charset="0"/>
                <a:cs typeface="Arial" pitchFamily="34" charset="0"/>
              </a:rPr>
              <a:t>;</a:t>
            </a:r>
          </a:p>
          <a:p>
            <a:pPr>
              <a:lnSpc>
                <a:spcPct val="90000"/>
              </a:lnSpc>
              <a:defRPr/>
            </a:pPr>
            <a:endParaRPr lang="ru-RU" altLang="ru-RU" sz="1600" cap="all" dirty="0">
              <a:solidFill>
                <a:srgbClr val="00B0F0"/>
              </a:solidFill>
              <a:latin typeface="Intro " pitchFamily="50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1600" cap="all" dirty="0" smtClean="0">
                <a:solidFill>
                  <a:srgbClr val="00B0F0"/>
                </a:solidFill>
                <a:latin typeface="Intro " pitchFamily="50" charset="0"/>
                <a:cs typeface="Arial" pitchFamily="34" charset="0"/>
              </a:rPr>
              <a:t>заявки </a:t>
            </a:r>
            <a:r>
              <a:rPr lang="ru-RU" altLang="ru-RU" sz="1600" cap="all" dirty="0">
                <a:solidFill>
                  <a:srgbClr val="00B0F0"/>
                </a:solidFill>
                <a:latin typeface="Intro " pitchFamily="50" charset="0"/>
                <a:cs typeface="Arial" pitchFamily="34" charset="0"/>
              </a:rPr>
              <a:t>на совместную разработку нового продукта</a:t>
            </a:r>
            <a:r>
              <a:rPr lang="ru-RU" altLang="ru-RU" sz="1600" cap="all" dirty="0" smtClean="0">
                <a:solidFill>
                  <a:srgbClr val="00B0F0"/>
                </a:solidFill>
                <a:latin typeface="Intro " pitchFamily="50" charset="0"/>
                <a:cs typeface="Arial" pitchFamily="34" charset="0"/>
              </a:rPr>
              <a:t>;</a:t>
            </a:r>
          </a:p>
          <a:p>
            <a:pPr>
              <a:lnSpc>
                <a:spcPct val="90000"/>
              </a:lnSpc>
              <a:defRPr/>
            </a:pPr>
            <a:endParaRPr lang="ru-RU" altLang="ru-RU" sz="1600" cap="all" dirty="0">
              <a:solidFill>
                <a:srgbClr val="00B0F0"/>
              </a:solidFill>
              <a:latin typeface="Intro " pitchFamily="50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1600" cap="all" dirty="0" smtClean="0">
                <a:solidFill>
                  <a:srgbClr val="00B0F0"/>
                </a:solidFill>
                <a:latin typeface="Intro " pitchFamily="50" charset="0"/>
                <a:cs typeface="Arial" pitchFamily="34" charset="0"/>
              </a:rPr>
              <a:t>система </a:t>
            </a:r>
            <a:r>
              <a:rPr lang="ru-RU" altLang="ru-RU" sz="1600" cap="all" dirty="0">
                <a:solidFill>
                  <a:srgbClr val="00B0F0"/>
                </a:solidFill>
                <a:latin typeface="Intro " pitchFamily="50" charset="0"/>
                <a:cs typeface="Arial" pitchFamily="34" charset="0"/>
              </a:rPr>
              <a:t>информирования участников проекта</a:t>
            </a:r>
            <a:r>
              <a:rPr lang="ru-RU" altLang="ru-RU" sz="1600" cap="all" dirty="0" smtClean="0">
                <a:solidFill>
                  <a:srgbClr val="00B0F0"/>
                </a:solidFill>
                <a:latin typeface="Intro " pitchFamily="50" charset="0"/>
                <a:cs typeface="Arial" pitchFamily="34" charset="0"/>
              </a:rPr>
              <a:t>;</a:t>
            </a:r>
          </a:p>
          <a:p>
            <a:pPr>
              <a:lnSpc>
                <a:spcPct val="90000"/>
              </a:lnSpc>
              <a:defRPr/>
            </a:pPr>
            <a:endParaRPr lang="ru-RU" altLang="ru-RU" sz="1600" cap="all" dirty="0">
              <a:solidFill>
                <a:srgbClr val="00B0F0"/>
              </a:solidFill>
              <a:latin typeface="Intro " pitchFamily="50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1600" cap="all" dirty="0" smtClean="0">
                <a:solidFill>
                  <a:srgbClr val="00B0F0"/>
                </a:solidFill>
                <a:latin typeface="Intro " pitchFamily="50" charset="0"/>
                <a:cs typeface="Arial" pitchFamily="34" charset="0"/>
              </a:rPr>
              <a:t>сбыт </a:t>
            </a:r>
            <a:r>
              <a:rPr lang="ru-RU" altLang="ru-RU" sz="1600" cap="all" dirty="0">
                <a:solidFill>
                  <a:srgbClr val="00B0F0"/>
                </a:solidFill>
                <a:latin typeface="Intro " pitchFamily="50" charset="0"/>
                <a:cs typeface="Arial" pitchFamily="34" charset="0"/>
              </a:rPr>
              <a:t>товаров/услуг, оборудования, недвижимости</a:t>
            </a:r>
            <a:r>
              <a:rPr lang="ru-RU" altLang="ru-RU" sz="1600" cap="all" dirty="0" smtClean="0">
                <a:solidFill>
                  <a:srgbClr val="00B0F0"/>
                </a:solidFill>
                <a:latin typeface="Intro " pitchFamily="50" charset="0"/>
                <a:cs typeface="Arial" pitchFamily="34" charset="0"/>
              </a:rPr>
              <a:t>;</a:t>
            </a:r>
          </a:p>
          <a:p>
            <a:pPr>
              <a:lnSpc>
                <a:spcPct val="90000"/>
              </a:lnSpc>
              <a:defRPr/>
            </a:pPr>
            <a:endParaRPr lang="ru-RU" altLang="ru-RU" sz="1600" cap="all" dirty="0">
              <a:solidFill>
                <a:srgbClr val="00B0F0"/>
              </a:solidFill>
              <a:latin typeface="Intro " pitchFamily="50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1600" cap="all" dirty="0" smtClean="0">
                <a:solidFill>
                  <a:srgbClr val="00B0F0"/>
                </a:solidFill>
                <a:latin typeface="Intro " pitchFamily="50" charset="0"/>
                <a:cs typeface="Arial" pitchFamily="34" charset="0"/>
              </a:rPr>
              <a:t>дозагрузка </a:t>
            </a:r>
            <a:r>
              <a:rPr lang="ru-RU" altLang="ru-RU" sz="1600" cap="all" dirty="0">
                <a:solidFill>
                  <a:srgbClr val="00B0F0"/>
                </a:solidFill>
                <a:latin typeface="Intro " pitchFamily="50" charset="0"/>
                <a:cs typeface="Arial" pitchFamily="34" charset="0"/>
              </a:rPr>
              <a:t>мощностей;</a:t>
            </a:r>
          </a:p>
          <a:p>
            <a:pPr>
              <a:lnSpc>
                <a:spcPct val="90000"/>
              </a:lnSpc>
              <a:defRPr/>
            </a:pPr>
            <a:endParaRPr lang="ru-RU" altLang="ru-RU" sz="1600" cap="all" dirty="0" smtClean="0">
              <a:solidFill>
                <a:srgbClr val="00B0F0"/>
              </a:solidFill>
              <a:latin typeface="Intro " pitchFamily="50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1600" cap="all" dirty="0" smtClean="0">
                <a:solidFill>
                  <a:srgbClr val="00B0F0"/>
                </a:solidFill>
                <a:latin typeface="Intro " pitchFamily="50" charset="0"/>
                <a:cs typeface="Arial" pitchFamily="34" charset="0"/>
              </a:rPr>
              <a:t>кооперационный робот.</a:t>
            </a:r>
            <a:endParaRPr lang="ru-RU" altLang="ru-RU" sz="1600" cap="all" dirty="0">
              <a:solidFill>
                <a:srgbClr val="00B0F0"/>
              </a:solidFill>
              <a:latin typeface="Intro 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385-F2BE-4384-859F-AC597BF9DC23}" type="slidenum">
              <a:rPr lang="ru-RU" smtClean="0"/>
              <a:t>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" y="574758"/>
            <a:ext cx="9889834" cy="7592508"/>
          </a:xfrm>
          <a:prstGeom prst="rect">
            <a:avLst/>
          </a:prstGeom>
        </p:spPr>
      </p:pic>
      <p:pic>
        <p:nvPicPr>
          <p:cNvPr id="5" name="Рисунок 2" descr="http://nason.ru/data/image/drevnost/cherepovec_2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70" y="66017"/>
            <a:ext cx="394452" cy="49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Картинки по запросу северсталь лог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675" y="151580"/>
            <a:ext cx="1005265" cy="3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46" y="73629"/>
            <a:ext cx="472225" cy="4656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48" y="59602"/>
            <a:ext cx="499477" cy="498900"/>
          </a:xfrm>
          <a:prstGeom prst="rect">
            <a:avLst/>
          </a:prstGeom>
        </p:spPr>
      </p:pic>
      <p:pic>
        <p:nvPicPr>
          <p:cNvPr id="10" name="Picture 2" descr="C:\Users\PK7\Desktop\логотипы и макеты\логотип АГ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16" y="140781"/>
            <a:ext cx="607842" cy="33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000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43" y="-1541"/>
            <a:ext cx="551495" cy="59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170073"/>
            <a:ext cx="4890856" cy="974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3" name="Прямоугольник 12"/>
          <p:cNvSpPr/>
          <p:nvPr/>
        </p:nvSpPr>
        <p:spPr>
          <a:xfrm>
            <a:off x="95249" y="160337"/>
            <a:ext cx="4706925" cy="964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Intro " pitchFamily="50" charset="0"/>
              </a:rPr>
              <a:t>Закупочный модуль</a:t>
            </a:r>
            <a:endParaRPr lang="ru-RU" sz="3200" dirty="0">
              <a:solidFill>
                <a:schemeClr val="bg1"/>
              </a:solidFill>
              <a:latin typeface="Intro 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5112546" y="1880708"/>
            <a:ext cx="4658346" cy="16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I:\CherkasovaSV\Рабочая файловая структура (процессы 2013-2016 гг.)\2016.01.13 Обновление презентацион концепции ИП для ФРМ и инвесторов\Новая папка\ACCamera_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5" b="13244"/>
          <a:stretch/>
        </p:blipFill>
        <p:spPr bwMode="auto">
          <a:xfrm>
            <a:off x="-39554" y="4419600"/>
            <a:ext cx="4923725" cy="24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-1095711" y="4419600"/>
            <a:ext cx="6171209" cy="24657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2076365" y="4131598"/>
            <a:ext cx="2650200" cy="2438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95236" y="4797772"/>
            <a:ext cx="2146300" cy="2066627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157" name="Titl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89573" y="4956351"/>
            <a:ext cx="175762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dirty="0">
                <a:solidFill>
                  <a:srgbClr val="FFFFFF"/>
                </a:solidFill>
                <a:latin typeface="Cuprum" pitchFamily="2" charset="0"/>
                <a:sym typeface="Arial" pitchFamily="34" charset="0"/>
              </a:rPr>
              <a:t>Больше площадок, бизнес-идей и предложений на портале</a:t>
            </a:r>
          </a:p>
        </p:txBody>
      </p:sp>
      <p:sp>
        <p:nvSpPr>
          <p:cNvPr id="49158" name="Текст 55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08239" y="6009052"/>
            <a:ext cx="149965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eaLnBrk="0" hangingPunct="0">
              <a:buFont typeface="Arial" pitchFamily="34" charset="0"/>
              <a:buNone/>
            </a:pPr>
            <a:r>
              <a:rPr lang="en-US" altLang="ru-RU" sz="2300" b="1" dirty="0">
                <a:solidFill>
                  <a:srgbClr val="FFFFFF"/>
                </a:solidFill>
                <a:sym typeface="Arial" pitchFamily="34" charset="0"/>
              </a:rPr>
              <a:t>agr-city.ru</a:t>
            </a:r>
            <a:r>
              <a:rPr lang="ru-RU" altLang="ru-RU" sz="2300" b="1" dirty="0">
                <a:solidFill>
                  <a:srgbClr val="FFFFFF"/>
                </a:solidFill>
                <a:sym typeface="Arial" pitchFamily="34" charset="0"/>
              </a:rPr>
              <a:t>,</a:t>
            </a:r>
          </a:p>
          <a:p>
            <a:pPr algn="ctr" eaLnBrk="0" hangingPunct="0">
              <a:buFont typeface="Arial" pitchFamily="34" charset="0"/>
              <a:buNone/>
            </a:pPr>
            <a:r>
              <a:rPr lang="en-US" altLang="ru-RU" sz="2300" b="1" dirty="0">
                <a:solidFill>
                  <a:srgbClr val="FFFFFF"/>
                </a:solidFill>
                <a:sym typeface="Arial" pitchFamily="34" charset="0"/>
              </a:rPr>
              <a:t>ia-cher.ru</a:t>
            </a:r>
          </a:p>
        </p:txBody>
      </p:sp>
      <p:sp>
        <p:nvSpPr>
          <p:cNvPr id="49159" name="Title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5506141" y="4805900"/>
            <a:ext cx="4433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dirty="0" smtClean="0">
                <a:solidFill>
                  <a:srgbClr val="00B0F0"/>
                </a:solidFill>
                <a:latin typeface="Intro " pitchFamily="50" charset="0"/>
                <a:cs typeface="+mn-cs"/>
              </a:rPr>
              <a:t>Тел. </a:t>
            </a:r>
            <a:r>
              <a:rPr lang="ru-RU" altLang="ru-RU" sz="2400" dirty="0" smtClean="0">
                <a:solidFill>
                  <a:srgbClr val="00B0F0"/>
                </a:solidFill>
                <a:latin typeface="Garamond" panose="02020404030301010803" pitchFamily="18" charset="0"/>
                <a:cs typeface="+mn-cs"/>
              </a:rPr>
              <a:t>(</a:t>
            </a:r>
            <a:r>
              <a:rPr lang="ru-RU" altLang="ru-RU" sz="2400" dirty="0" smtClean="0">
                <a:solidFill>
                  <a:srgbClr val="00B0F0"/>
                </a:solidFill>
                <a:latin typeface="Intro " pitchFamily="50" charset="0"/>
                <a:cs typeface="+mn-cs"/>
              </a:rPr>
              <a:t>8202</a:t>
            </a:r>
            <a:r>
              <a:rPr lang="ru-RU" altLang="ru-RU" sz="2400" dirty="0" smtClean="0">
                <a:solidFill>
                  <a:srgbClr val="00B0F0"/>
                </a:solidFill>
                <a:latin typeface="Garamond" panose="02020404030301010803" pitchFamily="18" charset="0"/>
                <a:cs typeface="+mn-cs"/>
              </a:rPr>
              <a:t>)</a:t>
            </a:r>
            <a:r>
              <a:rPr lang="ru-RU" altLang="ru-RU" sz="2400" dirty="0" smtClean="0">
                <a:solidFill>
                  <a:srgbClr val="00B0F0"/>
                </a:solidFill>
                <a:latin typeface="Intro " pitchFamily="50" charset="0"/>
                <a:cs typeface="+mn-cs"/>
              </a:rPr>
              <a:t> 20</a:t>
            </a:r>
            <a:r>
              <a:rPr lang="ru-RU" altLang="ru-RU" sz="2400" b="1" dirty="0" smtClean="0">
                <a:solidFill>
                  <a:srgbClr val="00B0F0"/>
                </a:solidFill>
                <a:latin typeface="Garamond" panose="02020404030301010803" pitchFamily="18" charset="0"/>
                <a:cs typeface="+mn-cs"/>
              </a:rPr>
              <a:t>-</a:t>
            </a:r>
            <a:r>
              <a:rPr lang="ru-RU" altLang="ru-RU" sz="2400" dirty="0" smtClean="0">
                <a:solidFill>
                  <a:srgbClr val="00B0F0"/>
                </a:solidFill>
                <a:latin typeface="Intro " pitchFamily="50" charset="0"/>
                <a:cs typeface="+mn-cs"/>
              </a:rPr>
              <a:t>19</a:t>
            </a:r>
            <a:r>
              <a:rPr lang="ru-RU" altLang="ru-RU" sz="2400" b="1" dirty="0" smtClean="0">
                <a:solidFill>
                  <a:srgbClr val="00B0F0"/>
                </a:solidFill>
                <a:latin typeface="Garamond" panose="02020404030301010803" pitchFamily="18" charset="0"/>
                <a:cs typeface="+mn-cs"/>
              </a:rPr>
              <a:t>-</a:t>
            </a:r>
            <a:r>
              <a:rPr lang="ru-RU" altLang="ru-RU" sz="2400" dirty="0" smtClean="0">
                <a:solidFill>
                  <a:srgbClr val="00B0F0"/>
                </a:solidFill>
                <a:latin typeface="Intro " pitchFamily="50" charset="0"/>
                <a:cs typeface="+mn-cs"/>
              </a:rPr>
              <a:t>25</a:t>
            </a:r>
            <a:endParaRPr lang="ru-RU" altLang="ru-RU" sz="2400" dirty="0">
              <a:solidFill>
                <a:srgbClr val="00B0F0"/>
              </a:solidFill>
              <a:latin typeface="Intro " pitchFamily="50" charset="0"/>
              <a:cs typeface="+mn-cs"/>
            </a:endParaRPr>
          </a:p>
        </p:txBody>
      </p:sp>
      <p:sp>
        <p:nvSpPr>
          <p:cNvPr id="49170" name="Title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5482697" y="4072091"/>
            <a:ext cx="3647678" cy="52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ru-RU" altLang="ru-RU" sz="3200" dirty="0">
                <a:solidFill>
                  <a:srgbClr val="00B0F0"/>
                </a:solidFill>
                <a:latin typeface="Intro " pitchFamily="50" charset="0"/>
                <a:cs typeface="+mn-cs"/>
              </a:rPr>
              <a:t>Контакты:</a:t>
            </a:r>
          </a:p>
        </p:txBody>
      </p:sp>
      <p:sp>
        <p:nvSpPr>
          <p:cNvPr id="28" name="Номер слайда 2"/>
          <p:cNvSpPr txBox="1">
            <a:spLocks/>
          </p:cNvSpPr>
          <p:nvPr/>
        </p:nvSpPr>
        <p:spPr>
          <a:xfrm>
            <a:off x="9477503" y="6518672"/>
            <a:ext cx="527977" cy="36671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F89D554B-BC03-41D3-9F4F-62CEC92A19FA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7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50879" y="1879751"/>
            <a:ext cx="5416174" cy="16166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72" name="Прямоугольник 3"/>
          <p:cNvSpPr>
            <a:spLocks noChangeArrowheads="1"/>
          </p:cNvSpPr>
          <p:nvPr/>
        </p:nvSpPr>
        <p:spPr bwMode="auto">
          <a:xfrm>
            <a:off x="124322" y="2146831"/>
            <a:ext cx="48477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Intro " pitchFamily="50" charset="0"/>
              </a:rPr>
              <a:t>приглашаем </a:t>
            </a:r>
            <a:r>
              <a:rPr lang="ru-RU" sz="3200" dirty="0">
                <a:solidFill>
                  <a:schemeClr val="bg1"/>
                </a:solidFill>
                <a:latin typeface="Intro " pitchFamily="50" charset="0"/>
              </a:rPr>
              <a:t>Вас к </a:t>
            </a:r>
            <a:r>
              <a:rPr lang="ru-RU" sz="3200" dirty="0" smtClean="0">
                <a:solidFill>
                  <a:schemeClr val="bg1"/>
                </a:solidFill>
                <a:latin typeface="Intro " pitchFamily="50" charset="0"/>
              </a:rPr>
              <a:t>сотрудничеству!</a:t>
            </a:r>
            <a:endParaRPr lang="ru-RU" sz="3200" dirty="0">
              <a:solidFill>
                <a:schemeClr val="bg1"/>
              </a:solidFill>
              <a:latin typeface="Intro " pitchFamily="50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8" t="29148" r="13727" b="43103"/>
          <a:stretch/>
        </p:blipFill>
        <p:spPr bwMode="auto">
          <a:xfrm>
            <a:off x="2562596" y="4595504"/>
            <a:ext cx="1677737" cy="151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 descr="0000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382" y="170308"/>
            <a:ext cx="630464" cy="68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2" descr="http://nason.ru/data/image/drevnost/cherepovec_2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98" y="170308"/>
            <a:ext cx="523765" cy="65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Картинки по запросу северсталь лог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49" y="330204"/>
            <a:ext cx="1159268" cy="36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8931094" y="85372"/>
            <a:ext cx="822553" cy="768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28" y="276443"/>
            <a:ext cx="498458" cy="49148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05" y="223636"/>
            <a:ext cx="681738" cy="680950"/>
          </a:xfrm>
          <a:prstGeom prst="rect">
            <a:avLst/>
          </a:prstGeom>
        </p:spPr>
      </p:pic>
      <p:pic>
        <p:nvPicPr>
          <p:cNvPr id="41" name="Picture 2" descr="C:\Users\PK7\Desktop\логотипы и макеты\логотип АГР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714" y="255882"/>
            <a:ext cx="927178" cy="51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263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Title 2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5400635" y="1939911"/>
            <a:ext cx="39727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3200" dirty="0" smtClean="0">
                <a:solidFill>
                  <a:schemeClr val="bg1"/>
                </a:solidFill>
                <a:latin typeface="Intro " pitchFamily="50" charset="0"/>
                <a:cs typeface="+mn-cs"/>
              </a:rPr>
              <a:t>Запуск платформы: апрель 2018 г.</a:t>
            </a:r>
            <a:endParaRPr lang="ru-RU" altLang="ru-RU" sz="3200" dirty="0">
              <a:solidFill>
                <a:schemeClr val="bg1"/>
              </a:solidFill>
              <a:latin typeface="Intro " pitchFamily="5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60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8ANaa9C0aMtPku5stVk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8ANaa9C0aMtPku5stVk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8ANaa9C0aMtPku5stV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8ANaa9C0aMtPku5stVk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8ANaa9C0aMtPku5stVk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8ANaa9C0aMtPku5stVk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ZSJC8CrE2wciKhleenVA"/>
</p:tagLst>
</file>

<file path=ppt/theme/theme1.xml><?xml version="1.0" encoding="utf-8"?>
<a:theme xmlns:a="http://schemas.openxmlformats.org/drawingml/2006/main" name="1_Основы УП_тема курса">
  <a:themeElements>
    <a:clrScheme name="Другая 2">
      <a:dk1>
        <a:srgbClr val="595959"/>
      </a:dk1>
      <a:lt1>
        <a:srgbClr val="FFFFFF"/>
      </a:lt1>
      <a:dk2>
        <a:srgbClr val="099BCA"/>
      </a:dk2>
      <a:lt2>
        <a:srgbClr val="E6F8FE"/>
      </a:lt2>
      <a:accent1>
        <a:srgbClr val="099BCA"/>
      </a:accent1>
      <a:accent2>
        <a:srgbClr val="595959"/>
      </a:accent2>
      <a:accent3>
        <a:srgbClr val="F2F2F2"/>
      </a:accent3>
      <a:accent4>
        <a:srgbClr val="92D050"/>
      </a:accent4>
      <a:accent5>
        <a:srgbClr val="BDD7EE"/>
      </a:accent5>
      <a:accent6>
        <a:srgbClr val="FAE0BE"/>
      </a:accent6>
      <a:hlink>
        <a:srgbClr val="099BCA"/>
      </a:hlink>
      <a:folHlink>
        <a:srgbClr val="099BCA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Основы УП_тема курса" id="{42725E49-5ABD-4D52-A73E-18134060D649}" vid="{E4957D2F-A726-45FC-9ADF-7C1832D6A8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11040</TotalTime>
  <Words>237</Words>
  <Application>Microsoft Office PowerPoint</Application>
  <PresentationFormat>Лист A4 (210x297 мм)</PresentationFormat>
  <Paragraphs>56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1_Основы УП_тема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Гаркуша Н.С.</dc:creator>
  <cp:lastModifiedBy>Игорь</cp:lastModifiedBy>
  <cp:revision>372</cp:revision>
  <cp:lastPrinted>2017-02-15T08:24:59Z</cp:lastPrinted>
  <dcterms:created xsi:type="dcterms:W3CDTF">2016-07-04T12:02:21Z</dcterms:created>
  <dcterms:modified xsi:type="dcterms:W3CDTF">2017-12-12T18:42:17Z</dcterms:modified>
</cp:coreProperties>
</file>