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  <p:sldMasterId id="2147483749" r:id="rId3"/>
    <p:sldMasterId id="2147483755" r:id="rId4"/>
    <p:sldMasterId id="2147483781" r:id="rId5"/>
    <p:sldMasterId id="2147483829" r:id="rId6"/>
    <p:sldMasterId id="2147483835" r:id="rId7"/>
    <p:sldMasterId id="2147483841" r:id="rId8"/>
    <p:sldMasterId id="2147483895" r:id="rId9"/>
  </p:sldMasterIdLst>
  <p:notesMasterIdLst>
    <p:notesMasterId r:id="rId12"/>
  </p:notesMasterIdLst>
  <p:handoutMasterIdLst>
    <p:handoutMasterId r:id="rId13"/>
  </p:handoutMasterIdLst>
  <p:sldIdLst>
    <p:sldId id="317" r:id="rId10"/>
    <p:sldId id="319" r:id="rId11"/>
  </p:sldIdLst>
  <p:sldSz cx="9144000" cy="6858000" type="screen4x3"/>
  <p:notesSz cx="6797675" cy="9874250"/>
  <p:custDataLst>
    <p:tags r:id="rId14"/>
  </p:custDataLst>
  <p:defaultTextStyle>
    <a:defPPr>
      <a:defRPr lang="en-US"/>
    </a:defPPr>
    <a:lvl1pPr marL="0" algn="l" defTabSz="913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44" algn="l" defTabSz="913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67" algn="l" defTabSz="913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88" algn="l" defTabSz="913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11" algn="l" defTabSz="913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33" algn="l" defTabSz="913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55" algn="l" defTabSz="913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F43D55-2562-4B2F-AC5A-1E239739C332}">
          <p14:sldIdLst/>
        </p14:section>
        <p14:section name="Раздел без заголовка" id="{7E157248-26D8-4C2E-981A-B1BBECD69A60}">
          <p14:sldIdLst/>
        </p14:section>
        <p14:section name="Раздел без заголовка" id="{E82A5734-CF32-48A7-9DD7-90C4AC607BB9}">
          <p14:sldIdLst>
            <p14:sldId id="317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3"/>
    <a:srgbClr val="DD1E25"/>
    <a:srgbClr val="9BF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9" autoAdjust="0"/>
    <p:restoredTop sz="96144" autoAdjust="0"/>
  </p:normalViewPr>
  <p:slideViewPr>
    <p:cSldViewPr>
      <p:cViewPr varScale="1">
        <p:scale>
          <a:sx n="111" d="100"/>
          <a:sy n="111" d="100"/>
        </p:scale>
        <p:origin x="1962" y="96"/>
      </p:cViewPr>
      <p:guideLst>
        <p:guide orient="horz" pos="216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0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06FC5-8C66-42F8-8730-E0363266F5A1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1E74D-74C3-476E-B4A9-E613AB89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98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82EE-7859-43C3-BD1F-7B4F0DAB0F4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5DB85-51F6-4F8B-9C9B-239CB5AE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44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67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88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11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33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55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7.emf"/><Relationship Id="rId4" Type="http://schemas.openxmlformats.org/officeDocument/2006/relationships/tags" Target="../tags/tag38.xml"/><Relationship Id="rId9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6.v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7.emf"/><Relationship Id="rId4" Type="http://schemas.openxmlformats.org/officeDocument/2006/relationships/tags" Target="../tags/tag48.xml"/><Relationship Id="rId9" Type="http://schemas.openxmlformats.org/officeDocument/2006/relationships/oleObject" Target="../embeddings/oleObject1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7.emf"/><Relationship Id="rId4" Type="http://schemas.openxmlformats.org/officeDocument/2006/relationships/tags" Target="../tags/tag6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7.emf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11.jpeg"/><Relationship Id="rId2" Type="http://schemas.openxmlformats.org/officeDocument/2006/relationships/tags" Target="../tags/tag55.xml"/><Relationship Id="rId1" Type="http://schemas.openxmlformats.org/officeDocument/2006/relationships/vmlDrawing" Target="../drawings/vmlDrawing20.vml"/><Relationship Id="rId6" Type="http://schemas.openxmlformats.org/officeDocument/2006/relationships/tags" Target="../tags/tag59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58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13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vmlDrawing" Target="../drawings/vmlDrawing21.v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7.emf"/><Relationship Id="rId4" Type="http://schemas.openxmlformats.org/officeDocument/2006/relationships/tags" Target="../tags/tag65.xml"/><Relationship Id="rId9" Type="http://schemas.openxmlformats.org/officeDocument/2006/relationships/oleObject" Target="../embeddings/oleObject21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22.vml"/><Relationship Id="rId6" Type="http://schemas.openxmlformats.org/officeDocument/2006/relationships/tags" Target="../tags/tag73.xml"/><Relationship Id="rId11" Type="http://schemas.openxmlformats.org/officeDocument/2006/relationships/image" Target="../media/image10.jpeg"/><Relationship Id="rId5" Type="http://schemas.openxmlformats.org/officeDocument/2006/relationships/tags" Target="../tags/tag72.xml"/><Relationship Id="rId10" Type="http://schemas.openxmlformats.org/officeDocument/2006/relationships/image" Target="../media/image9.jpeg"/><Relationship Id="rId4" Type="http://schemas.openxmlformats.org/officeDocument/2006/relationships/tags" Target="../tags/tag71.xml"/><Relationship Id="rId9" Type="http://schemas.openxmlformats.org/officeDocument/2006/relationships/oleObject" Target="../embeddings/oleObject22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3.vml"/><Relationship Id="rId6" Type="http://schemas.openxmlformats.org/officeDocument/2006/relationships/tags" Target="../tags/tag79.xml"/><Relationship Id="rId11" Type="http://schemas.openxmlformats.org/officeDocument/2006/relationships/image" Target="../media/image10.jpeg"/><Relationship Id="rId5" Type="http://schemas.openxmlformats.org/officeDocument/2006/relationships/tags" Target="../tags/tag78.xml"/><Relationship Id="rId10" Type="http://schemas.openxmlformats.org/officeDocument/2006/relationships/image" Target="../media/image9.jpeg"/><Relationship Id="rId4" Type="http://schemas.openxmlformats.org/officeDocument/2006/relationships/tags" Target="../tags/tag77.xml"/><Relationship Id="rId9" Type="http://schemas.openxmlformats.org/officeDocument/2006/relationships/oleObject" Target="../embeddings/oleObject23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vmlDrawing" Target="../drawings/vmlDrawing24.vml"/><Relationship Id="rId6" Type="http://schemas.openxmlformats.org/officeDocument/2006/relationships/tags" Target="../tags/tag85.xml"/><Relationship Id="rId11" Type="http://schemas.openxmlformats.org/officeDocument/2006/relationships/image" Target="../media/image10.jpeg"/><Relationship Id="rId5" Type="http://schemas.openxmlformats.org/officeDocument/2006/relationships/tags" Target="../tags/tag84.xml"/><Relationship Id="rId10" Type="http://schemas.openxmlformats.org/officeDocument/2006/relationships/image" Target="../media/image9.jpeg"/><Relationship Id="rId4" Type="http://schemas.openxmlformats.org/officeDocument/2006/relationships/tags" Target="../tags/tag83.xml"/><Relationship Id="rId9" Type="http://schemas.openxmlformats.org/officeDocument/2006/relationships/oleObject" Target="../embeddings/oleObject24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25.vml"/><Relationship Id="rId6" Type="http://schemas.openxmlformats.org/officeDocument/2006/relationships/tags" Target="../tags/tag91.xml"/><Relationship Id="rId11" Type="http://schemas.openxmlformats.org/officeDocument/2006/relationships/image" Target="../media/image10.jpeg"/><Relationship Id="rId5" Type="http://schemas.openxmlformats.org/officeDocument/2006/relationships/tags" Target="../tags/tag90.xml"/><Relationship Id="rId10" Type="http://schemas.openxmlformats.org/officeDocument/2006/relationships/image" Target="../media/image9.jpeg"/><Relationship Id="rId4" Type="http://schemas.openxmlformats.org/officeDocument/2006/relationships/tags" Target="../tags/tag89.xml"/><Relationship Id="rId9" Type="http://schemas.openxmlformats.org/officeDocument/2006/relationships/oleObject" Target="../embeddings/oleObject25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6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vmlDrawing" Target="../drawings/vmlDrawing29.v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7.emf"/><Relationship Id="rId4" Type="http://schemas.openxmlformats.org/officeDocument/2006/relationships/tags" Target="../tags/tag98.xml"/><Relationship Id="rId9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4.emf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oleObject" Target="../embeddings/oleObject33.bin"/><Relationship Id="rId2" Type="http://schemas.openxmlformats.org/officeDocument/2006/relationships/tags" Target="../tags/tag105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33.vml"/><Relationship Id="rId6" Type="http://schemas.openxmlformats.org/officeDocument/2006/relationships/tags" Target="../tags/tag109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108.xml"/><Relationship Id="rId15" Type="http://schemas.openxmlformats.org/officeDocument/2006/relationships/image" Target="../media/image7.emf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11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slideMaster" Target="../slideMasters/slideMaster7.xml"/><Relationship Id="rId18" Type="http://schemas.openxmlformats.org/officeDocument/2006/relationships/image" Target="../media/image12.jpe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image" Target="../media/image7.emf"/><Relationship Id="rId2" Type="http://schemas.openxmlformats.org/officeDocument/2006/relationships/tags" Target="../tags/tag114.xml"/><Relationship Id="rId16" Type="http://schemas.openxmlformats.org/officeDocument/2006/relationships/image" Target="../media/image11.jpeg"/><Relationship Id="rId1" Type="http://schemas.openxmlformats.org/officeDocument/2006/relationships/vmlDrawing" Target="../drawings/vmlDrawing34.v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image" Target="../media/image4.emf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oleObject" Target="../embeddings/oleObject34.bin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2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4.emf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oleObject" Target="../embeddings/oleObject36.bin"/><Relationship Id="rId2" Type="http://schemas.openxmlformats.org/officeDocument/2006/relationships/tags" Target="../tags/tag127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36.vml"/><Relationship Id="rId6" Type="http://schemas.openxmlformats.org/officeDocument/2006/relationships/tags" Target="../tags/tag131.xml"/><Relationship Id="rId11" Type="http://schemas.openxmlformats.org/officeDocument/2006/relationships/slideMaster" Target="../slideMasters/slideMaster8.xml"/><Relationship Id="rId5" Type="http://schemas.openxmlformats.org/officeDocument/2006/relationships/tags" Target="../tags/tag130.xml"/><Relationship Id="rId15" Type="http://schemas.openxmlformats.org/officeDocument/2006/relationships/image" Target="../media/image7.emf"/><Relationship Id="rId10" Type="http://schemas.openxmlformats.org/officeDocument/2006/relationships/tags" Target="../tags/tag135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image" Target="../media/image11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slideMaster" Target="../slideMasters/slideMaster8.xml"/><Relationship Id="rId18" Type="http://schemas.openxmlformats.org/officeDocument/2006/relationships/image" Target="../media/image12.jpe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image" Target="../media/image7.emf"/><Relationship Id="rId2" Type="http://schemas.openxmlformats.org/officeDocument/2006/relationships/tags" Target="../tags/tag136.xml"/><Relationship Id="rId16" Type="http://schemas.openxmlformats.org/officeDocument/2006/relationships/image" Target="../media/image11.jpeg"/><Relationship Id="rId1" Type="http://schemas.openxmlformats.org/officeDocument/2006/relationships/vmlDrawing" Target="../drawings/vmlDrawing37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image" Target="../media/image4.emf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oleObject" Target="../embeddings/oleObject37.bin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4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6.png"/><Relationship Id="rId2" Type="http://schemas.openxmlformats.org/officeDocument/2006/relationships/tags" Target="../tags/tag14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40.v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10" Type="http://schemas.openxmlformats.org/officeDocument/2006/relationships/image" Target="../media/image7.emf"/><Relationship Id="rId4" Type="http://schemas.openxmlformats.org/officeDocument/2006/relationships/tags" Target="../tags/tag152.xml"/><Relationship Id="rId9" Type="http://schemas.openxmlformats.org/officeDocument/2006/relationships/oleObject" Target="../embeddings/oleObject40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1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2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4.emf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oleObject" Target="../embeddings/oleObject7.bin"/><Relationship Id="rId2" Type="http://schemas.openxmlformats.org/officeDocument/2006/relationships/tags" Target="../tags/tag13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7.vml"/><Relationship Id="rId6" Type="http://schemas.openxmlformats.org/officeDocument/2006/relationships/tags" Target="../tags/tag17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15" Type="http://schemas.openxmlformats.org/officeDocument/2006/relationships/image" Target="../media/image7.emf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Master" Target="../slideMasters/slideMaster2.xml"/><Relationship Id="rId18" Type="http://schemas.openxmlformats.org/officeDocument/2006/relationships/image" Target="../media/image12.jpe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7.emf"/><Relationship Id="rId2" Type="http://schemas.openxmlformats.org/officeDocument/2006/relationships/tags" Target="../tags/tag22.xml"/><Relationship Id="rId16" Type="http://schemas.openxmlformats.org/officeDocument/2006/relationships/image" Target="../media/image11.jpeg"/><Relationship Id="rId1" Type="http://schemas.openxmlformats.org/officeDocument/2006/relationships/vmlDrawing" Target="../drawings/vmlDrawing8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image" Target="../media/image4.emf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010782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10" y="550728"/>
            <a:ext cx="9145619" cy="6307287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7746" y="5135450"/>
            <a:ext cx="5836285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Название презентации</a:t>
            </a:r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27746" y="5888788"/>
            <a:ext cx="5836285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27746" y="5668037"/>
            <a:ext cx="5836285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06" y="1866329"/>
            <a:ext cx="2357456" cy="693511"/>
          </a:xfrm>
          <a:prstGeom prst="rect">
            <a:avLst/>
          </a:prstGeom>
        </p:spPr>
      </p:pic>
      <p:sp>
        <p:nvSpPr>
          <p:cNvPr id="9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827739" y="6021360"/>
            <a:ext cx="2665412" cy="219820"/>
          </a:xfrm>
        </p:spPr>
        <p:txBody>
          <a:bodyPr/>
          <a:lstStyle>
            <a:lvl1pPr>
              <a:defRPr sz="1400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fld id="{B3C5F47B-8A05-4B8A-8BED-69516517022B}" type="datetime4">
              <a:rPr lang="ru-RU" smtClean="0"/>
              <a:t>8 декабря 2017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69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933646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10" y="550728"/>
            <a:ext cx="9145619" cy="6307287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7746" y="5135450"/>
            <a:ext cx="5836285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Название презентации</a:t>
            </a:r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27746" y="5888788"/>
            <a:ext cx="5836285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27746" y="5668037"/>
            <a:ext cx="5836285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06" y="1866329"/>
            <a:ext cx="2357456" cy="693511"/>
          </a:xfrm>
          <a:prstGeom prst="rect">
            <a:avLst/>
          </a:prstGeom>
        </p:spPr>
      </p:pic>
      <p:sp>
        <p:nvSpPr>
          <p:cNvPr id="9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827739" y="6021360"/>
            <a:ext cx="2665412" cy="219820"/>
          </a:xfrm>
        </p:spPr>
        <p:txBody>
          <a:bodyPr/>
          <a:lstStyle>
            <a:lvl1pPr>
              <a:defRPr sz="1400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fld id="{B3C5F47B-8A05-4B8A-8BED-69516517022B}" type="datetime4">
              <a:rPr lang="ru-RU" smtClean="0"/>
              <a:t>8 декабря 2017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8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ыделение раздела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9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4510144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4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806" y="350383"/>
            <a:ext cx="1014109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b="1" dirty="0" smtClean="0">
                <a:solidFill>
                  <a:srgbClr val="737373"/>
                </a:solidFill>
              </a:rPr>
              <a:t>WORKING DRAFT</a:t>
            </a:r>
          </a:p>
        </p:txBody>
      </p:sp>
      <p:sp>
        <p:nvSpPr>
          <p:cNvPr id="7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888681" eaLnBrk="1" hangingPunct="1">
              <a:defRPr/>
            </a:pPr>
            <a:endParaRPr lang="ru-RU" sz="800" dirty="0" smtClean="0">
              <a:solidFill>
                <a:srgbClr val="737373"/>
              </a:solidFill>
            </a:endParaRPr>
          </a:p>
        </p:txBody>
      </p:sp>
      <p:sp>
        <p:nvSpPr>
          <p:cNvPr id="8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882" y="508680"/>
            <a:ext cx="3075040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Last Modified 20.05.2010 16:08:08 Russian Standard Time</a:t>
            </a: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124" y="669424"/>
            <a:ext cx="2747908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Printed 20.05.2010 15:49:19 Russian Standard Time</a:t>
            </a:r>
          </a:p>
        </p:txBody>
      </p:sp>
      <p:grpSp>
        <p:nvGrpSpPr>
          <p:cNvPr id="10" name="McK Title Elements"/>
          <p:cNvGrpSpPr>
            <a:grpSpLocks/>
          </p:cNvGrpSpPr>
          <p:nvPr/>
        </p:nvGrpSpPr>
        <p:grpSpPr bwMode="auto">
          <a:xfrm>
            <a:off x="3" y="19"/>
            <a:ext cx="8120260" cy="6859620"/>
            <a:chOff x="0" y="0"/>
            <a:chExt cx="5013" cy="4235"/>
          </a:xfrm>
        </p:grpSpPr>
        <p:sp>
          <p:nvSpPr>
            <p:cNvPr id="11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hangingPunct="1"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Тип документа</a:t>
              </a:r>
            </a:p>
          </p:txBody>
        </p:sp>
        <p:sp>
          <p:nvSpPr>
            <p:cNvPr id="12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hangingPunct="1"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Дата</a:t>
              </a:r>
            </a:p>
          </p:txBody>
        </p:sp>
        <p:sp>
          <p:nvSpPr>
            <p:cNvPr id="13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3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796525" eaLnBrk="0" hangingPunct="0"/>
              <a:r>
                <a:rPr lang="ru-RU" sz="800" dirty="0">
                  <a:solidFill>
                    <a:srgbClr val="737373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796525" eaLnBrk="0" hangingPunct="0"/>
              <a:r>
                <a:rPr lang="ru-RU" sz="800" dirty="0">
                  <a:solidFill>
                    <a:srgbClr val="737373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4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/>
              <a:endParaRPr lang="ru-RU" sz="1000" dirty="0">
                <a:solidFill>
                  <a:srgbClr val="737373"/>
                </a:solidFill>
              </a:endParaRPr>
            </a:p>
          </p:txBody>
        </p:sp>
        <p:sp>
          <p:nvSpPr>
            <p:cNvPr id="15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/>
              <a:endParaRPr lang="ru-RU" sz="1000" dirty="0">
                <a:solidFill>
                  <a:srgbClr val="737373"/>
                </a:solidFill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85" y="6575219"/>
            <a:ext cx="1670055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0" y="4495801"/>
            <a:ext cx="8460432" cy="1981200"/>
          </a:xfrm>
          <a:prstGeom prst="rect">
            <a:avLst/>
          </a:prstGeom>
          <a:gradFill rotWithShape="1">
            <a:gsLst>
              <a:gs pos="0">
                <a:srgbClr val="00A8E5"/>
              </a:gs>
              <a:gs pos="100000">
                <a:srgbClr val="0D004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6" tIns="45653" rIns="91306" bIns="45653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algn="ctr" defTabSz="906678" eaLnBrk="1" hangingPunct="1">
              <a:spcBef>
                <a:spcPct val="0"/>
              </a:spcBef>
            </a:pPr>
            <a:endParaRPr lang="ru-RU" altLang="ru-RU" sz="1700">
              <a:solidFill>
                <a:srgbClr val="005DA3"/>
              </a:solidFill>
              <a:latin typeface="Times New Roman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51539" y="5258050"/>
            <a:ext cx="5836285" cy="345431"/>
          </a:xfrm>
        </p:spPr>
        <p:txBody>
          <a:bodyPr/>
          <a:lstStyle>
            <a:lvl1pPr>
              <a:defRPr sz="2200" b="0">
                <a:solidFill>
                  <a:schemeClr val="bg2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5518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(источни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6389311"/>
              </p:ext>
            </p:extLst>
          </p:nvPr>
        </p:nvGraphicFramePr>
        <p:xfrm>
          <a:off x="1632" y="160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0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 hasCustomPrompt="1"/>
          </p:nvPr>
        </p:nvSpPr>
        <p:spPr>
          <a:xfrm>
            <a:off x="147421" y="459887"/>
            <a:ext cx="8794113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8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605675" y="1990668"/>
            <a:ext cx="4755582" cy="12561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00" y="6538749"/>
            <a:ext cx="2665412" cy="157014"/>
          </a:xfrm>
        </p:spPr>
        <p:txBody>
          <a:bodyPr/>
          <a:lstStyle>
            <a:lvl1pPr>
              <a:defRPr sz="1000"/>
            </a:lvl1pPr>
            <a:lvl2pPr>
              <a:defRPr/>
            </a:lvl2pPr>
          </a:lstStyle>
          <a:p>
            <a:pPr lvl="0"/>
            <a:r>
              <a:rPr lang="ru-RU" dirty="0" smtClean="0"/>
              <a:t>Источник информации: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57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9798681"/>
              </p:ext>
            </p:extLst>
          </p:nvPr>
        </p:nvGraphicFramePr>
        <p:xfrm>
          <a:off x="1632" y="160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0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 hasCustomPrompt="1"/>
          </p:nvPr>
        </p:nvSpPr>
        <p:spPr>
          <a:xfrm>
            <a:off x="147421" y="459887"/>
            <a:ext cx="8794113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8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605675" y="1990668"/>
            <a:ext cx="4755582" cy="12561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48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6" tIns="45653" rIns="91306" bIns="45653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4106022" y="3644900"/>
            <a:ext cx="5037992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3" tIns="47825" rIns="95653" bIns="47825" anchor="ctr"/>
          <a:lstStyle>
            <a:lvl1pPr defTabSz="957263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600" b="1">
                <a:solidFill>
                  <a:srgbClr val="005DA3"/>
                </a:solidFill>
              </a:rPr>
              <a:t>Достичь большего вместе</a:t>
            </a: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4106008" y="5734050"/>
            <a:ext cx="472000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3" tIns="47825" rIns="95653" bIns="47825" anchor="ctr"/>
          <a:lstStyle>
            <a:lvl1pPr defTabSz="957263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000" dirty="0" smtClean="0">
                <a:solidFill>
                  <a:srgbClr val="005DA3"/>
                </a:solidFill>
              </a:rPr>
              <a:t>Любое </a:t>
            </a:r>
            <a:r>
              <a:rPr lang="ru-RU" altLang="ru-RU" sz="1000" dirty="0">
                <a:solidFill>
                  <a:srgbClr val="005DA3"/>
                </a:solidFill>
              </a:rPr>
              <a:t>несанкционированное использование, копирование, раскрытие или распространение материалов, содержащихся в данном документе (или приложениях к нему), строго запрещено. Коммерческая тайна </a:t>
            </a:r>
            <a:r>
              <a:rPr lang="ru-RU" altLang="ru-RU" sz="1000" dirty="0" smtClean="0">
                <a:solidFill>
                  <a:srgbClr val="005DA3"/>
                </a:solidFill>
              </a:rPr>
              <a:t>АО </a:t>
            </a:r>
            <a:r>
              <a:rPr lang="ru-RU" altLang="ru-RU" sz="1000" dirty="0">
                <a:solidFill>
                  <a:srgbClr val="005DA3"/>
                </a:solidFill>
              </a:rPr>
              <a:t>«</a:t>
            </a:r>
            <a:r>
              <a:rPr lang="ru-RU" altLang="ru-RU" sz="1000" dirty="0" smtClean="0">
                <a:solidFill>
                  <a:srgbClr val="005DA3"/>
                </a:solidFill>
              </a:rPr>
              <a:t>Северсталь Менеджмент». </a:t>
            </a:r>
            <a:r>
              <a:rPr lang="ru-RU" altLang="ru-RU" sz="1000" dirty="0">
                <a:solidFill>
                  <a:srgbClr val="005DA3"/>
                </a:solidFill>
              </a:rPr>
              <a:t>162600, Российская Федерация, Вологодская область,</a:t>
            </a:r>
            <a:br>
              <a:rPr lang="ru-RU" altLang="ru-RU" sz="1000" dirty="0">
                <a:solidFill>
                  <a:srgbClr val="005DA3"/>
                </a:solidFill>
              </a:rPr>
            </a:br>
            <a:r>
              <a:rPr lang="ru-RU" altLang="ru-RU" sz="1000" dirty="0">
                <a:solidFill>
                  <a:srgbClr val="005DA3"/>
                </a:solidFill>
              </a:rPr>
              <a:t>г. Череповец, ул</a:t>
            </a:r>
            <a:r>
              <a:rPr lang="ru-RU" altLang="ru-RU" sz="1000" dirty="0" smtClean="0">
                <a:solidFill>
                  <a:srgbClr val="005DA3"/>
                </a:solidFill>
              </a:rPr>
              <a:t>. Мира</a:t>
            </a:r>
            <a:r>
              <a:rPr lang="ru-RU" altLang="ru-RU" sz="1000" dirty="0">
                <a:solidFill>
                  <a:srgbClr val="005DA3"/>
                </a:solidFill>
              </a:rPr>
              <a:t>, 30</a:t>
            </a: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4173427" y="5661025"/>
            <a:ext cx="4453304" cy="0"/>
          </a:xfrm>
          <a:prstGeom prst="line">
            <a:avLst/>
          </a:prstGeom>
          <a:noFill/>
          <a:ln w="3175">
            <a:solidFill>
              <a:srgbClr val="005D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6" tIns="45653" rIns="91306" bIns="45653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0968164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10" y="550728"/>
            <a:ext cx="9145619" cy="6307287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7746" y="5135450"/>
            <a:ext cx="5836285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Название презентации</a:t>
            </a:r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27746" y="5888788"/>
            <a:ext cx="5836285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27746" y="5668037"/>
            <a:ext cx="5836285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06" y="1866329"/>
            <a:ext cx="2357456" cy="693511"/>
          </a:xfrm>
          <a:prstGeom prst="rect">
            <a:avLst/>
          </a:prstGeom>
        </p:spPr>
      </p:pic>
      <p:sp>
        <p:nvSpPr>
          <p:cNvPr id="9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827739" y="6021360"/>
            <a:ext cx="2665412" cy="219820"/>
          </a:xfrm>
        </p:spPr>
        <p:txBody>
          <a:bodyPr/>
          <a:lstStyle>
            <a:lvl1pPr>
              <a:defRPr sz="1400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fld id="{B3C5F47B-8A05-4B8A-8BED-69516517022B}" type="datetime4">
              <a:rPr lang="ru-RU" smtClean="0"/>
              <a:t>8 декабря 2017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69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ыделение раздела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9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627377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4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806" y="350383"/>
            <a:ext cx="1014109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b="1" dirty="0" smtClean="0">
                <a:solidFill>
                  <a:srgbClr val="737373"/>
                </a:solidFill>
              </a:rPr>
              <a:t>WORKING DRAFT</a:t>
            </a:r>
          </a:p>
        </p:txBody>
      </p:sp>
      <p:sp>
        <p:nvSpPr>
          <p:cNvPr id="7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888681" eaLnBrk="1" hangingPunct="1">
              <a:defRPr/>
            </a:pPr>
            <a:endParaRPr lang="ru-RU" sz="800" dirty="0" smtClean="0">
              <a:solidFill>
                <a:srgbClr val="737373"/>
              </a:solidFill>
            </a:endParaRPr>
          </a:p>
        </p:txBody>
      </p:sp>
      <p:sp>
        <p:nvSpPr>
          <p:cNvPr id="8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882" y="508680"/>
            <a:ext cx="3075040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Last Modified 20.05.2010 16:08:08 Russian Standard Time</a:t>
            </a: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124" y="669424"/>
            <a:ext cx="2747908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Printed 20.05.2010 15:49:19 Russian Standard Time</a:t>
            </a:r>
          </a:p>
        </p:txBody>
      </p:sp>
      <p:grpSp>
        <p:nvGrpSpPr>
          <p:cNvPr id="10" name="McK Title Elements"/>
          <p:cNvGrpSpPr>
            <a:grpSpLocks/>
          </p:cNvGrpSpPr>
          <p:nvPr/>
        </p:nvGrpSpPr>
        <p:grpSpPr bwMode="auto">
          <a:xfrm>
            <a:off x="3" y="19"/>
            <a:ext cx="8120260" cy="6859620"/>
            <a:chOff x="0" y="0"/>
            <a:chExt cx="5013" cy="4235"/>
          </a:xfrm>
        </p:grpSpPr>
        <p:sp>
          <p:nvSpPr>
            <p:cNvPr id="11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hangingPunct="1"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Тип документа</a:t>
              </a:r>
            </a:p>
          </p:txBody>
        </p:sp>
        <p:sp>
          <p:nvSpPr>
            <p:cNvPr id="12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hangingPunct="1"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Дата</a:t>
              </a:r>
            </a:p>
          </p:txBody>
        </p:sp>
        <p:sp>
          <p:nvSpPr>
            <p:cNvPr id="13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3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796525" eaLnBrk="0" hangingPunct="0"/>
              <a:r>
                <a:rPr lang="ru-RU" sz="800" dirty="0">
                  <a:solidFill>
                    <a:srgbClr val="737373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796525" eaLnBrk="0" hangingPunct="0"/>
              <a:r>
                <a:rPr lang="ru-RU" sz="800" dirty="0">
                  <a:solidFill>
                    <a:srgbClr val="737373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4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/>
              <a:endParaRPr lang="ru-RU" sz="1000" dirty="0">
                <a:solidFill>
                  <a:srgbClr val="737373"/>
                </a:solidFill>
              </a:endParaRPr>
            </a:p>
          </p:txBody>
        </p:sp>
        <p:sp>
          <p:nvSpPr>
            <p:cNvPr id="15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/>
              <a:endParaRPr lang="ru-RU" sz="1000" dirty="0">
                <a:solidFill>
                  <a:srgbClr val="737373"/>
                </a:solidFill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85" y="6575219"/>
            <a:ext cx="1670055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0" y="4495801"/>
            <a:ext cx="8460432" cy="1981200"/>
          </a:xfrm>
          <a:prstGeom prst="rect">
            <a:avLst/>
          </a:prstGeom>
          <a:gradFill rotWithShape="1">
            <a:gsLst>
              <a:gs pos="0">
                <a:srgbClr val="00A8E5"/>
              </a:gs>
              <a:gs pos="100000">
                <a:srgbClr val="0D004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6" tIns="45653" rIns="91306" bIns="45653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algn="ctr" defTabSz="906678" eaLnBrk="1" hangingPunct="1">
              <a:spcBef>
                <a:spcPct val="0"/>
              </a:spcBef>
            </a:pPr>
            <a:endParaRPr lang="ru-RU" altLang="ru-RU" sz="1700">
              <a:solidFill>
                <a:srgbClr val="005DA3"/>
              </a:solidFill>
              <a:latin typeface="Times New Roman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51539" y="5258050"/>
            <a:ext cx="5836285" cy="345431"/>
          </a:xfrm>
        </p:spPr>
        <p:txBody>
          <a:bodyPr/>
          <a:lstStyle>
            <a:lvl1pPr>
              <a:defRPr sz="2200" b="0">
                <a:solidFill>
                  <a:schemeClr val="bg2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4004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(источни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0670282"/>
              </p:ext>
            </p:extLst>
          </p:nvPr>
        </p:nvGraphicFramePr>
        <p:xfrm>
          <a:off x="1632" y="160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0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 hasCustomPrompt="1"/>
          </p:nvPr>
        </p:nvSpPr>
        <p:spPr>
          <a:xfrm>
            <a:off x="147421" y="459887"/>
            <a:ext cx="8794113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8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605675" y="1990668"/>
            <a:ext cx="4755582" cy="12561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00" y="6538749"/>
            <a:ext cx="2665412" cy="157014"/>
          </a:xfrm>
        </p:spPr>
        <p:txBody>
          <a:bodyPr/>
          <a:lstStyle>
            <a:lvl1pPr>
              <a:defRPr sz="1000"/>
            </a:lvl1pPr>
            <a:lvl2pPr>
              <a:defRPr/>
            </a:lvl2pPr>
          </a:lstStyle>
          <a:p>
            <a:pPr lvl="0"/>
            <a:r>
              <a:rPr lang="ru-RU" dirty="0" smtClean="0"/>
              <a:t>Источник информации: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44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1442203"/>
              </p:ext>
            </p:extLst>
          </p:nvPr>
        </p:nvGraphicFramePr>
        <p:xfrm>
          <a:off x="1632" y="160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0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 hasCustomPrompt="1"/>
          </p:nvPr>
        </p:nvSpPr>
        <p:spPr>
          <a:xfrm>
            <a:off x="147421" y="459887"/>
            <a:ext cx="8794113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8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605675" y="1990668"/>
            <a:ext cx="4755582" cy="12561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08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6" tIns="45653" rIns="91306" bIns="45653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4106022" y="3644900"/>
            <a:ext cx="5037992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3" tIns="47825" rIns="95653" bIns="47825" anchor="ctr"/>
          <a:lstStyle>
            <a:lvl1pPr defTabSz="957263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600" b="1">
                <a:solidFill>
                  <a:srgbClr val="005DA3"/>
                </a:solidFill>
              </a:rPr>
              <a:t>Достичь большего вместе</a:t>
            </a: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4106008" y="5734050"/>
            <a:ext cx="472000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3" tIns="47825" rIns="95653" bIns="47825" anchor="ctr"/>
          <a:lstStyle>
            <a:lvl1pPr defTabSz="957263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000" dirty="0" smtClean="0">
                <a:solidFill>
                  <a:srgbClr val="005DA3"/>
                </a:solidFill>
              </a:rPr>
              <a:t>Любое </a:t>
            </a:r>
            <a:r>
              <a:rPr lang="ru-RU" altLang="ru-RU" sz="1000" dirty="0">
                <a:solidFill>
                  <a:srgbClr val="005DA3"/>
                </a:solidFill>
              </a:rPr>
              <a:t>несанкционированное использование, копирование, раскрытие или распространение материалов, содержащихся в данном документе (или приложениях к нему), строго запрещено. Коммерческая тайна </a:t>
            </a:r>
            <a:r>
              <a:rPr lang="ru-RU" altLang="ru-RU" sz="1000" dirty="0" smtClean="0">
                <a:solidFill>
                  <a:srgbClr val="005DA3"/>
                </a:solidFill>
              </a:rPr>
              <a:t>АО </a:t>
            </a:r>
            <a:r>
              <a:rPr lang="ru-RU" altLang="ru-RU" sz="1000" dirty="0">
                <a:solidFill>
                  <a:srgbClr val="005DA3"/>
                </a:solidFill>
              </a:rPr>
              <a:t>«</a:t>
            </a:r>
            <a:r>
              <a:rPr lang="ru-RU" altLang="ru-RU" sz="1000" dirty="0" smtClean="0">
                <a:solidFill>
                  <a:srgbClr val="005DA3"/>
                </a:solidFill>
              </a:rPr>
              <a:t>Северсталь Менеджмент». </a:t>
            </a:r>
            <a:r>
              <a:rPr lang="ru-RU" altLang="ru-RU" sz="1000" dirty="0">
                <a:solidFill>
                  <a:srgbClr val="005DA3"/>
                </a:solidFill>
              </a:rPr>
              <a:t>162600, Российская Федерация, Вологодская область,</a:t>
            </a:r>
            <a:br>
              <a:rPr lang="ru-RU" altLang="ru-RU" sz="1000" dirty="0">
                <a:solidFill>
                  <a:srgbClr val="005DA3"/>
                </a:solidFill>
              </a:rPr>
            </a:br>
            <a:r>
              <a:rPr lang="ru-RU" altLang="ru-RU" sz="1000" dirty="0">
                <a:solidFill>
                  <a:srgbClr val="005DA3"/>
                </a:solidFill>
              </a:rPr>
              <a:t>г. Череповец, ул</a:t>
            </a:r>
            <a:r>
              <a:rPr lang="ru-RU" altLang="ru-RU" sz="1000" dirty="0" smtClean="0">
                <a:solidFill>
                  <a:srgbClr val="005DA3"/>
                </a:solidFill>
              </a:rPr>
              <a:t>. Мира</a:t>
            </a:r>
            <a:r>
              <a:rPr lang="ru-RU" altLang="ru-RU" sz="1000" dirty="0">
                <a:solidFill>
                  <a:srgbClr val="005DA3"/>
                </a:solidFill>
              </a:rPr>
              <a:t>, 30</a:t>
            </a: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4173427" y="5661025"/>
            <a:ext cx="4453304" cy="0"/>
          </a:xfrm>
          <a:prstGeom prst="line">
            <a:avLst/>
          </a:prstGeom>
          <a:noFill/>
          <a:ln w="3175">
            <a:solidFill>
              <a:srgbClr val="005D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6" tIns="45653" rIns="91306" bIns="45653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8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ыделение раздела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9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033374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8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806" y="350383"/>
            <a:ext cx="1014109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b="1" dirty="0" smtClean="0">
                <a:solidFill>
                  <a:srgbClr val="737373"/>
                </a:solidFill>
              </a:rPr>
              <a:t>WORKING DRAFT</a:t>
            </a:r>
          </a:p>
        </p:txBody>
      </p:sp>
      <p:sp>
        <p:nvSpPr>
          <p:cNvPr id="7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888681" eaLnBrk="1" hangingPunct="1">
              <a:defRPr/>
            </a:pPr>
            <a:endParaRPr lang="ru-RU" sz="800" dirty="0" smtClean="0">
              <a:solidFill>
                <a:srgbClr val="737373"/>
              </a:solidFill>
            </a:endParaRPr>
          </a:p>
        </p:txBody>
      </p:sp>
      <p:sp>
        <p:nvSpPr>
          <p:cNvPr id="8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882" y="508680"/>
            <a:ext cx="3075040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Last Modified 20.05.2010 16:08:08 Russian Standard Time</a:t>
            </a: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124" y="669424"/>
            <a:ext cx="2747908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Printed 20.05.2010 15:49:19 Russian Standard Time</a:t>
            </a:r>
          </a:p>
        </p:txBody>
      </p:sp>
      <p:grpSp>
        <p:nvGrpSpPr>
          <p:cNvPr id="10" name="McK Title Elements"/>
          <p:cNvGrpSpPr>
            <a:grpSpLocks/>
          </p:cNvGrpSpPr>
          <p:nvPr/>
        </p:nvGrpSpPr>
        <p:grpSpPr bwMode="auto">
          <a:xfrm>
            <a:off x="3" y="19"/>
            <a:ext cx="8120260" cy="6859620"/>
            <a:chOff x="0" y="0"/>
            <a:chExt cx="5013" cy="4235"/>
          </a:xfrm>
        </p:grpSpPr>
        <p:sp>
          <p:nvSpPr>
            <p:cNvPr id="11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hangingPunct="1"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Тип документа</a:t>
              </a:r>
            </a:p>
          </p:txBody>
        </p:sp>
        <p:sp>
          <p:nvSpPr>
            <p:cNvPr id="12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hangingPunct="1"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Дата</a:t>
              </a:r>
            </a:p>
          </p:txBody>
        </p:sp>
        <p:sp>
          <p:nvSpPr>
            <p:cNvPr id="13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3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796525" eaLnBrk="0" hangingPunct="0"/>
              <a:r>
                <a:rPr lang="ru-RU" sz="800" dirty="0">
                  <a:solidFill>
                    <a:srgbClr val="737373"/>
                  </a:solidFill>
                  <a:latin typeface="Arial"/>
                </a:rPr>
                <a:t>КОНФИДЕНЦИАЛЬНАЯ ИНФОРМАЦИЯ, СОБСТВЕННОСТЬ McKINSEY &amp; COMPANY</a:t>
              </a:r>
            </a:p>
            <a:p>
              <a:pPr defTabSz="796525" eaLnBrk="0" hangingPunct="0"/>
              <a:r>
                <a:rPr lang="ru-RU" sz="800" dirty="0">
                  <a:solidFill>
                    <a:srgbClr val="737373"/>
                  </a:solidFill>
                  <a:latin typeface="Arial"/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4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/>
              <a:endParaRPr lang="ru-RU" sz="1000" dirty="0">
                <a:solidFill>
                  <a:srgbClr val="737373"/>
                </a:solidFill>
                <a:latin typeface="Arial"/>
              </a:endParaRPr>
            </a:p>
          </p:txBody>
        </p:sp>
        <p:sp>
          <p:nvSpPr>
            <p:cNvPr id="15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/>
              <a:endParaRPr lang="ru-RU" sz="1000" dirty="0">
                <a:solidFill>
                  <a:srgbClr val="737373"/>
                </a:solidFill>
                <a:latin typeface="Arial"/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85" y="6575219"/>
            <a:ext cx="1670055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0" y="4495801"/>
            <a:ext cx="8460432" cy="1981200"/>
          </a:xfrm>
          <a:prstGeom prst="rect">
            <a:avLst/>
          </a:prstGeom>
          <a:gradFill rotWithShape="1">
            <a:gsLst>
              <a:gs pos="0">
                <a:srgbClr val="00A8E5"/>
              </a:gs>
              <a:gs pos="100000">
                <a:srgbClr val="0D004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6" tIns="45653" rIns="91306" bIns="45653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algn="ctr" defTabSz="906678" eaLnBrk="1" fontAlgn="auto" hangingPunct="1">
              <a:spcBef>
                <a:spcPct val="0"/>
              </a:spcBef>
              <a:spcAft>
                <a:spcPts val="0"/>
              </a:spcAft>
            </a:pPr>
            <a:endParaRPr lang="ru-RU" altLang="ru-RU" sz="1700">
              <a:solidFill>
                <a:srgbClr val="005DA3"/>
              </a:solidFill>
              <a:latin typeface="Times New Roman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51539" y="5258050"/>
            <a:ext cx="5836285" cy="345431"/>
          </a:xfrm>
        </p:spPr>
        <p:txBody>
          <a:bodyPr/>
          <a:lstStyle>
            <a:lvl1pPr>
              <a:defRPr sz="2200" b="0">
                <a:solidFill>
                  <a:schemeClr val="bg2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1050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9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7978384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3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2" descr="bc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" y="544252"/>
            <a:ext cx="9140760" cy="63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king Draft Tex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806" y="350354"/>
            <a:ext cx="1014109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737373"/>
                </a:solidFill>
              </a:rPr>
              <a:t>WORKING DRAFT</a:t>
            </a:r>
          </a:p>
        </p:txBody>
      </p:sp>
      <p:sp>
        <p:nvSpPr>
          <p:cNvPr id="7" name="doc id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737373"/>
              </a:solidFill>
            </a:endParaRPr>
          </a:p>
        </p:txBody>
      </p:sp>
      <p:sp>
        <p:nvSpPr>
          <p:cNvPr id="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3882" y="508680"/>
            <a:ext cx="3075040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Last Modified 20.05.2010 16:08:08 Russian Standard Time</a:t>
            </a: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4120" y="669421"/>
            <a:ext cx="2747908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Printed 20.05.2010 15:49:19 Russian Standard Time</a:t>
            </a:r>
          </a:p>
        </p:txBody>
      </p:sp>
      <p:grpSp>
        <p:nvGrpSpPr>
          <p:cNvPr id="10" name="McK Title Elements"/>
          <p:cNvGrpSpPr>
            <a:grpSpLocks/>
          </p:cNvGrpSpPr>
          <p:nvPr/>
        </p:nvGrpSpPr>
        <p:grpSpPr bwMode="auto">
          <a:xfrm>
            <a:off x="3" y="19"/>
            <a:ext cx="8120260" cy="6859620"/>
            <a:chOff x="0" y="0"/>
            <a:chExt cx="5013" cy="4235"/>
          </a:xfrm>
        </p:grpSpPr>
        <p:sp>
          <p:nvSpPr>
            <p:cNvPr id="11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Тип документа</a:t>
              </a:r>
            </a:p>
          </p:txBody>
        </p:sp>
        <p:sp>
          <p:nvSpPr>
            <p:cNvPr id="12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Дата</a:t>
              </a:r>
            </a:p>
          </p:txBody>
        </p:sp>
        <p:sp>
          <p:nvSpPr>
            <p:cNvPr id="13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3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7965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737373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7965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737373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4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endParaRPr lang="ru-RU" sz="1000" dirty="0">
                <a:solidFill>
                  <a:srgbClr val="737373"/>
                </a:solidFill>
              </a:endParaRPr>
            </a:p>
          </p:txBody>
        </p:sp>
        <p:sp>
          <p:nvSpPr>
            <p:cNvPr id="15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endParaRPr lang="ru-RU" sz="1000" dirty="0">
                <a:solidFill>
                  <a:srgbClr val="737373"/>
                </a:solidFill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85" y="6575204"/>
            <a:ext cx="1670055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7850" y="5135366"/>
            <a:ext cx="5836285" cy="446276"/>
          </a:xfrm>
        </p:spPr>
        <p:txBody>
          <a:bodyPr/>
          <a:lstStyle>
            <a:lvl1pPr>
              <a:defRPr sz="2900" b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altLang="zh-CN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27739" y="5704967"/>
            <a:ext cx="5036084" cy="376834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ru-RU" altLang="zh-CN" dirty="0" smtClean="0"/>
              <a:t>Дата</a:t>
            </a:r>
          </a:p>
          <a:p>
            <a:r>
              <a:rPr lang="ru-RU" altLang="zh-CN" dirty="0" smtClean="0"/>
              <a:t>Фамилия И.О.</a:t>
            </a:r>
            <a:endParaRPr lang="en-US" altLang="zh-CN" dirty="0"/>
          </a:p>
        </p:txBody>
      </p:sp>
      <p:pic>
        <p:nvPicPr>
          <p:cNvPr id="17" name="Picture 2" descr="Russian_Steel_Rus_CMYK"/>
          <p:cNvPicPr>
            <a:picLocks noChangeAspect="1"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email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4" y="1650593"/>
            <a:ext cx="2674309" cy="11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5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ыделение раздела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9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999187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7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806" y="350354"/>
            <a:ext cx="1014109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737373"/>
                </a:solidFill>
              </a:rPr>
              <a:t>WORKING DRAFT</a:t>
            </a:r>
          </a:p>
        </p:txBody>
      </p:sp>
      <p:sp>
        <p:nvSpPr>
          <p:cNvPr id="7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737373"/>
              </a:solidFill>
            </a:endParaRPr>
          </a:p>
        </p:txBody>
      </p:sp>
      <p:sp>
        <p:nvSpPr>
          <p:cNvPr id="8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882" y="508680"/>
            <a:ext cx="3075040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Last Modified 20.05.2010 16:08:08 Russian Standard Time</a:t>
            </a: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120" y="669421"/>
            <a:ext cx="2747908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Printed 20.05.2010 15:49:19 Russian Standard Time</a:t>
            </a:r>
          </a:p>
        </p:txBody>
      </p:sp>
      <p:grpSp>
        <p:nvGrpSpPr>
          <p:cNvPr id="10" name="McK Title Elements"/>
          <p:cNvGrpSpPr>
            <a:grpSpLocks/>
          </p:cNvGrpSpPr>
          <p:nvPr/>
        </p:nvGrpSpPr>
        <p:grpSpPr bwMode="auto">
          <a:xfrm>
            <a:off x="3" y="19"/>
            <a:ext cx="8120260" cy="6859620"/>
            <a:chOff x="0" y="0"/>
            <a:chExt cx="5013" cy="4235"/>
          </a:xfrm>
        </p:grpSpPr>
        <p:sp>
          <p:nvSpPr>
            <p:cNvPr id="11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Тип документа</a:t>
              </a:r>
            </a:p>
          </p:txBody>
        </p:sp>
        <p:sp>
          <p:nvSpPr>
            <p:cNvPr id="12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Дата</a:t>
              </a:r>
            </a:p>
          </p:txBody>
        </p:sp>
        <p:sp>
          <p:nvSpPr>
            <p:cNvPr id="13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3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7965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737373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7965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>
                  <a:solidFill>
                    <a:srgbClr val="737373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4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endParaRPr lang="ru-RU" sz="1000" dirty="0">
                <a:solidFill>
                  <a:srgbClr val="737373"/>
                </a:solidFill>
              </a:endParaRPr>
            </a:p>
          </p:txBody>
        </p:sp>
        <p:sp>
          <p:nvSpPr>
            <p:cNvPr id="15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endParaRPr lang="ru-RU" sz="1000" dirty="0">
                <a:solidFill>
                  <a:srgbClr val="737373"/>
                </a:solidFill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85" y="6575204"/>
            <a:ext cx="1670055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0" y="4495801"/>
            <a:ext cx="8460432" cy="1981200"/>
          </a:xfrm>
          <a:prstGeom prst="rect">
            <a:avLst/>
          </a:prstGeom>
          <a:gradFill rotWithShape="1">
            <a:gsLst>
              <a:gs pos="0">
                <a:srgbClr val="00A8E5"/>
              </a:gs>
              <a:gs pos="100000">
                <a:srgbClr val="0D004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6" tIns="45653" rIns="91306" bIns="45653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algn="ctr" defTabSz="906678" eaLnBrk="1" hangingPunct="1">
              <a:spcBef>
                <a:spcPct val="0"/>
              </a:spcBef>
            </a:pPr>
            <a:endParaRPr lang="ru-RU" altLang="ru-RU" sz="1700">
              <a:solidFill>
                <a:srgbClr val="005DA3"/>
              </a:solidFill>
              <a:latin typeface="Times New Roman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51539" y="5258050"/>
            <a:ext cx="5836285" cy="345431"/>
          </a:xfrm>
        </p:spPr>
        <p:txBody>
          <a:bodyPr/>
          <a:lstStyle>
            <a:lvl1pPr>
              <a:defRPr sz="2200" b="0">
                <a:solidFill>
                  <a:schemeClr val="bg2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089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9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8700972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1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92" descr="Present_kursiv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575" y="27540"/>
            <a:ext cx="876714" cy="2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886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491" y="873044"/>
            <a:ext cx="3730492" cy="2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8" name="McK Slide Elements"/>
          <p:cNvGrpSpPr>
            <a:grpSpLocks/>
          </p:cNvGrpSpPr>
          <p:nvPr/>
        </p:nvGrpSpPr>
        <p:grpSpPr bwMode="auto">
          <a:xfrm>
            <a:off x="1667063" y="6396927"/>
            <a:ext cx="7177513" cy="387119"/>
            <a:chOff x="1029" y="3949"/>
            <a:chExt cx="4431" cy="239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1029" y="3949"/>
              <a:ext cx="44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37373"/>
                  </a:solidFill>
                </a:rPr>
                <a:t>1 Сноска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auto">
            <a:xfrm>
              <a:off x="1029" y="4092"/>
              <a:ext cx="35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72920" indent="-772920" defTabSz="886262" fontAlgn="base">
                <a:spcBef>
                  <a:spcPct val="0"/>
                </a:spcBef>
                <a:spcAft>
                  <a:spcPct val="0"/>
                </a:spcAft>
                <a:tabLst>
                  <a:tab pos="771339" algn="l"/>
                </a:tabLst>
              </a:pPr>
              <a:r>
                <a:rPr lang="en-US" sz="1000" dirty="0">
                  <a:solidFill>
                    <a:srgbClr val="737373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2165" y="1150019"/>
            <a:ext cx="4350892" cy="518318"/>
            <a:chOff x="915" y="710"/>
            <a:chExt cx="2686" cy="320"/>
          </a:xfrm>
        </p:grpSpPr>
        <p:cxnSp>
          <p:nvCxnSpPr>
            <p:cNvPr id="12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0" anchor="b">
              <a:spAutoFit/>
            </a:bodyPr>
            <a:lstStyle/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37373"/>
                  </a:solidFill>
                </a:rPr>
                <a:t>Название документа</a:t>
              </a:r>
            </a:p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4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0776" y="2764606"/>
            <a:ext cx="1764773" cy="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737373"/>
                </a:solidFill>
              </a:rPr>
              <a:t>Working Draft - Last Modified 20.05.2010 16:08:08</a:t>
            </a:r>
            <a:endParaRPr lang="en-US" sz="1600" dirty="0" smtClean="0">
              <a:solidFill>
                <a:srgbClr val="737373"/>
              </a:solidFill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4951" y="4301743"/>
            <a:ext cx="996058" cy="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737373"/>
                </a:solidFill>
              </a:rPr>
              <a:t>Printed 20.05.2010 15:49:19</a:t>
            </a:r>
            <a:endParaRPr lang="en-US" sz="1600" dirty="0" smtClean="0">
              <a:solidFill>
                <a:srgbClr val="737373"/>
              </a:solidFill>
            </a:endParaRPr>
          </a:p>
        </p:txBody>
      </p:sp>
      <p:pic>
        <p:nvPicPr>
          <p:cNvPr id="16" name="Picture 328" descr="Russian_Steel_Rus_CMYK"/>
          <p:cNvPicPr>
            <a:picLocks noChangeAspect="1" noChangeArrowheads="1"/>
          </p:cNvPicPr>
          <p:nvPr/>
        </p:nvPicPr>
        <p:blipFill>
          <a:blip r:embed="rId1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" y="6144352"/>
            <a:ext cx="1616601" cy="7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04" y="342396"/>
            <a:ext cx="8794113" cy="37683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2160" y="1990668"/>
            <a:ext cx="4389768" cy="125611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20B082-2BA1-400A-A62A-2FFCB71A6195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519" y="6488508"/>
            <a:ext cx="3043604" cy="253021"/>
          </a:xfrm>
          <a:prstGeom prst="rect">
            <a:avLst/>
          </a:prstGeom>
          <a:ln/>
        </p:spPr>
        <p:txBody>
          <a:bodyPr lIns="91306" tIns="45653" rIns="91306" bIns="45653"/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37373"/>
              </a:solidFill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714504" y="6488508"/>
            <a:ext cx="1793969" cy="253021"/>
          </a:xfrm>
          <a:prstGeom prst="rect">
            <a:avLst/>
          </a:prstGeom>
          <a:ln/>
        </p:spPr>
        <p:txBody>
          <a:bodyPr lIns="91306" tIns="45653" rIns="91306" bIns="45653"/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737373"/>
                </a:solidFill>
              </a:rPr>
              <a:t>Источник информации:</a:t>
            </a:r>
            <a:endParaRPr lang="ru-RU" dirty="0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3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9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504080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5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92" descr="Present_kursiv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575" y="27540"/>
            <a:ext cx="876714" cy="2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886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491" y="873044"/>
            <a:ext cx="3730492" cy="2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8" name="McK Slide Elements"/>
          <p:cNvGrpSpPr>
            <a:grpSpLocks/>
          </p:cNvGrpSpPr>
          <p:nvPr/>
        </p:nvGrpSpPr>
        <p:grpSpPr bwMode="auto">
          <a:xfrm>
            <a:off x="1667063" y="6396927"/>
            <a:ext cx="7177513" cy="387119"/>
            <a:chOff x="1029" y="3949"/>
            <a:chExt cx="4431" cy="239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1029" y="3949"/>
              <a:ext cx="44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37373"/>
                  </a:solidFill>
                </a:rPr>
                <a:t>1 Сноска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auto">
            <a:xfrm>
              <a:off x="1029" y="4092"/>
              <a:ext cx="35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72920" indent="-772920" defTabSz="886262" fontAlgn="base">
                <a:spcBef>
                  <a:spcPct val="0"/>
                </a:spcBef>
                <a:spcAft>
                  <a:spcPct val="0"/>
                </a:spcAft>
                <a:tabLst>
                  <a:tab pos="771339" algn="l"/>
                </a:tabLst>
              </a:pPr>
              <a:r>
                <a:rPr lang="en-US" sz="1000" dirty="0">
                  <a:solidFill>
                    <a:srgbClr val="737373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2165" y="1150019"/>
            <a:ext cx="4350892" cy="518318"/>
            <a:chOff x="915" y="710"/>
            <a:chExt cx="2686" cy="320"/>
          </a:xfrm>
        </p:grpSpPr>
        <p:cxnSp>
          <p:nvCxnSpPr>
            <p:cNvPr id="12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0" anchor="b">
              <a:spAutoFit/>
            </a:bodyPr>
            <a:lstStyle/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37373"/>
                  </a:solidFill>
                </a:rPr>
                <a:t>Название документа</a:t>
              </a:r>
            </a:p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4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0776" y="2764606"/>
            <a:ext cx="1764773" cy="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737373"/>
                </a:solidFill>
              </a:rPr>
              <a:t>Working Draft - Last Modified 20.05.2010 16:08:08</a:t>
            </a:r>
            <a:endParaRPr lang="en-US" sz="1600" dirty="0" smtClean="0">
              <a:solidFill>
                <a:srgbClr val="737373"/>
              </a:solidFill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4951" y="4301743"/>
            <a:ext cx="996058" cy="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737373"/>
                </a:solidFill>
              </a:rPr>
              <a:t>Printed 20.05.2010 15:49:19</a:t>
            </a:r>
            <a:endParaRPr lang="en-US" sz="1600" dirty="0" smtClean="0">
              <a:solidFill>
                <a:srgbClr val="737373"/>
              </a:solidFill>
            </a:endParaRPr>
          </a:p>
        </p:txBody>
      </p:sp>
      <p:pic>
        <p:nvPicPr>
          <p:cNvPr id="16" name="Picture 328" descr="Russian_Steel_Rus_CMYK"/>
          <p:cNvPicPr>
            <a:picLocks noChangeAspect="1" noChangeArrowheads="1"/>
          </p:cNvPicPr>
          <p:nvPr/>
        </p:nvPicPr>
        <p:blipFill>
          <a:blip r:embed="rId1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" y="6144352"/>
            <a:ext cx="1616601" cy="7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88" y="4407331"/>
            <a:ext cx="7771995" cy="62805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88" y="4093333"/>
            <a:ext cx="7771995" cy="31402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072" indent="0">
              <a:buNone/>
              <a:defRPr sz="1800"/>
            </a:lvl2pPr>
            <a:lvl3pPr marL="906226" indent="0">
              <a:buNone/>
              <a:defRPr sz="1600"/>
            </a:lvl3pPr>
            <a:lvl4pPr marL="1359355" indent="0">
              <a:buNone/>
              <a:defRPr sz="1400"/>
            </a:lvl4pPr>
            <a:lvl5pPr marL="1812475" indent="0">
              <a:buNone/>
              <a:defRPr sz="1400"/>
            </a:lvl5pPr>
            <a:lvl6pPr marL="2265601" indent="0">
              <a:buNone/>
              <a:defRPr sz="1400"/>
            </a:lvl6pPr>
            <a:lvl7pPr marL="2718715" indent="0">
              <a:buNone/>
              <a:defRPr sz="1400"/>
            </a:lvl7pPr>
            <a:lvl8pPr marL="3171846" indent="0">
              <a:buNone/>
              <a:defRPr sz="1400"/>
            </a:lvl8pPr>
            <a:lvl9pPr marL="362495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A81D87F-9BA0-429D-8056-9C1DE9A2AA7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519" y="6488508"/>
            <a:ext cx="3043604" cy="253021"/>
          </a:xfrm>
          <a:prstGeom prst="rect">
            <a:avLst/>
          </a:prstGeom>
          <a:ln/>
        </p:spPr>
        <p:txBody>
          <a:bodyPr lIns="91306" tIns="45653" rIns="91306" bIns="45653"/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37373"/>
              </a:solidFill>
            </a:endParaRP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714504" y="6488508"/>
            <a:ext cx="1793969" cy="253021"/>
          </a:xfrm>
          <a:prstGeom prst="rect">
            <a:avLst/>
          </a:prstGeom>
          <a:ln/>
        </p:spPr>
        <p:txBody>
          <a:bodyPr lIns="91306" tIns="45653" rIns="91306" bIns="45653"/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737373"/>
                </a:solidFill>
              </a:rPr>
              <a:t>Источник информации:</a:t>
            </a:r>
            <a:endParaRPr lang="ru-RU" dirty="0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0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9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1597145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9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92" descr="Present_kursiv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575" y="27540"/>
            <a:ext cx="876714" cy="2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886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491" y="873044"/>
            <a:ext cx="3730492" cy="2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1" name="McK Slide Elements"/>
          <p:cNvGrpSpPr>
            <a:grpSpLocks/>
          </p:cNvGrpSpPr>
          <p:nvPr/>
        </p:nvGrpSpPr>
        <p:grpSpPr bwMode="auto">
          <a:xfrm>
            <a:off x="1667063" y="6396927"/>
            <a:ext cx="7177513" cy="387119"/>
            <a:chOff x="1029" y="3949"/>
            <a:chExt cx="4431" cy="239"/>
          </a:xfrm>
        </p:grpSpPr>
        <p:sp>
          <p:nvSpPr>
            <p:cNvPr id="12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1029" y="3949"/>
              <a:ext cx="44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37373"/>
                  </a:solidFill>
                </a:rPr>
                <a:t>1 Сноска</a:t>
              </a:r>
            </a:p>
          </p:txBody>
        </p:sp>
        <p:sp>
          <p:nvSpPr>
            <p:cNvPr id="13" name="McK 5. Source" hidden="1"/>
            <p:cNvSpPr>
              <a:spLocks noChangeArrowheads="1"/>
            </p:cNvSpPr>
            <p:nvPr userDrawn="1"/>
          </p:nvSpPr>
          <p:spPr bwMode="auto">
            <a:xfrm>
              <a:off x="1029" y="4092"/>
              <a:ext cx="35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72920" indent="-772920" defTabSz="886262" fontAlgn="base">
                <a:spcBef>
                  <a:spcPct val="0"/>
                </a:spcBef>
                <a:spcAft>
                  <a:spcPct val="0"/>
                </a:spcAft>
                <a:tabLst>
                  <a:tab pos="771339" algn="l"/>
                </a:tabLst>
              </a:pPr>
              <a:r>
                <a:rPr lang="en-US" sz="1000" dirty="0">
                  <a:solidFill>
                    <a:srgbClr val="737373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4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2165" y="1150019"/>
            <a:ext cx="4350892" cy="518318"/>
            <a:chOff x="915" y="710"/>
            <a:chExt cx="2686" cy="320"/>
          </a:xfrm>
        </p:grpSpPr>
        <p:cxnSp>
          <p:nvCxnSpPr>
            <p:cNvPr id="15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0" anchor="b">
              <a:spAutoFit/>
            </a:bodyPr>
            <a:lstStyle/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37373"/>
                  </a:solidFill>
                </a:rPr>
                <a:t>Название документа</a:t>
              </a:r>
            </a:p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0776" y="2764606"/>
            <a:ext cx="1764773" cy="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737373"/>
                </a:solidFill>
              </a:rPr>
              <a:t>Working Draft - Last Modified 20.05.2010 16:08:08</a:t>
            </a:r>
            <a:endParaRPr lang="en-US" sz="1600" dirty="0" smtClean="0">
              <a:solidFill>
                <a:srgbClr val="737373"/>
              </a:solidFill>
            </a:endParaRPr>
          </a:p>
        </p:txBody>
      </p:sp>
      <p:sp>
        <p:nvSpPr>
          <p:cNvPr id="1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4951" y="4301743"/>
            <a:ext cx="996058" cy="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737373"/>
                </a:solidFill>
              </a:rPr>
              <a:t>Printed 20.05.2010 15:49:19</a:t>
            </a:r>
            <a:endParaRPr lang="en-US" sz="1600" dirty="0" smtClean="0">
              <a:solidFill>
                <a:srgbClr val="737373"/>
              </a:solidFill>
            </a:endParaRPr>
          </a:p>
        </p:txBody>
      </p:sp>
      <p:pic>
        <p:nvPicPr>
          <p:cNvPr id="19" name="Picture 328" descr="Russian_Steel_Rus_CMYK"/>
          <p:cNvPicPr>
            <a:picLocks noChangeAspect="1" noChangeArrowheads="1"/>
          </p:cNvPicPr>
          <p:nvPr/>
        </p:nvPicPr>
        <p:blipFill>
          <a:blip r:embed="rId1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" y="6144352"/>
            <a:ext cx="1616601" cy="7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8" y="1040666"/>
            <a:ext cx="8230410" cy="37683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817" y="1798485"/>
            <a:ext cx="4039882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72" indent="0">
              <a:buNone/>
              <a:defRPr sz="2000" b="1"/>
            </a:lvl2pPr>
            <a:lvl3pPr marL="906226" indent="0">
              <a:buNone/>
              <a:defRPr sz="1800" b="1"/>
            </a:lvl3pPr>
            <a:lvl4pPr marL="1359355" indent="0">
              <a:buNone/>
              <a:defRPr sz="1600" b="1"/>
            </a:lvl4pPr>
            <a:lvl5pPr marL="1812475" indent="0">
              <a:buNone/>
              <a:defRPr sz="1600" b="1"/>
            </a:lvl5pPr>
            <a:lvl6pPr marL="2265601" indent="0">
              <a:buNone/>
              <a:defRPr sz="1600" b="1"/>
            </a:lvl6pPr>
            <a:lvl7pPr marL="2718715" indent="0">
              <a:buNone/>
              <a:defRPr sz="1600" b="1"/>
            </a:lvl7pPr>
            <a:lvl8pPr marL="3171846" indent="0">
              <a:buNone/>
              <a:defRPr sz="1600" b="1"/>
            </a:lvl8pPr>
            <a:lvl9pPr marL="36249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817" y="2175319"/>
            <a:ext cx="4039882" cy="1493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3" y="1798485"/>
            <a:ext cx="4041502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72" indent="0">
              <a:buNone/>
              <a:defRPr sz="2000" b="1"/>
            </a:lvl2pPr>
            <a:lvl3pPr marL="906226" indent="0">
              <a:buNone/>
              <a:defRPr sz="1800" b="1"/>
            </a:lvl3pPr>
            <a:lvl4pPr marL="1359355" indent="0">
              <a:buNone/>
              <a:defRPr sz="1600" b="1"/>
            </a:lvl4pPr>
            <a:lvl5pPr marL="1812475" indent="0">
              <a:buNone/>
              <a:defRPr sz="1600" b="1"/>
            </a:lvl5pPr>
            <a:lvl6pPr marL="2265601" indent="0">
              <a:buNone/>
              <a:defRPr sz="1600" b="1"/>
            </a:lvl6pPr>
            <a:lvl7pPr marL="2718715" indent="0">
              <a:buNone/>
              <a:defRPr sz="1600" b="1"/>
            </a:lvl7pPr>
            <a:lvl8pPr marL="3171846" indent="0">
              <a:buNone/>
              <a:defRPr sz="1600" b="1"/>
            </a:lvl8pPr>
            <a:lvl9pPr marL="36249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703" y="2175319"/>
            <a:ext cx="4041502" cy="1493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9684FB-FCC1-4511-A95C-BFB772BB426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519" y="6488508"/>
            <a:ext cx="3043604" cy="253021"/>
          </a:xfrm>
          <a:prstGeom prst="rect">
            <a:avLst/>
          </a:prstGeom>
          <a:ln/>
        </p:spPr>
        <p:txBody>
          <a:bodyPr lIns="91306" tIns="45653" rIns="91306" bIns="45653"/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37373"/>
              </a:solidFill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714504" y="6488508"/>
            <a:ext cx="1793969" cy="253021"/>
          </a:xfrm>
          <a:prstGeom prst="rect">
            <a:avLst/>
          </a:prstGeom>
          <a:ln/>
        </p:spPr>
        <p:txBody>
          <a:bodyPr lIns="91306" tIns="45653" rIns="91306" bIns="45653"/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737373"/>
                </a:solidFill>
              </a:rPr>
              <a:t>Источник информации:</a:t>
            </a:r>
            <a:endParaRPr lang="ru-RU" dirty="0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7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9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0937459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63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92" descr="Present_kursiv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575" y="27540"/>
            <a:ext cx="876714" cy="2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886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491" y="873044"/>
            <a:ext cx="3730492" cy="2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8" name="McK Slide Elements"/>
          <p:cNvGrpSpPr>
            <a:grpSpLocks/>
          </p:cNvGrpSpPr>
          <p:nvPr/>
        </p:nvGrpSpPr>
        <p:grpSpPr bwMode="auto">
          <a:xfrm>
            <a:off x="1667063" y="6396927"/>
            <a:ext cx="7177513" cy="387119"/>
            <a:chOff x="1029" y="3949"/>
            <a:chExt cx="4431" cy="239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1029" y="3949"/>
              <a:ext cx="44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37373"/>
                  </a:solidFill>
                </a:rPr>
                <a:t>1 Сноска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auto">
            <a:xfrm>
              <a:off x="1029" y="4092"/>
              <a:ext cx="35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72920" indent="-772920" defTabSz="886262" fontAlgn="base">
                <a:spcBef>
                  <a:spcPct val="0"/>
                </a:spcBef>
                <a:spcAft>
                  <a:spcPct val="0"/>
                </a:spcAft>
                <a:tabLst>
                  <a:tab pos="771339" algn="l"/>
                </a:tabLst>
              </a:pPr>
              <a:r>
                <a:rPr lang="en-US" sz="1000" dirty="0">
                  <a:solidFill>
                    <a:srgbClr val="737373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2165" y="1150019"/>
            <a:ext cx="4350892" cy="518318"/>
            <a:chOff x="915" y="710"/>
            <a:chExt cx="2686" cy="320"/>
          </a:xfrm>
        </p:grpSpPr>
        <p:cxnSp>
          <p:nvCxnSpPr>
            <p:cNvPr id="12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0" anchor="b">
              <a:spAutoFit/>
            </a:bodyPr>
            <a:lstStyle/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37373"/>
                  </a:solidFill>
                </a:rPr>
                <a:t>Название документа</a:t>
              </a:r>
            </a:p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4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0776" y="2764606"/>
            <a:ext cx="1764773" cy="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737373"/>
                </a:solidFill>
              </a:rPr>
              <a:t>Working Draft - Last Modified 20.05.2010 16:08:08</a:t>
            </a:r>
            <a:endParaRPr lang="en-US" sz="1600" dirty="0" smtClean="0">
              <a:solidFill>
                <a:srgbClr val="737373"/>
              </a:solidFill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4951" y="4301743"/>
            <a:ext cx="996058" cy="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737373"/>
                </a:solidFill>
              </a:rPr>
              <a:t>Printed 20.05.2010 15:49:19</a:t>
            </a:r>
            <a:endParaRPr lang="en-US" sz="1600" dirty="0" smtClean="0">
              <a:solidFill>
                <a:srgbClr val="737373"/>
              </a:solidFill>
            </a:endParaRPr>
          </a:p>
        </p:txBody>
      </p:sp>
      <p:pic>
        <p:nvPicPr>
          <p:cNvPr id="16" name="Picture 328" descr="Russian_Steel_Rus_CMYK"/>
          <p:cNvPicPr>
            <a:picLocks noChangeAspect="1" noChangeArrowheads="1"/>
          </p:cNvPicPr>
          <p:nvPr/>
        </p:nvPicPr>
        <p:blipFill>
          <a:blip r:embed="rId1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" y="6144352"/>
            <a:ext cx="1616601" cy="7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04" y="342396"/>
            <a:ext cx="8794113" cy="37683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82160" y="1990687"/>
            <a:ext cx="4389768" cy="25122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D4E3660-B99F-47B4-BF1C-A052B880E3B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519" y="6488508"/>
            <a:ext cx="3043604" cy="253021"/>
          </a:xfrm>
          <a:prstGeom prst="rect">
            <a:avLst/>
          </a:prstGeom>
          <a:ln/>
        </p:spPr>
        <p:txBody>
          <a:bodyPr lIns="91306" tIns="45653" rIns="91306" bIns="45653"/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37373"/>
              </a:solidFill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714504" y="6488508"/>
            <a:ext cx="1793969" cy="253021"/>
          </a:xfrm>
          <a:prstGeom prst="rect">
            <a:avLst/>
          </a:prstGeom>
          <a:ln/>
        </p:spPr>
        <p:txBody>
          <a:bodyPr lIns="91306" tIns="45653" rIns="91306" bIns="45653"/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737373"/>
                </a:solidFill>
              </a:rPr>
              <a:t>Источник информации:</a:t>
            </a:r>
            <a:endParaRPr lang="ru-RU" dirty="0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4064684"/>
              </p:ext>
            </p:extLst>
          </p:nvPr>
        </p:nvGraphicFramePr>
        <p:xfrm>
          <a:off x="1500" y="1606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0" y="1606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758478" y="6566446"/>
            <a:ext cx="199240" cy="155496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F07031-32EF-45AE-AD29-238A8046043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704" y="342396"/>
            <a:ext cx="8794113" cy="37683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519" y="6488508"/>
            <a:ext cx="3043604" cy="253021"/>
          </a:xfrm>
          <a:prstGeom prst="rect">
            <a:avLst/>
          </a:prstGeom>
          <a:ln/>
        </p:spPr>
        <p:txBody>
          <a:bodyPr lIns="91306" tIns="45653" rIns="91306" bIns="45653"/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37373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714504" y="6488508"/>
            <a:ext cx="1793969" cy="253021"/>
          </a:xfrm>
          <a:prstGeom prst="rect">
            <a:avLst/>
          </a:prstGeom>
          <a:ln/>
        </p:spPr>
        <p:txBody>
          <a:bodyPr lIns="91306" tIns="45653" rIns="91306" bIns="45653"/>
          <a:lstStyle>
            <a:lvl1pPr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737373"/>
                </a:solidFill>
              </a:rPr>
              <a:t>Источник информации:</a:t>
            </a:r>
            <a:endParaRPr lang="ru-RU" dirty="0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9458621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10" y="550728"/>
            <a:ext cx="9145619" cy="6307287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7746" y="5135450"/>
            <a:ext cx="5836285" cy="4462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9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Название презентации</a:t>
            </a:r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27746" y="5888788"/>
            <a:ext cx="5836285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27746" y="5668037"/>
            <a:ext cx="5836285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FFFFFF"/>
                </a:solidFill>
              </a:rPr>
              <a:t>Дата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06" y="1866329"/>
            <a:ext cx="2357456" cy="693511"/>
          </a:xfrm>
          <a:prstGeom prst="rect">
            <a:avLst/>
          </a:prstGeom>
        </p:spPr>
      </p:pic>
      <p:sp>
        <p:nvSpPr>
          <p:cNvPr id="9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827739" y="6021360"/>
            <a:ext cx="2665412" cy="219820"/>
          </a:xfrm>
        </p:spPr>
        <p:txBody>
          <a:bodyPr/>
          <a:lstStyle>
            <a:lvl1pPr>
              <a:defRPr sz="1400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fld id="{B3C5F47B-8A05-4B8A-8BED-69516517022B}" type="datetime4">
              <a:rPr lang="ru-RU" smtClean="0"/>
              <a:t>8 декабря 2017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44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ыделение раздела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9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2490166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0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806" y="350383"/>
            <a:ext cx="1014109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b="1" dirty="0" smtClean="0">
                <a:solidFill>
                  <a:srgbClr val="737373"/>
                </a:solidFill>
              </a:rPr>
              <a:t>WORKING DRAFT</a:t>
            </a:r>
          </a:p>
        </p:txBody>
      </p:sp>
      <p:sp>
        <p:nvSpPr>
          <p:cNvPr id="7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888681" eaLnBrk="1" hangingPunct="1">
              <a:defRPr/>
            </a:pPr>
            <a:endParaRPr lang="ru-RU" sz="800" dirty="0" smtClean="0">
              <a:solidFill>
                <a:srgbClr val="737373"/>
              </a:solidFill>
            </a:endParaRPr>
          </a:p>
        </p:txBody>
      </p:sp>
      <p:sp>
        <p:nvSpPr>
          <p:cNvPr id="8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882" y="508680"/>
            <a:ext cx="3075040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Last Modified 20.05.2010 16:08:08 Russian Standard Time</a:t>
            </a: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124" y="669424"/>
            <a:ext cx="2747908" cy="1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hangingPunct="1"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Printed 20.05.2010 15:49:19 Russian Standard Time</a:t>
            </a:r>
          </a:p>
        </p:txBody>
      </p:sp>
      <p:grpSp>
        <p:nvGrpSpPr>
          <p:cNvPr id="10" name="McK Title Elements"/>
          <p:cNvGrpSpPr>
            <a:grpSpLocks/>
          </p:cNvGrpSpPr>
          <p:nvPr/>
        </p:nvGrpSpPr>
        <p:grpSpPr bwMode="auto">
          <a:xfrm>
            <a:off x="3" y="19"/>
            <a:ext cx="8120260" cy="6859620"/>
            <a:chOff x="0" y="0"/>
            <a:chExt cx="5013" cy="4235"/>
          </a:xfrm>
        </p:grpSpPr>
        <p:sp>
          <p:nvSpPr>
            <p:cNvPr id="11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hangingPunct="1"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Тип документа</a:t>
              </a:r>
            </a:p>
          </p:txBody>
        </p:sp>
        <p:sp>
          <p:nvSpPr>
            <p:cNvPr id="12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8681" eaLnBrk="1" hangingPunct="1"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Дата</a:t>
              </a:r>
            </a:p>
          </p:txBody>
        </p:sp>
        <p:sp>
          <p:nvSpPr>
            <p:cNvPr id="13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3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796525" eaLnBrk="0" hangingPunct="0"/>
              <a:r>
                <a:rPr lang="ru-RU" sz="800" dirty="0">
                  <a:solidFill>
                    <a:srgbClr val="737373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796525" eaLnBrk="0" hangingPunct="0"/>
              <a:r>
                <a:rPr lang="ru-RU" sz="800" dirty="0">
                  <a:solidFill>
                    <a:srgbClr val="737373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4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/>
              <a:endParaRPr lang="ru-RU" sz="1000" dirty="0">
                <a:solidFill>
                  <a:srgbClr val="737373"/>
                </a:solidFill>
              </a:endParaRPr>
            </a:p>
          </p:txBody>
        </p:sp>
        <p:sp>
          <p:nvSpPr>
            <p:cNvPr id="15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8681"/>
              <a:endParaRPr lang="ru-RU" sz="1000" dirty="0">
                <a:solidFill>
                  <a:srgbClr val="737373"/>
                </a:solidFill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85" y="6575219"/>
            <a:ext cx="1670055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0" y="4495801"/>
            <a:ext cx="8460432" cy="1981200"/>
          </a:xfrm>
          <a:prstGeom prst="rect">
            <a:avLst/>
          </a:prstGeom>
          <a:gradFill rotWithShape="1">
            <a:gsLst>
              <a:gs pos="0">
                <a:srgbClr val="00A8E5"/>
              </a:gs>
              <a:gs pos="100000">
                <a:srgbClr val="0D004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6" tIns="45653" rIns="91306" bIns="45653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algn="ctr" defTabSz="906678" eaLnBrk="1" hangingPunct="1">
              <a:spcBef>
                <a:spcPct val="0"/>
              </a:spcBef>
            </a:pPr>
            <a:endParaRPr lang="ru-RU" altLang="ru-RU" sz="1700">
              <a:solidFill>
                <a:srgbClr val="005DA3"/>
              </a:solidFill>
              <a:latin typeface="Times New Roman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51539" y="5258050"/>
            <a:ext cx="5836285" cy="345431"/>
          </a:xfrm>
        </p:spPr>
        <p:txBody>
          <a:bodyPr/>
          <a:lstStyle>
            <a:lvl1pPr>
              <a:defRPr sz="2200" b="0">
                <a:solidFill>
                  <a:schemeClr val="bg2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4804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(источни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2004302"/>
              </p:ext>
            </p:extLst>
          </p:nvPr>
        </p:nvGraphicFramePr>
        <p:xfrm>
          <a:off x="1632" y="160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0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 hasCustomPrompt="1"/>
          </p:nvPr>
        </p:nvSpPr>
        <p:spPr>
          <a:xfrm>
            <a:off x="147421" y="459887"/>
            <a:ext cx="8794113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8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605675" y="1990668"/>
            <a:ext cx="4755582" cy="12561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00" y="6538749"/>
            <a:ext cx="2665412" cy="157014"/>
          </a:xfrm>
        </p:spPr>
        <p:txBody>
          <a:bodyPr/>
          <a:lstStyle>
            <a:lvl1pPr>
              <a:defRPr sz="1000"/>
            </a:lvl1pPr>
            <a:lvl2pPr>
              <a:defRPr/>
            </a:lvl2pPr>
          </a:lstStyle>
          <a:p>
            <a:pPr lvl="0"/>
            <a:r>
              <a:rPr lang="ru-RU" dirty="0" smtClean="0"/>
              <a:t>Источник информации: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(источни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4050550"/>
              </p:ext>
            </p:extLst>
          </p:nvPr>
        </p:nvGraphicFramePr>
        <p:xfrm>
          <a:off x="1632" y="160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0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 hasCustomPrompt="1"/>
          </p:nvPr>
        </p:nvSpPr>
        <p:spPr>
          <a:xfrm>
            <a:off x="147421" y="459887"/>
            <a:ext cx="8794113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8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605675" y="1990668"/>
            <a:ext cx="4755582" cy="12561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00" y="6538749"/>
            <a:ext cx="2665412" cy="157014"/>
          </a:xfrm>
        </p:spPr>
        <p:txBody>
          <a:bodyPr/>
          <a:lstStyle>
            <a:lvl1pPr>
              <a:defRPr sz="1000"/>
            </a:lvl1pPr>
            <a:lvl2pPr>
              <a:defRPr/>
            </a:lvl2pPr>
          </a:lstStyle>
          <a:p>
            <a:pPr lvl="0"/>
            <a:r>
              <a:rPr lang="ru-RU" dirty="0" smtClean="0"/>
              <a:t>Источник информации: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89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1430572"/>
              </p:ext>
            </p:extLst>
          </p:nvPr>
        </p:nvGraphicFramePr>
        <p:xfrm>
          <a:off x="1632" y="160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0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 hasCustomPrompt="1"/>
          </p:nvPr>
        </p:nvSpPr>
        <p:spPr>
          <a:xfrm>
            <a:off x="147421" y="459887"/>
            <a:ext cx="8794113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8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605675" y="1990668"/>
            <a:ext cx="4755582" cy="12561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67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6" tIns="45653" rIns="91306" bIns="45653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4106022" y="3644900"/>
            <a:ext cx="5037992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3" tIns="47825" rIns="95653" bIns="47825" anchor="ctr"/>
          <a:lstStyle>
            <a:lvl1pPr defTabSz="957263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600" b="1">
                <a:solidFill>
                  <a:srgbClr val="005DA3"/>
                </a:solidFill>
              </a:rPr>
              <a:t>Достичь большего вместе</a:t>
            </a: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4106008" y="5734050"/>
            <a:ext cx="472000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3" tIns="47825" rIns="95653" bIns="47825" anchor="ctr"/>
          <a:lstStyle>
            <a:lvl1pPr defTabSz="957263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000" dirty="0" smtClean="0">
                <a:solidFill>
                  <a:srgbClr val="005DA3"/>
                </a:solidFill>
              </a:rPr>
              <a:t>Любое </a:t>
            </a:r>
            <a:r>
              <a:rPr lang="ru-RU" altLang="ru-RU" sz="1000" dirty="0">
                <a:solidFill>
                  <a:srgbClr val="005DA3"/>
                </a:solidFill>
              </a:rPr>
              <a:t>несанкционированное использование, копирование, раскрытие или распространение материалов, содержащихся в данном документе (или приложениях к нему), строго запрещено. Коммерческая тайна </a:t>
            </a:r>
            <a:r>
              <a:rPr lang="ru-RU" altLang="ru-RU" sz="1000" dirty="0" smtClean="0">
                <a:solidFill>
                  <a:srgbClr val="005DA3"/>
                </a:solidFill>
              </a:rPr>
              <a:t>АО </a:t>
            </a:r>
            <a:r>
              <a:rPr lang="ru-RU" altLang="ru-RU" sz="1000" dirty="0">
                <a:solidFill>
                  <a:srgbClr val="005DA3"/>
                </a:solidFill>
              </a:rPr>
              <a:t>«</a:t>
            </a:r>
            <a:r>
              <a:rPr lang="ru-RU" altLang="ru-RU" sz="1000" dirty="0" smtClean="0">
                <a:solidFill>
                  <a:srgbClr val="005DA3"/>
                </a:solidFill>
              </a:rPr>
              <a:t>Северсталь Менеджмент». </a:t>
            </a:r>
            <a:r>
              <a:rPr lang="ru-RU" altLang="ru-RU" sz="1000" dirty="0">
                <a:solidFill>
                  <a:srgbClr val="005DA3"/>
                </a:solidFill>
              </a:rPr>
              <a:t>162600, Российская Федерация, Вологодская область,</a:t>
            </a:r>
            <a:br>
              <a:rPr lang="ru-RU" altLang="ru-RU" sz="1000" dirty="0">
                <a:solidFill>
                  <a:srgbClr val="005DA3"/>
                </a:solidFill>
              </a:rPr>
            </a:br>
            <a:r>
              <a:rPr lang="ru-RU" altLang="ru-RU" sz="1000" dirty="0">
                <a:solidFill>
                  <a:srgbClr val="005DA3"/>
                </a:solidFill>
              </a:rPr>
              <a:t>г. Череповец, ул</a:t>
            </a:r>
            <a:r>
              <a:rPr lang="ru-RU" altLang="ru-RU" sz="1000" dirty="0" smtClean="0">
                <a:solidFill>
                  <a:srgbClr val="005DA3"/>
                </a:solidFill>
              </a:rPr>
              <a:t>. Мира</a:t>
            </a:r>
            <a:r>
              <a:rPr lang="ru-RU" altLang="ru-RU" sz="1000" dirty="0">
                <a:solidFill>
                  <a:srgbClr val="005DA3"/>
                </a:solidFill>
              </a:rPr>
              <a:t>, 30</a:t>
            </a: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4173427" y="5661025"/>
            <a:ext cx="4453304" cy="0"/>
          </a:xfrm>
          <a:prstGeom prst="line">
            <a:avLst/>
          </a:prstGeom>
          <a:noFill/>
          <a:ln w="3175">
            <a:solidFill>
              <a:srgbClr val="005D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6" tIns="45653" rIns="91306" bIns="45653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5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3413542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7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3" descr="bc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" y="540995"/>
            <a:ext cx="9140760" cy="63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349865"/>
            <a:ext cx="1128605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674" y="508600"/>
            <a:ext cx="3214071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Last Modified 22.04.2013 17:35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3821" y="668985"/>
            <a:ext cx="2852590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Printed 22.04.2013 17:34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11" name="McK Disclaimer" hidden="1"/>
          <p:cNvSpPr>
            <a:spLocks noChangeArrowheads="1"/>
          </p:cNvSpPr>
          <p:nvPr/>
        </p:nvSpPr>
        <p:spPr bwMode="auto">
          <a:xfrm>
            <a:off x="2694548" y="5841237"/>
            <a:ext cx="5225605" cy="4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79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000000"/>
                </a:solidFill>
              </a:rPr>
              <a:t>КОНФИДЕНЦИАЛЬНАЯ ИНФОРМАЦИЯ, СОБСТВЕННОСТЬ McKINSEY &amp; COMPANY</a:t>
            </a:r>
          </a:p>
          <a:p>
            <a:pPr defTabSz="79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000000"/>
                </a:solidFill>
              </a:rPr>
              <a:t>Любое использование этого документа без специального разрешения McKinsey &amp; Company строго запрещено</a:t>
            </a:r>
          </a:p>
        </p:txBody>
      </p:sp>
      <p:sp>
        <p:nvSpPr>
          <p:cNvPr id="12" name="TitleBottomPlaceholder" hidden="1"/>
          <p:cNvSpPr>
            <a:spLocks noChangeArrowheads="1"/>
          </p:cNvSpPr>
          <p:nvPr/>
        </p:nvSpPr>
        <p:spPr bwMode="auto">
          <a:xfrm>
            <a:off x="122" y="2283840"/>
            <a:ext cx="2238619" cy="4575780"/>
          </a:xfrm>
          <a:prstGeom prst="rect">
            <a:avLst/>
          </a:prstGeom>
          <a:solidFill>
            <a:srgbClr val="0065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7" tIns="45019" rIns="89967" bIns="45019" anchor="ctr"/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" name="TitleTopPlaceholder" hidden="1"/>
          <p:cNvSpPr>
            <a:spLocks noChangeArrowheads="1"/>
          </p:cNvSpPr>
          <p:nvPr/>
        </p:nvSpPr>
        <p:spPr bwMode="auto">
          <a:xfrm>
            <a:off x="122" y="17"/>
            <a:ext cx="2238619" cy="2283840"/>
          </a:xfrm>
          <a:prstGeom prst="rect">
            <a:avLst/>
          </a:prstGeom>
          <a:solidFill>
            <a:srgbClr val="91A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7" tIns="45019" rIns="89967" bIns="45019" anchor="ctr"/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23" y="26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7" tIns="45019" rIns="89967" bIns="45019" anchor="ctr"/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78" y="6575494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>
          <a:xfrm>
            <a:off x="827746" y="5120065"/>
            <a:ext cx="583628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pic>
        <p:nvPicPr>
          <p:cNvPr id="25602" name="Picture 2" descr="Russian_Steel_Rus_CMYK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1" y="1650534"/>
            <a:ext cx="2632242" cy="11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27746" y="5927146"/>
            <a:ext cx="5836285" cy="2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i="1" dirty="0" smtClean="0">
                <a:solidFill>
                  <a:srgbClr val="FFFFFF"/>
                </a:solidFill>
              </a:rPr>
              <a:t>Дата</a:t>
            </a:r>
          </a:p>
        </p:txBody>
      </p:sp>
      <p:sp>
        <p:nvSpPr>
          <p:cNvPr id="17" name="McK Document type" hidden="1"/>
          <p:cNvSpPr txBox="1">
            <a:spLocks noChangeArrowheads="1"/>
          </p:cNvSpPr>
          <p:nvPr userDrawn="1"/>
        </p:nvSpPr>
        <p:spPr bwMode="auto">
          <a:xfrm>
            <a:off x="827746" y="5652730"/>
            <a:ext cx="5836285" cy="2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161686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36" y="6566446"/>
            <a:ext cx="213008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808080"/>
                </a:solidFill>
              </a:rPr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34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9985693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98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3" descr="bc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" y="540995"/>
            <a:ext cx="9140760" cy="63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349865"/>
            <a:ext cx="1128605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674" y="508643"/>
            <a:ext cx="3214071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Last Modified 22.04.2013 17:35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3821" y="668985"/>
            <a:ext cx="2852590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Printed 22.04.2013 17:34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3" y="19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97"/>
              <a:ext cx="3109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525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5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525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5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06"/>
              <a:ext cx="322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7918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7918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78" y="6575494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10"/>
            </p:custDataLst>
          </p:nvPr>
        </p:nvSpPr>
        <p:spPr>
          <a:xfrm>
            <a:off x="827746" y="5120065"/>
            <a:ext cx="583628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827870" y="5667953"/>
            <a:ext cx="5036083" cy="235521"/>
          </a:xfrm>
        </p:spPr>
        <p:txBody>
          <a:bodyPr>
            <a:spAutoFit/>
          </a:bodyPr>
          <a:lstStyle>
            <a:lvl1pPr>
              <a:defRPr sz="1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pic>
        <p:nvPicPr>
          <p:cNvPr id="25602" name="Picture 2" descr="Russian_Steel_Rus_CMYK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8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1" y="1650534"/>
            <a:ext cx="2632242" cy="11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0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758478" y="6566446"/>
            <a:ext cx="199240" cy="155496"/>
          </a:xfrm>
          <a:prstGeom prst="rect">
            <a:avLst/>
          </a:prstGeom>
          <a:ln/>
        </p:spPr>
        <p:txBody>
          <a:bodyPr lIns="95645" tIns="47821" rIns="95645" bIns="4782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7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72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5988829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3" descr="bc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" y="540995"/>
            <a:ext cx="9140760" cy="63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349865"/>
            <a:ext cx="1128605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674" y="508600"/>
            <a:ext cx="3214071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Last Modified 22.04.2013 17:35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3821" y="668985"/>
            <a:ext cx="2852590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Printed 22.04.2013 17:34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11" name="McK Disclaimer" hidden="1"/>
          <p:cNvSpPr>
            <a:spLocks noChangeArrowheads="1"/>
          </p:cNvSpPr>
          <p:nvPr/>
        </p:nvSpPr>
        <p:spPr bwMode="auto">
          <a:xfrm>
            <a:off x="2694548" y="5841237"/>
            <a:ext cx="5225605" cy="4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79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000000"/>
                </a:solidFill>
              </a:rPr>
              <a:t>КОНФИДЕНЦИАЛЬНАЯ ИНФОРМАЦИЯ, СОБСТВЕННОСТЬ McKINSEY &amp; COMPANY</a:t>
            </a:r>
          </a:p>
          <a:p>
            <a:pPr defTabSz="79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000000"/>
                </a:solidFill>
              </a:rPr>
              <a:t>Любое использование этого документа без специального разрешения McKinsey &amp; Company строго запрещено</a:t>
            </a:r>
          </a:p>
        </p:txBody>
      </p:sp>
      <p:sp>
        <p:nvSpPr>
          <p:cNvPr id="12" name="TitleBottomPlaceholder" hidden="1"/>
          <p:cNvSpPr>
            <a:spLocks noChangeArrowheads="1"/>
          </p:cNvSpPr>
          <p:nvPr/>
        </p:nvSpPr>
        <p:spPr bwMode="auto">
          <a:xfrm>
            <a:off x="122" y="2283840"/>
            <a:ext cx="2238619" cy="4575780"/>
          </a:xfrm>
          <a:prstGeom prst="rect">
            <a:avLst/>
          </a:prstGeom>
          <a:solidFill>
            <a:srgbClr val="0065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7" tIns="45019" rIns="89967" bIns="45019" anchor="ctr"/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" name="TitleTopPlaceholder" hidden="1"/>
          <p:cNvSpPr>
            <a:spLocks noChangeArrowheads="1"/>
          </p:cNvSpPr>
          <p:nvPr/>
        </p:nvSpPr>
        <p:spPr bwMode="auto">
          <a:xfrm>
            <a:off x="122" y="17"/>
            <a:ext cx="2238619" cy="2283840"/>
          </a:xfrm>
          <a:prstGeom prst="rect">
            <a:avLst/>
          </a:prstGeom>
          <a:solidFill>
            <a:srgbClr val="91A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7" tIns="45019" rIns="89967" bIns="45019" anchor="ctr"/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23" y="26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7" tIns="45019" rIns="89967" bIns="45019" anchor="ctr"/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78" y="6575494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>
          <a:xfrm>
            <a:off x="827746" y="5120065"/>
            <a:ext cx="583628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pic>
        <p:nvPicPr>
          <p:cNvPr id="25602" name="Picture 2" descr="Russian_Steel_Rus_CMYK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1" y="1650534"/>
            <a:ext cx="2632242" cy="11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27746" y="5927146"/>
            <a:ext cx="5836285" cy="2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i="1" dirty="0" smtClean="0">
                <a:solidFill>
                  <a:srgbClr val="FFFFFF"/>
                </a:solidFill>
              </a:rPr>
              <a:t>Дата</a:t>
            </a:r>
          </a:p>
        </p:txBody>
      </p:sp>
      <p:sp>
        <p:nvSpPr>
          <p:cNvPr id="17" name="McK Document type" hidden="1"/>
          <p:cNvSpPr txBox="1">
            <a:spLocks noChangeArrowheads="1"/>
          </p:cNvSpPr>
          <p:nvPr userDrawn="1"/>
        </p:nvSpPr>
        <p:spPr bwMode="auto">
          <a:xfrm>
            <a:off x="827746" y="5652730"/>
            <a:ext cx="5836285" cy="2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289372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36" y="6566446"/>
            <a:ext cx="213008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808080"/>
                </a:solidFill>
              </a:rPr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82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1441589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94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3" descr="bc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" y="540995"/>
            <a:ext cx="9140760" cy="63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349865"/>
            <a:ext cx="1128605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674" y="508643"/>
            <a:ext cx="3214071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Last Modified 22.04.2013 17:35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3821" y="668985"/>
            <a:ext cx="2852590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Printed 22.04.2013 17:34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3" y="19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97"/>
              <a:ext cx="3109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525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5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525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5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06"/>
              <a:ext cx="322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7918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7918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78" y="6575494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10"/>
            </p:custDataLst>
          </p:nvPr>
        </p:nvSpPr>
        <p:spPr>
          <a:xfrm>
            <a:off x="827746" y="5120065"/>
            <a:ext cx="583628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827870" y="5667953"/>
            <a:ext cx="5036083" cy="235521"/>
          </a:xfrm>
        </p:spPr>
        <p:txBody>
          <a:bodyPr>
            <a:spAutoFit/>
          </a:bodyPr>
          <a:lstStyle>
            <a:lvl1pPr>
              <a:defRPr sz="1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pic>
        <p:nvPicPr>
          <p:cNvPr id="25602" name="Picture 2" descr="Russian_Steel_Rus_CMYK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8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1" y="1650534"/>
            <a:ext cx="2632242" cy="11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758478" y="6566446"/>
            <a:ext cx="199240" cy="155496"/>
          </a:xfrm>
          <a:prstGeom prst="rect">
            <a:avLst/>
          </a:prstGeom>
          <a:ln/>
        </p:spPr>
        <p:txBody>
          <a:bodyPr lIns="95645" tIns="47821" rIns="95645" bIns="4782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7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1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9889785"/>
              </p:ext>
            </p:extLst>
          </p:nvPr>
        </p:nvGraphicFramePr>
        <p:xfrm>
          <a:off x="1632" y="160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" y="160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 hasCustomPrompt="1"/>
          </p:nvPr>
        </p:nvSpPr>
        <p:spPr>
          <a:xfrm>
            <a:off x="147421" y="459887"/>
            <a:ext cx="8794113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8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605675" y="1990668"/>
            <a:ext cx="4755582" cy="12561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1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514914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10" y="550714"/>
            <a:ext cx="9145619" cy="6307287"/>
          </a:xfrm>
          <a:prstGeom prst="rect">
            <a:avLst/>
          </a:prstGeom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27739" y="5142002"/>
            <a:ext cx="5836285" cy="43963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57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Название презентации</a:t>
            </a:r>
          </a:p>
        </p:txBody>
      </p:sp>
      <p:sp>
        <p:nvSpPr>
          <p:cNvPr id="19" name="McK Document type" hidden="1"/>
          <p:cNvSpPr txBox="1">
            <a:spLocks noChangeArrowheads="1"/>
          </p:cNvSpPr>
          <p:nvPr userDrawn="1"/>
        </p:nvSpPr>
        <p:spPr bwMode="auto">
          <a:xfrm>
            <a:off x="827739" y="5884321"/>
            <a:ext cx="5836285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28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27739" y="5667953"/>
            <a:ext cx="5836285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28" i="1" dirty="0" smtClean="0">
                <a:solidFill>
                  <a:srgbClr val="FFFFFF"/>
                </a:solidFill>
              </a:rPr>
              <a:t>Дата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00" y="1866312"/>
            <a:ext cx="2357456" cy="693511"/>
          </a:xfrm>
          <a:prstGeom prst="rect">
            <a:avLst/>
          </a:prstGeom>
        </p:spPr>
      </p:pic>
      <p:sp>
        <p:nvSpPr>
          <p:cNvPr id="9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827739" y="6021360"/>
            <a:ext cx="2665412" cy="215444"/>
          </a:xfrm>
        </p:spPr>
        <p:txBody>
          <a:bodyPr/>
          <a:lstStyle>
            <a:lvl1pPr>
              <a:defRPr sz="1400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fld id="{B3C5F47B-8A05-4B8A-8BED-69516517022B}" type="datetime4">
              <a:rPr lang="ru-RU" smtClean="0"/>
              <a:t>8 декабря 2017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62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ыделение раздела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19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029565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0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806" y="350285"/>
            <a:ext cx="9938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9999" eaLnBrk="1" hangingPunct="1">
              <a:defRPr/>
            </a:pPr>
            <a:r>
              <a:rPr lang="en-US" sz="900" b="1" dirty="0" smtClean="0">
                <a:solidFill>
                  <a:srgbClr val="737373"/>
                </a:solidFill>
              </a:rPr>
              <a:t>WORKING DRAFT</a:t>
            </a:r>
          </a:p>
        </p:txBody>
      </p:sp>
      <p:sp>
        <p:nvSpPr>
          <p:cNvPr id="7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889999" eaLnBrk="1" hangingPunct="1">
              <a:defRPr/>
            </a:pPr>
            <a:endParaRPr lang="ru-RU" sz="800" dirty="0" smtClean="0">
              <a:solidFill>
                <a:srgbClr val="737373"/>
              </a:solidFill>
            </a:endParaRPr>
          </a:p>
        </p:txBody>
      </p:sp>
      <p:sp>
        <p:nvSpPr>
          <p:cNvPr id="8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882" y="508679"/>
            <a:ext cx="30136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9999" eaLnBrk="1" hangingPunct="1"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Last Modified 20.05.2010 16:08:08 Russian Standard Time</a:t>
            </a: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081" y="669339"/>
            <a:ext cx="269304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9999" eaLnBrk="1" hangingPunct="1">
              <a:defRPr/>
            </a:pPr>
            <a:r>
              <a:rPr lang="en-US" sz="900" dirty="0" smtClean="0">
                <a:solidFill>
                  <a:srgbClr val="737373"/>
                </a:solidFill>
              </a:rPr>
              <a:t>Printed 20.05.2010 15:49:19 Russian Standard Time</a:t>
            </a:r>
          </a:p>
        </p:txBody>
      </p:sp>
      <p:grpSp>
        <p:nvGrpSpPr>
          <p:cNvPr id="10" name="McK Title Elements"/>
          <p:cNvGrpSpPr>
            <a:grpSpLocks/>
          </p:cNvGrpSpPr>
          <p:nvPr/>
        </p:nvGrpSpPr>
        <p:grpSpPr bwMode="auto">
          <a:xfrm>
            <a:off x="3" y="19"/>
            <a:ext cx="8013350" cy="6859620"/>
            <a:chOff x="0" y="0"/>
            <a:chExt cx="4947" cy="4235"/>
          </a:xfrm>
        </p:grpSpPr>
        <p:sp>
          <p:nvSpPr>
            <p:cNvPr id="11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9999" eaLnBrk="1" hangingPunct="1"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Тип документа</a:t>
              </a:r>
            </a:p>
          </p:txBody>
        </p:sp>
        <p:sp>
          <p:nvSpPr>
            <p:cNvPr id="12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89999" eaLnBrk="1" hangingPunct="1">
                <a:defRPr/>
              </a:pPr>
              <a:r>
                <a:rPr lang="en-US" sz="1400" dirty="0" smtClean="0">
                  <a:solidFill>
                    <a:srgbClr val="737373"/>
                  </a:solidFill>
                </a:rPr>
                <a:t>Дата</a:t>
              </a:r>
            </a:p>
          </p:txBody>
        </p:sp>
        <p:sp>
          <p:nvSpPr>
            <p:cNvPr id="13" name="McK Disclaimer" hidden="1"/>
            <p:cNvSpPr>
              <a:spLocks noChangeArrowheads="1"/>
            </p:cNvSpPr>
            <p:nvPr/>
          </p:nvSpPr>
          <p:spPr bwMode="auto">
            <a:xfrm>
              <a:off x="1663" y="3716"/>
              <a:ext cx="328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797707" eaLnBrk="0" hangingPunct="0"/>
              <a:r>
                <a:rPr lang="ru-RU" sz="800" dirty="0">
                  <a:solidFill>
                    <a:srgbClr val="737373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797707" eaLnBrk="0" hangingPunct="0"/>
              <a:r>
                <a:rPr lang="ru-RU" sz="800" dirty="0">
                  <a:solidFill>
                    <a:srgbClr val="737373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4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9999"/>
              <a:endParaRPr lang="ru-RU" sz="1000" dirty="0">
                <a:solidFill>
                  <a:srgbClr val="737373"/>
                </a:solidFill>
              </a:endParaRPr>
            </a:p>
          </p:txBody>
        </p:sp>
        <p:sp>
          <p:nvSpPr>
            <p:cNvPr id="15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889999"/>
              <a:endParaRPr lang="ru-RU" sz="1000" dirty="0">
                <a:solidFill>
                  <a:srgbClr val="737373"/>
                </a:solidFill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80" y="6575121"/>
            <a:ext cx="1670055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0" y="4495800"/>
            <a:ext cx="8460432" cy="1981200"/>
          </a:xfrm>
          <a:prstGeom prst="rect">
            <a:avLst/>
          </a:prstGeom>
          <a:gradFill rotWithShape="1">
            <a:gsLst>
              <a:gs pos="0">
                <a:srgbClr val="00A8E5"/>
              </a:gs>
              <a:gs pos="100000">
                <a:srgbClr val="0D004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algn="ctr" defTabSz="908025" eaLnBrk="1" hangingPunct="1">
              <a:spcBef>
                <a:spcPct val="0"/>
              </a:spcBef>
            </a:pPr>
            <a:endParaRPr lang="ru-RU" altLang="ru-RU" sz="1700">
              <a:solidFill>
                <a:srgbClr val="005DA3"/>
              </a:solidFill>
              <a:latin typeface="Times New Roman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51522" y="5264914"/>
            <a:ext cx="5836285" cy="338554"/>
          </a:xfrm>
        </p:spPr>
        <p:txBody>
          <a:bodyPr/>
          <a:lstStyle>
            <a:lvl1pPr>
              <a:defRPr sz="2200" b="0">
                <a:solidFill>
                  <a:schemeClr val="bg2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1348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(источни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9225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 hasCustomPrompt="1"/>
          </p:nvPr>
        </p:nvSpPr>
        <p:spPr>
          <a:xfrm>
            <a:off x="147407" y="459883"/>
            <a:ext cx="8794113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20" smtClean="0">
                <a:solidFill>
                  <a:srgbClr val="80808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20" dirty="0">
              <a:solidFill>
                <a:srgbClr val="80808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605673" y="1990668"/>
            <a:ext cx="4755582" cy="123110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00" y="6538749"/>
            <a:ext cx="2665412" cy="153888"/>
          </a:xfrm>
        </p:spPr>
        <p:txBody>
          <a:bodyPr/>
          <a:lstStyle>
            <a:lvl1pPr>
              <a:defRPr sz="1000"/>
            </a:lvl1pPr>
            <a:lvl2pPr>
              <a:defRPr/>
            </a:lvl2pPr>
          </a:lstStyle>
          <a:p>
            <a:pPr lvl="0"/>
            <a:r>
              <a:rPr lang="ru-RU" dirty="0" smtClean="0"/>
              <a:t>Источник информации: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31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32228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1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 hasCustomPrompt="1"/>
          </p:nvPr>
        </p:nvSpPr>
        <p:spPr>
          <a:xfrm>
            <a:off x="147407" y="459883"/>
            <a:ext cx="8794113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20" smtClean="0">
                <a:solidFill>
                  <a:srgbClr val="80808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20" dirty="0">
              <a:solidFill>
                <a:srgbClr val="808080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605673" y="1990668"/>
            <a:ext cx="4755582" cy="123110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4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ru-RU" altLang="ru-RU" sz="1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4106008" y="3644900"/>
            <a:ext cx="5037992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/>
          <a:lstStyle>
            <a:lvl1pPr defTabSz="957263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600" b="1">
                <a:solidFill>
                  <a:srgbClr val="005DA3"/>
                </a:solidFill>
              </a:rPr>
              <a:t>Достичь большего вместе</a:t>
            </a: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4106008" y="5734050"/>
            <a:ext cx="472000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3" tIns="47896" rIns="95793" bIns="47896" anchor="ctr"/>
          <a:lstStyle>
            <a:lvl1pPr defTabSz="957263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000" dirty="0" smtClean="0">
                <a:solidFill>
                  <a:srgbClr val="005DA3"/>
                </a:solidFill>
              </a:rPr>
              <a:t>Любое </a:t>
            </a:r>
            <a:r>
              <a:rPr lang="ru-RU" altLang="ru-RU" sz="1000" dirty="0">
                <a:solidFill>
                  <a:srgbClr val="005DA3"/>
                </a:solidFill>
              </a:rPr>
              <a:t>несанкционированное использование, копирование, раскрытие или распространение материалов, содержащихся в данном документе (или приложениях к нему), строго запрещено. Коммерческая тайна </a:t>
            </a:r>
            <a:r>
              <a:rPr lang="ru-RU" altLang="ru-RU" sz="1000" dirty="0" smtClean="0">
                <a:solidFill>
                  <a:srgbClr val="005DA3"/>
                </a:solidFill>
              </a:rPr>
              <a:t>АО </a:t>
            </a:r>
            <a:r>
              <a:rPr lang="ru-RU" altLang="ru-RU" sz="1000" dirty="0">
                <a:solidFill>
                  <a:srgbClr val="005DA3"/>
                </a:solidFill>
              </a:rPr>
              <a:t>«</a:t>
            </a:r>
            <a:r>
              <a:rPr lang="ru-RU" altLang="ru-RU" sz="1000" dirty="0" smtClean="0">
                <a:solidFill>
                  <a:srgbClr val="005DA3"/>
                </a:solidFill>
              </a:rPr>
              <a:t>Северсталь Менеджмент». </a:t>
            </a:r>
            <a:r>
              <a:rPr lang="ru-RU" altLang="ru-RU" sz="1000" dirty="0">
                <a:solidFill>
                  <a:srgbClr val="005DA3"/>
                </a:solidFill>
              </a:rPr>
              <a:t>162600, Российская Федерация, Вологодская область,</a:t>
            </a:r>
            <a:br>
              <a:rPr lang="ru-RU" altLang="ru-RU" sz="1000" dirty="0">
                <a:solidFill>
                  <a:srgbClr val="005DA3"/>
                </a:solidFill>
              </a:rPr>
            </a:br>
            <a:r>
              <a:rPr lang="ru-RU" altLang="ru-RU" sz="1000" dirty="0">
                <a:solidFill>
                  <a:srgbClr val="005DA3"/>
                </a:solidFill>
              </a:rPr>
              <a:t>г. Череповец, ул</a:t>
            </a:r>
            <a:r>
              <a:rPr lang="ru-RU" altLang="ru-RU" sz="1000" dirty="0" smtClean="0">
                <a:solidFill>
                  <a:srgbClr val="005DA3"/>
                </a:solidFill>
              </a:rPr>
              <a:t>. Мира</a:t>
            </a:r>
            <a:r>
              <a:rPr lang="ru-RU" altLang="ru-RU" sz="1000" dirty="0">
                <a:solidFill>
                  <a:srgbClr val="005DA3"/>
                </a:solidFill>
              </a:rPr>
              <a:t>, 30</a:t>
            </a: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4173416" y="5661025"/>
            <a:ext cx="4453304" cy="0"/>
          </a:xfrm>
          <a:prstGeom prst="line">
            <a:avLst/>
          </a:prstGeom>
          <a:noFill/>
          <a:ln w="3175">
            <a:solidFill>
              <a:srgbClr val="005D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6" tIns="45653" rIns="91306" bIns="45653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7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4106022" y="3644900"/>
            <a:ext cx="5037992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3" tIns="47825" rIns="95653" bIns="47825" anchor="ctr"/>
          <a:lstStyle>
            <a:lvl1pPr defTabSz="957263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600" b="1">
                <a:solidFill>
                  <a:srgbClr val="005DA3"/>
                </a:solidFill>
              </a:rPr>
              <a:t>Достичь большего вместе</a:t>
            </a: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4106008" y="5734050"/>
            <a:ext cx="472000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3" tIns="47825" rIns="95653" bIns="47825" anchor="ctr"/>
          <a:lstStyle>
            <a:lvl1pPr defTabSz="957263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000" dirty="0" smtClean="0">
                <a:solidFill>
                  <a:srgbClr val="005DA3"/>
                </a:solidFill>
              </a:rPr>
              <a:t>Любое </a:t>
            </a:r>
            <a:r>
              <a:rPr lang="ru-RU" altLang="ru-RU" sz="1000" dirty="0">
                <a:solidFill>
                  <a:srgbClr val="005DA3"/>
                </a:solidFill>
              </a:rPr>
              <a:t>несанкционированное использование, копирование, раскрытие или распространение материалов, содержащихся в данном документе (или приложениях к нему), строго запрещено. Коммерческая тайна </a:t>
            </a:r>
            <a:r>
              <a:rPr lang="ru-RU" altLang="ru-RU" sz="1000" dirty="0" smtClean="0">
                <a:solidFill>
                  <a:srgbClr val="005DA3"/>
                </a:solidFill>
              </a:rPr>
              <a:t>АО </a:t>
            </a:r>
            <a:r>
              <a:rPr lang="ru-RU" altLang="ru-RU" sz="1000" dirty="0">
                <a:solidFill>
                  <a:srgbClr val="005DA3"/>
                </a:solidFill>
              </a:rPr>
              <a:t>«</a:t>
            </a:r>
            <a:r>
              <a:rPr lang="ru-RU" altLang="ru-RU" sz="1000" dirty="0" smtClean="0">
                <a:solidFill>
                  <a:srgbClr val="005DA3"/>
                </a:solidFill>
              </a:rPr>
              <a:t>Северсталь Менеджмент». </a:t>
            </a:r>
            <a:r>
              <a:rPr lang="ru-RU" altLang="ru-RU" sz="1000" dirty="0">
                <a:solidFill>
                  <a:srgbClr val="005DA3"/>
                </a:solidFill>
              </a:rPr>
              <a:t>162600, Российская Федерация, Вологодская область,</a:t>
            </a:r>
            <a:br>
              <a:rPr lang="ru-RU" altLang="ru-RU" sz="1000" dirty="0">
                <a:solidFill>
                  <a:srgbClr val="005DA3"/>
                </a:solidFill>
              </a:rPr>
            </a:br>
            <a:r>
              <a:rPr lang="ru-RU" altLang="ru-RU" sz="1000" dirty="0">
                <a:solidFill>
                  <a:srgbClr val="005DA3"/>
                </a:solidFill>
              </a:rPr>
              <a:t>г. Череповец, ул</a:t>
            </a:r>
            <a:r>
              <a:rPr lang="ru-RU" altLang="ru-RU" sz="1000" dirty="0" smtClean="0">
                <a:solidFill>
                  <a:srgbClr val="005DA3"/>
                </a:solidFill>
              </a:rPr>
              <a:t>. Мира</a:t>
            </a:r>
            <a:r>
              <a:rPr lang="ru-RU" altLang="ru-RU" sz="1000" dirty="0">
                <a:solidFill>
                  <a:srgbClr val="005DA3"/>
                </a:solidFill>
              </a:rPr>
              <a:t>, 30</a:t>
            </a: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4173427" y="5661025"/>
            <a:ext cx="4453304" cy="0"/>
          </a:xfrm>
          <a:prstGeom prst="line">
            <a:avLst/>
          </a:prstGeom>
          <a:noFill/>
          <a:ln w="3175">
            <a:solidFill>
              <a:srgbClr val="005D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6" tIns="45653" rIns="91306" bIns="4565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5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057019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3" descr="bc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" y="540995"/>
            <a:ext cx="9140760" cy="63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349865"/>
            <a:ext cx="1128605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674" y="508600"/>
            <a:ext cx="3214071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Last Modified 22.04.2013 17:35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3821" y="668985"/>
            <a:ext cx="2852590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Printed 22.04.2013 17:34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11" name="McK Disclaimer" hidden="1"/>
          <p:cNvSpPr>
            <a:spLocks noChangeArrowheads="1"/>
          </p:cNvSpPr>
          <p:nvPr/>
        </p:nvSpPr>
        <p:spPr bwMode="auto">
          <a:xfrm>
            <a:off x="2694548" y="5841237"/>
            <a:ext cx="5225605" cy="4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79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000000"/>
                </a:solidFill>
              </a:rPr>
              <a:t>КОНФИДЕНЦИАЛЬНАЯ ИНФОРМАЦИЯ, СОБСТВЕННОСТЬ McKINSEY &amp; COMPANY</a:t>
            </a:r>
          </a:p>
          <a:p>
            <a:pPr defTabSz="791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000000"/>
                </a:solidFill>
              </a:rPr>
              <a:t>Любое использование этого документа без специального разрешения McKinsey &amp; Company строго запрещено</a:t>
            </a:r>
          </a:p>
        </p:txBody>
      </p:sp>
      <p:sp>
        <p:nvSpPr>
          <p:cNvPr id="12" name="TitleBottomPlaceholder" hidden="1"/>
          <p:cNvSpPr>
            <a:spLocks noChangeArrowheads="1"/>
          </p:cNvSpPr>
          <p:nvPr/>
        </p:nvSpPr>
        <p:spPr bwMode="auto">
          <a:xfrm>
            <a:off x="122" y="2283840"/>
            <a:ext cx="2238619" cy="4575780"/>
          </a:xfrm>
          <a:prstGeom prst="rect">
            <a:avLst/>
          </a:prstGeom>
          <a:solidFill>
            <a:srgbClr val="0065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7" tIns="45019" rIns="89967" bIns="45019" anchor="ctr"/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" name="TitleTopPlaceholder" hidden="1"/>
          <p:cNvSpPr>
            <a:spLocks noChangeArrowheads="1"/>
          </p:cNvSpPr>
          <p:nvPr/>
        </p:nvSpPr>
        <p:spPr bwMode="auto">
          <a:xfrm>
            <a:off x="122" y="17"/>
            <a:ext cx="2238619" cy="2283840"/>
          </a:xfrm>
          <a:prstGeom prst="rect">
            <a:avLst/>
          </a:prstGeom>
          <a:solidFill>
            <a:srgbClr val="91A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7" tIns="45019" rIns="89967" bIns="45019" anchor="ctr"/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23" y="26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7" tIns="45019" rIns="89967" bIns="45019" anchor="ctr"/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78" y="6575494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>
          <a:xfrm>
            <a:off x="827746" y="5120065"/>
            <a:ext cx="583628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pic>
        <p:nvPicPr>
          <p:cNvPr id="25602" name="Picture 2" descr="Russian_Steel_Rus_CMYK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1" y="1650534"/>
            <a:ext cx="2632242" cy="11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cK Date" hidden="1"/>
          <p:cNvSpPr txBox="1">
            <a:spLocks noChangeArrowheads="1"/>
          </p:cNvSpPr>
          <p:nvPr userDrawn="1"/>
        </p:nvSpPr>
        <p:spPr bwMode="auto">
          <a:xfrm>
            <a:off x="827746" y="5927146"/>
            <a:ext cx="5836285" cy="2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i="1" dirty="0" smtClean="0">
                <a:solidFill>
                  <a:srgbClr val="FFFFFF"/>
                </a:solidFill>
              </a:rPr>
              <a:t>Дата</a:t>
            </a:r>
          </a:p>
        </p:txBody>
      </p:sp>
      <p:sp>
        <p:nvSpPr>
          <p:cNvPr id="17" name="McK Document type" hidden="1"/>
          <p:cNvSpPr txBox="1">
            <a:spLocks noChangeArrowheads="1"/>
          </p:cNvSpPr>
          <p:nvPr userDrawn="1"/>
        </p:nvSpPr>
        <p:spPr bwMode="auto">
          <a:xfrm>
            <a:off x="827746" y="5652730"/>
            <a:ext cx="5836285" cy="2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i="1" dirty="0" smtClean="0">
                <a:solidFill>
                  <a:srgbClr val="FFFFFF"/>
                </a:solidFill>
              </a:rPr>
              <a:t>Тип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225795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36" y="6566446"/>
            <a:ext cx="213008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808080"/>
                </a:solidFill>
              </a:rPr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6344581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4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3" descr="bc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" y="540995"/>
            <a:ext cx="9140760" cy="63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349865"/>
            <a:ext cx="1128605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4674" y="508643"/>
            <a:ext cx="3214071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Last Modified 22.04.2013 17:35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3821" y="668985"/>
            <a:ext cx="2852590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Printed 22.04.2013 17:34 Russian Standard Time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3" y="19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97"/>
              <a:ext cx="3109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525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5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525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5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06"/>
              <a:ext cx="322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7918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7918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78" y="6575494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10"/>
            </p:custDataLst>
          </p:nvPr>
        </p:nvSpPr>
        <p:spPr>
          <a:xfrm>
            <a:off x="827746" y="5120065"/>
            <a:ext cx="5836285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827870" y="5667953"/>
            <a:ext cx="5036083" cy="235521"/>
          </a:xfrm>
        </p:spPr>
        <p:txBody>
          <a:bodyPr>
            <a:spAutoFit/>
          </a:bodyPr>
          <a:lstStyle>
            <a:lvl1pPr>
              <a:defRPr sz="1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pic>
        <p:nvPicPr>
          <p:cNvPr id="25602" name="Picture 2" descr="Russian_Steel_Rus_CMYK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8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1" y="1650534"/>
            <a:ext cx="2632242" cy="11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0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758478" y="6566446"/>
            <a:ext cx="199240" cy="155496"/>
          </a:xfrm>
          <a:prstGeom prst="rect">
            <a:avLst/>
          </a:prstGeom>
          <a:ln/>
        </p:spPr>
        <p:txBody>
          <a:bodyPr lIns="95645" tIns="47821" rIns="95645" bIns="4782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7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vmlDrawing" Target="../drawings/vmlDrawing6.vml"/><Relationship Id="rId11" Type="http://schemas.openxmlformats.org/officeDocument/2006/relationships/image" Target="../media/image10.jpeg"/><Relationship Id="rId5" Type="http://schemas.openxmlformats.org/officeDocument/2006/relationships/theme" Target="../theme/theme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slideLayout" Target="../slideLayouts/slideLayout12.xml"/><Relationship Id="rId7" Type="http://schemas.openxmlformats.org/officeDocument/2006/relationships/vmlDrawing" Target="../drawings/vmlDrawing9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3.xml"/><Relationship Id="rId9" Type="http://schemas.openxmlformats.org/officeDocument/2006/relationships/oleObject" Target="../embeddings/oleObject9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slideLayout" Target="../slideLayouts/slideLayout17.xml"/><Relationship Id="rId7" Type="http://schemas.openxmlformats.org/officeDocument/2006/relationships/vmlDrawing" Target="../drawings/vmlDrawing14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8.xml"/><Relationship Id="rId9" Type="http://schemas.openxmlformats.org/officeDocument/2006/relationships/oleObject" Target="../embeddings/oleObject1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oleObject" Target="../embeddings/oleObject19.bin"/><Relationship Id="rId5" Type="http://schemas.openxmlformats.org/officeDocument/2006/relationships/slideLayout" Target="../slideLayouts/slideLayout24.xml"/><Relationship Id="rId10" Type="http://schemas.openxmlformats.org/officeDocument/2006/relationships/tags" Target="../tags/tag54.xml"/><Relationship Id="rId4" Type="http://schemas.openxmlformats.org/officeDocument/2006/relationships/slideLayout" Target="../slideLayouts/slideLayout23.xml"/><Relationship Id="rId9" Type="http://schemas.openxmlformats.org/officeDocument/2006/relationships/vmlDrawing" Target="../drawings/vmlDrawing19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slideLayout" Target="../slideLayouts/slideLayout29.xml"/><Relationship Id="rId7" Type="http://schemas.openxmlformats.org/officeDocument/2006/relationships/vmlDrawing" Target="../drawings/vmlDrawing27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oleObject" Target="../embeddings/oleObject27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Layout" Target="../slideLayouts/slideLayout34.xml"/><Relationship Id="rId7" Type="http://schemas.openxmlformats.org/officeDocument/2006/relationships/tags" Target="../tags/tag10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vmlDrawing" Target="../drawings/vmlDrawing32.vml"/><Relationship Id="rId11" Type="http://schemas.openxmlformats.org/officeDocument/2006/relationships/image" Target="../media/image10.jpeg"/><Relationship Id="rId5" Type="http://schemas.openxmlformats.org/officeDocument/2006/relationships/theme" Target="../theme/theme7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slideLayout" Target="../slideLayouts/slideLayout38.xml"/><Relationship Id="rId7" Type="http://schemas.openxmlformats.org/officeDocument/2006/relationships/tags" Target="../tags/tag12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vmlDrawing" Target="../drawings/vmlDrawing35.vml"/><Relationship Id="rId11" Type="http://schemas.openxmlformats.org/officeDocument/2006/relationships/image" Target="../media/image10.jpeg"/><Relationship Id="rId5" Type="http://schemas.openxmlformats.org/officeDocument/2006/relationships/theme" Target="../theme/theme8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slideLayout" Target="../slideLayouts/slideLayout42.xml"/><Relationship Id="rId7" Type="http://schemas.openxmlformats.org/officeDocument/2006/relationships/vmlDrawing" Target="../drawings/vmlDrawing38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3.xml"/><Relationship Id="rId9" Type="http://schemas.openxmlformats.org/officeDocument/2006/relationships/oleObject" Target="../embeddings/oleObject3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02528956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2" y="6273435"/>
            <a:ext cx="1535609" cy="451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10" y="0"/>
            <a:ext cx="9145619" cy="952410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7421" y="459887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7431" y="27537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7421" y="868509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66831" y="6394855"/>
            <a:ext cx="694911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66816" y="6627237"/>
            <a:ext cx="7002570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053" indent="-621053" defTabSz="912170" fontAlgn="base">
              <a:spcBef>
                <a:spcPct val="0"/>
              </a:spcBef>
              <a:spcAft>
                <a:spcPct val="0"/>
              </a:spcAft>
              <a:tabLst>
                <a:tab pos="624286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1146777"/>
            <a:ext cx="4350892" cy="521557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5" y="1990668"/>
            <a:ext cx="4755582" cy="12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41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6" r:id="rId2"/>
    <p:sldLayoutId id="2147483662" r:id="rId3"/>
    <p:sldLayoutId id="2147483707" r:id="rId4"/>
    <p:sldLayoutId id="214748370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170" rtl="0" eaLnBrk="1" fontAlgn="base" hangingPunct="1">
        <a:spcBef>
          <a:spcPct val="0"/>
        </a:spcBef>
        <a:spcAft>
          <a:spcPct val="0"/>
        </a:spcAft>
        <a:tabLst>
          <a:tab pos="363898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578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158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737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3155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2"/>
        </a:buClr>
        <a:buSzTx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1pPr>
      <a:lvl2pPr marL="197314" marR="0" indent="-195698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charset="0"/>
        <a:buChar char="▪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2pPr>
      <a:lvl3pPr marL="465781" marR="0" indent="-266859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Char char="&gt;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3pPr>
      <a:lvl4pPr marL="625906" marR="0" indent="-15850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Char char="–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4pPr>
      <a:lvl5pPr marL="763895" marR="0" indent="-13262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charset="0"/>
        <a:buChar char="-"/>
        <a:tabLst/>
        <a:defRPr kumimoji="0" lang="ru-RU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5pPr>
      <a:lvl6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78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58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37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5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8947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473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52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31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698543184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5" name="Picture 27" descr="Present_kursiv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doc id" hidden="1"/>
          <p:cNvSpPr>
            <a:spLocks noChangeArrowheads="1"/>
          </p:cNvSpPr>
          <p:nvPr/>
        </p:nvSpPr>
        <p:spPr bwMode="auto">
          <a:xfrm>
            <a:off x="824661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80900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98061" y="1980229"/>
            <a:ext cx="1951227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22.04.2013 17:35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06746" y="4198201"/>
            <a:ext cx="1732062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22.04.2013 17:34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990671"/>
            <a:ext cx="4389768" cy="13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8162" y="444188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7413" y="27537"/>
            <a:ext cx="938869" cy="2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8162" y="868508"/>
            <a:ext cx="8794113" cy="2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66956" y="6379259"/>
            <a:ext cx="6949116" cy="1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66818" y="6619483"/>
            <a:ext cx="7002570" cy="1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599766" indent="-599766" defTabSz="880900" fontAlgn="base">
              <a:spcBef>
                <a:spcPct val="0"/>
              </a:spcBef>
              <a:spcAft>
                <a:spcPct val="0"/>
              </a:spcAft>
              <a:tabLst>
                <a:tab pos="602895" algn="l"/>
              </a:tabLst>
            </a:pPr>
            <a:r>
              <a:rPr lang="ru-RU" sz="1100" dirty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1116005"/>
            <a:ext cx="4350892" cy="552331"/>
            <a:chOff x="915" y="689"/>
            <a:chExt cx="2686" cy="34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89"/>
              <a:ext cx="2686" cy="3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srgbClr val="000000"/>
                  </a:solidFill>
                </a:rPr>
                <a:t>Title</a:t>
              </a:r>
            </a:p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pic>
        <p:nvPicPr>
          <p:cNvPr id="22" name="Picture 2" descr="Russian_Steel_Rus_CMYK"/>
          <p:cNvPicPr>
            <a:picLocks noChangeAspect="1" noChangeArrowheads="1"/>
          </p:cNvPicPr>
          <p:nvPr/>
        </p:nvPicPr>
        <p:blipFill>
          <a:blip r:embed="rId1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" y="6142073"/>
            <a:ext cx="1616601" cy="71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"/>
          <p:cNvSpPr txBox="1">
            <a:spLocks/>
          </p:cNvSpPr>
          <p:nvPr/>
        </p:nvSpPr>
        <p:spPr>
          <a:xfrm>
            <a:off x="8719636" y="6566446"/>
            <a:ext cx="213008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808080"/>
                </a:solidFill>
              </a:rPr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7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8" r:id="rId4"/>
  </p:sldLayoutIdLst>
  <p:hf hdr="0" ftr="0" dt="0"/>
  <p:txStyles>
    <p:titleStyle>
      <a:lvl1pPr algn="l" defTabSz="880900" rtl="0" eaLnBrk="1" fontAlgn="base" hangingPunct="1">
        <a:spcBef>
          <a:spcPct val="0"/>
        </a:spcBef>
        <a:spcAft>
          <a:spcPct val="0"/>
        </a:spcAft>
        <a:tabLst>
          <a:tab pos="351438" algn="l"/>
        </a:tabLst>
        <a:defRPr sz="20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49749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899631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49460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799304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90559" indent="-189005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49749" indent="-257721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700">
          <a:solidFill>
            <a:schemeClr val="tx1"/>
          </a:solidFill>
          <a:latin typeface="+mn-lt"/>
        </a:defRPr>
      </a:lvl3pPr>
      <a:lvl4pPr marL="604453" indent="-153047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4pPr>
      <a:lvl5pPr marL="737739" indent="-128091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9749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9631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460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304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101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98936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48750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573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72441188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2" y="6273435"/>
            <a:ext cx="1535609" cy="451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10" y="0"/>
            <a:ext cx="9145619" cy="952410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7421" y="459887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7431" y="27537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7421" y="868509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66831" y="6394855"/>
            <a:ext cx="694911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66816" y="6627237"/>
            <a:ext cx="7002570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053" indent="-621053" defTabSz="912170" fontAlgn="base">
              <a:spcBef>
                <a:spcPct val="0"/>
              </a:spcBef>
              <a:spcAft>
                <a:spcPct val="0"/>
              </a:spcAft>
              <a:tabLst>
                <a:tab pos="624286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1146777"/>
            <a:ext cx="4350892" cy="521557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5" y="1990668"/>
            <a:ext cx="4755582" cy="12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674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170" rtl="0" eaLnBrk="1" fontAlgn="base" hangingPunct="1">
        <a:spcBef>
          <a:spcPct val="0"/>
        </a:spcBef>
        <a:spcAft>
          <a:spcPct val="0"/>
        </a:spcAft>
        <a:tabLst>
          <a:tab pos="363898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578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158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737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3155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2"/>
        </a:buClr>
        <a:buSzTx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1pPr>
      <a:lvl2pPr marL="197314" marR="0" indent="-195698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charset="0"/>
        <a:buChar char="▪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2pPr>
      <a:lvl3pPr marL="465781" marR="0" indent="-266859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Char char="&gt;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3pPr>
      <a:lvl4pPr marL="625906" marR="0" indent="-15850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Char char="–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4pPr>
      <a:lvl5pPr marL="763895" marR="0" indent="-13262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charset="0"/>
        <a:buChar char="-"/>
        <a:tabLst/>
        <a:defRPr kumimoji="0" lang="ru-RU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5pPr>
      <a:lvl6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78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58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37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5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8947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473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52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31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878516686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2" y="6273435"/>
            <a:ext cx="1535609" cy="451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10" y="0"/>
            <a:ext cx="9145619" cy="952410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7421" y="459887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7431" y="27537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7421" y="868509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66831" y="6394855"/>
            <a:ext cx="694911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66816" y="6627237"/>
            <a:ext cx="7002570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053" indent="-621053" defTabSz="912170" fontAlgn="base">
              <a:spcBef>
                <a:spcPct val="0"/>
              </a:spcBef>
              <a:spcAft>
                <a:spcPct val="0"/>
              </a:spcAft>
              <a:tabLst>
                <a:tab pos="624286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1146777"/>
            <a:ext cx="4350892" cy="521557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5" y="1990668"/>
            <a:ext cx="4755582" cy="12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432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170" rtl="0" eaLnBrk="1" fontAlgn="base" hangingPunct="1">
        <a:spcBef>
          <a:spcPct val="0"/>
        </a:spcBef>
        <a:spcAft>
          <a:spcPct val="0"/>
        </a:spcAft>
        <a:tabLst>
          <a:tab pos="363898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578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158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737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3155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2"/>
        </a:buClr>
        <a:buSzTx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1pPr>
      <a:lvl2pPr marL="197314" marR="0" indent="-195698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charset="0"/>
        <a:buChar char="▪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2pPr>
      <a:lvl3pPr marL="465781" marR="0" indent="-266859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Char char="&gt;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3pPr>
      <a:lvl4pPr marL="625906" marR="0" indent="-15850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Char char="–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4pPr>
      <a:lvl5pPr marL="763895" marR="0" indent="-13262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charset="0"/>
        <a:buChar char="-"/>
        <a:tabLst/>
        <a:defRPr kumimoji="0" lang="ru-RU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5pPr>
      <a:lvl6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78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58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37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5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8947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473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52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31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295" hidden="1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513412104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32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292" descr="Present_kursiv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704" y="342396"/>
            <a:ext cx="8794113" cy="37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zh-CN" dirty="0" smtClean="0"/>
          </a:p>
        </p:txBody>
      </p:sp>
      <p:sp>
        <p:nvSpPr>
          <p:cNvPr id="3077" name="McK 1. On-page tracker" hidden="1"/>
          <p:cNvSpPr>
            <a:spLocks noChangeArrowheads="1"/>
          </p:cNvSpPr>
          <p:nvPr/>
        </p:nvSpPr>
        <p:spPr bwMode="auto">
          <a:xfrm>
            <a:off x="121575" y="27540"/>
            <a:ext cx="876714" cy="2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886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4102" name="McK 3. Unit of measure" hidden="1"/>
          <p:cNvSpPr txBox="1">
            <a:spLocks noChangeArrowheads="1"/>
          </p:cNvSpPr>
          <p:nvPr/>
        </p:nvSpPr>
        <p:spPr bwMode="auto">
          <a:xfrm>
            <a:off x="121491" y="873044"/>
            <a:ext cx="3730492" cy="2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3079" name="McK Slide Elements"/>
          <p:cNvGrpSpPr>
            <a:grpSpLocks/>
          </p:cNvGrpSpPr>
          <p:nvPr/>
        </p:nvGrpSpPr>
        <p:grpSpPr bwMode="auto">
          <a:xfrm>
            <a:off x="1667063" y="6396927"/>
            <a:ext cx="7177513" cy="387119"/>
            <a:chOff x="1029" y="3949"/>
            <a:chExt cx="4431" cy="239"/>
          </a:xfrm>
        </p:grpSpPr>
        <p:sp>
          <p:nvSpPr>
            <p:cNvPr id="4112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1029" y="3949"/>
              <a:ext cx="44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37373"/>
                  </a:solidFill>
                </a:rPr>
                <a:t>1 Сноска</a:t>
              </a:r>
            </a:p>
          </p:txBody>
        </p:sp>
        <p:sp>
          <p:nvSpPr>
            <p:cNvPr id="3089" name="McK 5. Source" hidden="1"/>
            <p:cNvSpPr>
              <a:spLocks noChangeArrowheads="1"/>
            </p:cNvSpPr>
            <p:nvPr userDrawn="1"/>
          </p:nvSpPr>
          <p:spPr bwMode="auto">
            <a:xfrm>
              <a:off x="1029" y="4092"/>
              <a:ext cx="35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72920" indent="-772920" defTabSz="886262" fontAlgn="base">
                <a:spcBef>
                  <a:spcPct val="0"/>
                </a:spcBef>
                <a:spcAft>
                  <a:spcPct val="0"/>
                </a:spcAft>
                <a:tabLst>
                  <a:tab pos="771339" algn="l"/>
                </a:tabLst>
              </a:pPr>
              <a:r>
                <a:rPr lang="en-US" sz="1000" dirty="0">
                  <a:solidFill>
                    <a:srgbClr val="737373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3080" name="ACET" hidden="1"/>
          <p:cNvGrpSpPr>
            <a:grpSpLocks/>
          </p:cNvGrpSpPr>
          <p:nvPr/>
        </p:nvGrpSpPr>
        <p:grpSpPr bwMode="auto">
          <a:xfrm>
            <a:off x="1482165" y="1150019"/>
            <a:ext cx="4350892" cy="518318"/>
            <a:chOff x="915" y="710"/>
            <a:chExt cx="2686" cy="320"/>
          </a:xfrm>
        </p:grpSpPr>
        <p:cxnSp>
          <p:nvCxnSpPr>
            <p:cNvPr id="3086" name="AutoShape 249" hidden="1"/>
            <p:cNvCxnSpPr>
              <a:cxnSpLocks noChangeShapeType="1"/>
              <a:stCxn id="3087" idx="4"/>
              <a:endCxn id="308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87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0" anchor="b">
              <a:spAutoFit/>
            </a:bodyPr>
            <a:lstStyle/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37373"/>
                  </a:solidFill>
                </a:rPr>
                <a:t>Название документа</a:t>
              </a:r>
            </a:p>
            <a:p>
              <a:pPr defTabSz="8886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8478" y="6566446"/>
            <a:ext cx="199240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37373"/>
                </a:solidFill>
                <a:latin typeface="Arial" charset="0"/>
              </a:defRPr>
            </a:lvl1pPr>
          </a:lstStyle>
          <a:p>
            <a:pPr defTabSz="888681" fontAlgn="base">
              <a:spcBef>
                <a:spcPct val="0"/>
              </a:spcBef>
              <a:spcAft>
                <a:spcPct val="0"/>
              </a:spcAft>
              <a:defRPr/>
            </a:pPr>
            <a:fld id="{57343A3D-BAFF-43B4-BC39-730086EA7E52}" type="slidenum">
              <a:rPr lang="en-US" smtClean="0"/>
              <a:pPr defTabSz="88868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106" name="Working Draft" hidden="1"/>
          <p:cNvSpPr txBox="1">
            <a:spLocks noChangeArrowheads="1"/>
          </p:cNvSpPr>
          <p:nvPr/>
        </p:nvSpPr>
        <p:spPr bwMode="auto">
          <a:xfrm rot="5400000">
            <a:off x="8190776" y="2764606"/>
            <a:ext cx="1764773" cy="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737373"/>
                </a:solidFill>
              </a:rPr>
              <a:t>Working Draft - Last Modified 20.05.2010 16:08:08</a:t>
            </a:r>
            <a:endParaRPr lang="en-US" sz="1600" dirty="0" smtClean="0">
              <a:solidFill>
                <a:srgbClr val="737373"/>
              </a:solidFill>
            </a:endParaRPr>
          </a:p>
        </p:txBody>
      </p:sp>
      <p:sp>
        <p:nvSpPr>
          <p:cNvPr id="4107" name="Printed" hidden="1"/>
          <p:cNvSpPr txBox="1">
            <a:spLocks noChangeArrowheads="1"/>
          </p:cNvSpPr>
          <p:nvPr/>
        </p:nvSpPr>
        <p:spPr bwMode="auto">
          <a:xfrm rot="5400000">
            <a:off x="8574951" y="4301743"/>
            <a:ext cx="996058" cy="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86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737373"/>
                </a:solidFill>
              </a:rPr>
              <a:t>Printed 20.05.2010 15:49:19</a:t>
            </a:r>
            <a:endParaRPr lang="en-US" sz="1600" dirty="0" smtClean="0">
              <a:solidFill>
                <a:srgbClr val="737373"/>
              </a:solidFill>
            </a:endParaRPr>
          </a:p>
        </p:txBody>
      </p:sp>
      <p:sp>
        <p:nvSpPr>
          <p:cNvPr id="308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990668"/>
            <a:ext cx="4389768" cy="12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pic>
        <p:nvPicPr>
          <p:cNvPr id="3085" name="Picture 328" descr="Russian_Steel_Rus_CMYK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" y="6144352"/>
            <a:ext cx="1616601" cy="7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1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86262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86262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5DA3"/>
          </a:solidFill>
          <a:latin typeface="Arial" charset="0"/>
        </a:defRPr>
      </a:lvl2pPr>
      <a:lvl3pPr algn="l" defTabSz="886262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5DA3"/>
          </a:solidFill>
          <a:latin typeface="Arial" charset="0"/>
        </a:defRPr>
      </a:lvl3pPr>
      <a:lvl4pPr algn="l" defTabSz="886262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5DA3"/>
          </a:solidFill>
          <a:latin typeface="Arial" charset="0"/>
        </a:defRPr>
      </a:lvl4pPr>
      <a:lvl5pPr algn="l" defTabSz="886262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5DA3"/>
          </a:solidFill>
          <a:latin typeface="Arial" charset="0"/>
        </a:defRPr>
      </a:lvl5pPr>
      <a:lvl6pPr marL="453072" algn="l" defTabSz="887357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5DA3"/>
          </a:solidFill>
          <a:latin typeface="Arial" charset="0"/>
        </a:defRPr>
      </a:lvl6pPr>
      <a:lvl7pPr marL="906226" algn="l" defTabSz="887357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5DA3"/>
          </a:solidFill>
          <a:latin typeface="Arial" charset="0"/>
        </a:defRPr>
      </a:lvl7pPr>
      <a:lvl8pPr marL="1359355" algn="l" defTabSz="887357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5DA3"/>
          </a:solidFill>
          <a:latin typeface="Arial" charset="0"/>
        </a:defRPr>
      </a:lvl8pPr>
      <a:lvl9pPr marL="1812475" algn="l" defTabSz="887357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5DA3"/>
          </a:solidFill>
          <a:latin typeface="Arial" charset="0"/>
        </a:defRPr>
      </a:lvl9pPr>
    </p:titleStyle>
    <p:bodyStyle>
      <a:lvl1pPr marL="338450" indent="-338450" algn="l" defTabSz="88626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rgbClr val="737373"/>
          </a:solidFill>
          <a:latin typeface="+mn-lt"/>
          <a:ea typeface="+mn-ea"/>
          <a:cs typeface="+mn-cs"/>
        </a:defRPr>
      </a:lvl1pPr>
      <a:lvl2pPr marL="190480" indent="-188895" algn="l" defTabSz="886262" rtl="0" eaLnBrk="1" fontAlgn="base" hangingPunct="1">
        <a:spcBef>
          <a:spcPct val="0"/>
        </a:spcBef>
        <a:spcAft>
          <a:spcPct val="0"/>
        </a:spcAft>
        <a:buClr>
          <a:srgbClr val="737373"/>
        </a:buClr>
        <a:buFont typeface="Arial" pitchFamily="34" charset="0"/>
        <a:buChar char="▪"/>
        <a:defRPr sz="1600">
          <a:solidFill>
            <a:srgbClr val="737373"/>
          </a:solidFill>
          <a:latin typeface="+mn-lt"/>
        </a:defRPr>
      </a:lvl2pPr>
      <a:lvl3pPr marL="451756" indent="-258169" algn="l" defTabSz="886262" rtl="0" eaLnBrk="1" fontAlgn="base" hangingPunct="1">
        <a:spcBef>
          <a:spcPct val="0"/>
        </a:spcBef>
        <a:spcAft>
          <a:spcPct val="0"/>
        </a:spcAft>
        <a:buClr>
          <a:srgbClr val="737373"/>
        </a:buClr>
        <a:buFont typeface="Arial" pitchFamily="34" charset="0"/>
        <a:buChar char="&gt;"/>
        <a:defRPr sz="1600">
          <a:solidFill>
            <a:srgbClr val="737373"/>
          </a:solidFill>
          <a:latin typeface="+mn-lt"/>
        </a:defRPr>
      </a:lvl3pPr>
      <a:lvl4pPr marL="607632" indent="-152680" algn="l" defTabSz="886262" rtl="0" eaLnBrk="1" fontAlgn="base" hangingPunct="1">
        <a:spcBef>
          <a:spcPct val="0"/>
        </a:spcBef>
        <a:spcAft>
          <a:spcPct val="0"/>
        </a:spcAft>
        <a:buClr>
          <a:srgbClr val="737373"/>
        </a:buClr>
        <a:buFont typeface="Arial" pitchFamily="34" charset="0"/>
        <a:buChar char="–"/>
        <a:defRPr sz="1600">
          <a:solidFill>
            <a:srgbClr val="737373"/>
          </a:solidFill>
          <a:latin typeface="+mn-lt"/>
        </a:defRPr>
      </a:lvl4pPr>
      <a:lvl5pPr marL="738286" indent="-127513" algn="l" defTabSz="886262" rtl="0" eaLnBrk="1" fontAlgn="base" hangingPunct="1">
        <a:spcBef>
          <a:spcPct val="0"/>
        </a:spcBef>
        <a:spcAft>
          <a:spcPct val="0"/>
        </a:spcAft>
        <a:buClr>
          <a:srgbClr val="737373"/>
        </a:buClr>
        <a:buFont typeface="Arial" pitchFamily="34" charset="0"/>
        <a:buChar char="-"/>
        <a:defRPr sz="1600">
          <a:solidFill>
            <a:srgbClr val="737373"/>
          </a:solidFill>
          <a:latin typeface="+mn-lt"/>
        </a:defRPr>
      </a:lvl5pPr>
      <a:lvl6pPr marL="1192594" indent="-129016" algn="l" defTabSz="887357" rtl="0" eaLnBrk="1" fontAlgn="base" hangingPunct="1">
        <a:spcBef>
          <a:spcPct val="0"/>
        </a:spcBef>
        <a:spcAft>
          <a:spcPct val="0"/>
        </a:spcAft>
        <a:buClr>
          <a:srgbClr val="737373"/>
        </a:buClr>
        <a:buFont typeface="Arial" charset="0"/>
        <a:buChar char="-"/>
        <a:defRPr sz="1400">
          <a:solidFill>
            <a:srgbClr val="737373"/>
          </a:solidFill>
          <a:latin typeface="+mn-lt"/>
        </a:defRPr>
      </a:lvl6pPr>
      <a:lvl7pPr marL="1645706" indent="-129016" algn="l" defTabSz="887357" rtl="0" eaLnBrk="1" fontAlgn="base" hangingPunct="1">
        <a:spcBef>
          <a:spcPct val="0"/>
        </a:spcBef>
        <a:spcAft>
          <a:spcPct val="0"/>
        </a:spcAft>
        <a:buClr>
          <a:srgbClr val="737373"/>
        </a:buClr>
        <a:buFont typeface="Arial" charset="0"/>
        <a:buChar char="-"/>
        <a:defRPr sz="1400">
          <a:solidFill>
            <a:srgbClr val="737373"/>
          </a:solidFill>
          <a:latin typeface="+mn-lt"/>
        </a:defRPr>
      </a:lvl7pPr>
      <a:lvl8pPr marL="2098825" indent="-129016" algn="l" defTabSz="887357" rtl="0" eaLnBrk="1" fontAlgn="base" hangingPunct="1">
        <a:spcBef>
          <a:spcPct val="0"/>
        </a:spcBef>
        <a:spcAft>
          <a:spcPct val="0"/>
        </a:spcAft>
        <a:buClr>
          <a:srgbClr val="737373"/>
        </a:buClr>
        <a:buFont typeface="Arial" charset="0"/>
        <a:buChar char="-"/>
        <a:defRPr sz="1400">
          <a:solidFill>
            <a:srgbClr val="737373"/>
          </a:solidFill>
          <a:latin typeface="+mn-lt"/>
        </a:defRPr>
      </a:lvl8pPr>
      <a:lvl9pPr marL="2551953" indent="-129016" algn="l" defTabSz="887357" rtl="0" eaLnBrk="1" fontAlgn="base" hangingPunct="1">
        <a:spcBef>
          <a:spcPct val="0"/>
        </a:spcBef>
        <a:spcAft>
          <a:spcPct val="0"/>
        </a:spcAft>
        <a:buClr>
          <a:srgbClr val="737373"/>
        </a:buClr>
        <a:buFont typeface="Arial" charset="0"/>
        <a:buChar char="-"/>
        <a:defRPr sz="1400">
          <a:solidFill>
            <a:srgbClr val="737373"/>
          </a:solidFill>
          <a:latin typeface="+mn-lt"/>
        </a:defRPr>
      </a:lvl9pPr>
    </p:bodyStyle>
    <p:otherStyle>
      <a:defPPr>
        <a:defRPr lang="ru-RU"/>
      </a:defPPr>
      <a:lvl1pPr marL="0" algn="l" defTabSz="906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072" algn="l" defTabSz="906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226" algn="l" defTabSz="906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355" algn="l" defTabSz="906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475" algn="l" defTabSz="906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601" algn="l" defTabSz="906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715" algn="l" defTabSz="906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846" algn="l" defTabSz="906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950" algn="l" defTabSz="906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576722819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2" y="6273435"/>
            <a:ext cx="1535609" cy="451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10" y="0"/>
            <a:ext cx="9145619" cy="952410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7421" y="459887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7431" y="27537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7421" y="868509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66831" y="6394855"/>
            <a:ext cx="6949116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66816" y="6627237"/>
            <a:ext cx="7002570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053" indent="-621053" defTabSz="912170" fontAlgn="base">
              <a:spcBef>
                <a:spcPct val="0"/>
              </a:spcBef>
              <a:spcAft>
                <a:spcPct val="0"/>
              </a:spcAft>
              <a:tabLst>
                <a:tab pos="624286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1146777"/>
            <a:ext cx="4350892" cy="521557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5" y="1990668"/>
            <a:ext cx="4755582" cy="12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377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170" rtl="0" eaLnBrk="1" fontAlgn="base" hangingPunct="1">
        <a:spcBef>
          <a:spcPct val="0"/>
        </a:spcBef>
        <a:spcAft>
          <a:spcPct val="0"/>
        </a:spcAft>
        <a:tabLst>
          <a:tab pos="363898" algn="l"/>
        </a:tabLst>
        <a:defRPr sz="19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578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158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7371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3155" algn="l" defTabSz="91217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2"/>
        </a:buClr>
        <a:buSzTx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1pPr>
      <a:lvl2pPr marL="197314" marR="0" indent="-195698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charset="0"/>
        <a:buChar char="▪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2pPr>
      <a:lvl3pPr marL="465781" marR="0" indent="-266859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Char char="&gt;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3pPr>
      <a:lvl4pPr marL="625906" marR="0" indent="-15850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Char char="–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4pPr>
      <a:lvl5pPr marL="763895" marR="0" indent="-132620" algn="l" defTabSz="886262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charset="0"/>
        <a:buChar char="-"/>
        <a:tabLst/>
        <a:defRPr kumimoji="0" lang="ru-RU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5pPr>
      <a:lvl6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3895" indent="-132620" algn="l" defTabSz="9121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78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58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371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5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8947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473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52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315" algn="l" defTabSz="931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11436562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5" name="Picture 27" descr="Present_kursiv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doc id" hidden="1"/>
          <p:cNvSpPr>
            <a:spLocks noChangeArrowheads="1"/>
          </p:cNvSpPr>
          <p:nvPr/>
        </p:nvSpPr>
        <p:spPr bwMode="auto">
          <a:xfrm>
            <a:off x="824661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80900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98061" y="1980229"/>
            <a:ext cx="1951227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22.04.2013 17:35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06746" y="4198201"/>
            <a:ext cx="1732062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22.04.2013 17:34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990671"/>
            <a:ext cx="4389768" cy="13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8162" y="444188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7413" y="27537"/>
            <a:ext cx="938869" cy="2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8162" y="868508"/>
            <a:ext cx="8794113" cy="2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66956" y="6379259"/>
            <a:ext cx="6949116" cy="1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66818" y="6619483"/>
            <a:ext cx="7002570" cy="1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599766" indent="-599766" defTabSz="880900" fontAlgn="base">
              <a:spcBef>
                <a:spcPct val="0"/>
              </a:spcBef>
              <a:spcAft>
                <a:spcPct val="0"/>
              </a:spcAft>
              <a:tabLst>
                <a:tab pos="602895" algn="l"/>
              </a:tabLst>
            </a:pPr>
            <a:r>
              <a:rPr lang="ru-RU" sz="1100" dirty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1116005"/>
            <a:ext cx="4350892" cy="552331"/>
            <a:chOff x="915" y="689"/>
            <a:chExt cx="2686" cy="34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89"/>
              <a:ext cx="2686" cy="3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srgbClr val="000000"/>
                  </a:solidFill>
                </a:rPr>
                <a:t>Title</a:t>
              </a:r>
            </a:p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pic>
        <p:nvPicPr>
          <p:cNvPr id="22" name="Picture 2" descr="Russian_Steel_Rus_CMYK"/>
          <p:cNvPicPr>
            <a:picLocks noChangeAspect="1" noChangeArrowheads="1"/>
          </p:cNvPicPr>
          <p:nvPr/>
        </p:nvPicPr>
        <p:blipFill>
          <a:blip r:embed="rId1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" y="6142073"/>
            <a:ext cx="1616601" cy="71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"/>
          <p:cNvSpPr txBox="1">
            <a:spLocks/>
          </p:cNvSpPr>
          <p:nvPr/>
        </p:nvSpPr>
        <p:spPr>
          <a:xfrm>
            <a:off x="8719636" y="6566446"/>
            <a:ext cx="213008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808080"/>
                </a:solidFill>
              </a:rPr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40" r:id="rId4"/>
  </p:sldLayoutIdLst>
  <p:hf hdr="0" ftr="0" dt="0"/>
  <p:txStyles>
    <p:titleStyle>
      <a:lvl1pPr algn="l" defTabSz="880900" rtl="0" eaLnBrk="1" fontAlgn="base" hangingPunct="1">
        <a:spcBef>
          <a:spcPct val="0"/>
        </a:spcBef>
        <a:spcAft>
          <a:spcPct val="0"/>
        </a:spcAft>
        <a:tabLst>
          <a:tab pos="351438" algn="l"/>
        </a:tabLst>
        <a:defRPr sz="20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49749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899631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49460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799304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90559" indent="-189005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49749" indent="-257721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700">
          <a:solidFill>
            <a:schemeClr val="tx1"/>
          </a:solidFill>
          <a:latin typeface="+mn-lt"/>
        </a:defRPr>
      </a:lvl3pPr>
      <a:lvl4pPr marL="604453" indent="-153047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4pPr>
      <a:lvl5pPr marL="737739" indent="-128091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9749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9631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460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304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101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98936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48750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573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59800105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5" name="Picture 27" descr="Present_kursiv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doc id" hidden="1"/>
          <p:cNvSpPr>
            <a:spLocks noChangeArrowheads="1"/>
          </p:cNvSpPr>
          <p:nvPr/>
        </p:nvSpPr>
        <p:spPr bwMode="auto">
          <a:xfrm>
            <a:off x="824661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80900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98061" y="1980229"/>
            <a:ext cx="1951227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22.04.2013 17:35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06746" y="4198201"/>
            <a:ext cx="1732062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52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22.04.2013 17:34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990671"/>
            <a:ext cx="4389768" cy="13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8162" y="444188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7413" y="27537"/>
            <a:ext cx="938869" cy="2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8162" y="868508"/>
            <a:ext cx="8794113" cy="2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66956" y="6379259"/>
            <a:ext cx="6949116" cy="1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66818" y="6619483"/>
            <a:ext cx="7002570" cy="1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599766" indent="-599766" defTabSz="880900" fontAlgn="base">
              <a:spcBef>
                <a:spcPct val="0"/>
              </a:spcBef>
              <a:spcAft>
                <a:spcPct val="0"/>
              </a:spcAft>
              <a:tabLst>
                <a:tab pos="602895" algn="l"/>
              </a:tabLst>
            </a:pPr>
            <a:r>
              <a:rPr lang="ru-RU" sz="1100" dirty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1116005"/>
            <a:ext cx="4350892" cy="552331"/>
            <a:chOff x="915" y="689"/>
            <a:chExt cx="2686" cy="34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89"/>
              <a:ext cx="2686" cy="3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i="1" dirty="0">
                  <a:solidFill>
                    <a:srgbClr val="000000"/>
                  </a:solidFill>
                </a:rPr>
                <a:t>Title</a:t>
              </a:r>
            </a:p>
            <a:p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pic>
        <p:nvPicPr>
          <p:cNvPr id="22" name="Picture 2" descr="Russian_Steel_Rus_CMYK"/>
          <p:cNvPicPr>
            <a:picLocks noChangeAspect="1" noChangeArrowheads="1"/>
          </p:cNvPicPr>
          <p:nvPr/>
        </p:nvPicPr>
        <p:blipFill>
          <a:blip r:embed="rId1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" y="6142073"/>
            <a:ext cx="1616601" cy="71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"/>
          <p:cNvSpPr txBox="1">
            <a:spLocks/>
          </p:cNvSpPr>
          <p:nvPr/>
        </p:nvSpPr>
        <p:spPr>
          <a:xfrm>
            <a:off x="8719636" y="6566446"/>
            <a:ext cx="213008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55259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808080"/>
                </a:solidFill>
              </a:rPr>
              <a:pPr defTabSz="95525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9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6" r:id="rId4"/>
  </p:sldLayoutIdLst>
  <p:hf hdr="0" ftr="0" dt="0"/>
  <p:txStyles>
    <p:titleStyle>
      <a:lvl1pPr algn="l" defTabSz="880900" rtl="0" eaLnBrk="1" fontAlgn="base" hangingPunct="1">
        <a:spcBef>
          <a:spcPct val="0"/>
        </a:spcBef>
        <a:spcAft>
          <a:spcPct val="0"/>
        </a:spcAft>
        <a:tabLst>
          <a:tab pos="351438" algn="l"/>
        </a:tabLst>
        <a:defRPr sz="2000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49749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899631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49460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799304" algn="l" defTabSz="8809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90559" indent="-189005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49749" indent="-257721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&gt;"/>
        <a:defRPr sz="1700">
          <a:solidFill>
            <a:schemeClr val="tx1"/>
          </a:solidFill>
          <a:latin typeface="+mn-lt"/>
        </a:defRPr>
      </a:lvl3pPr>
      <a:lvl4pPr marL="604453" indent="-153047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4pPr>
      <a:lvl5pPr marL="737739" indent="-128091" algn="l" defTabSz="880900" rtl="0" eaLnBrk="1" fontAlgn="base" hangingPunct="1">
        <a:spcBef>
          <a:spcPct val="0"/>
        </a:spcBef>
        <a:spcAft>
          <a:spcPct val="0"/>
        </a:spcAft>
        <a:buClrTx/>
        <a:buSzPct val="100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737739" indent="-128091" algn="l" defTabSz="880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9749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9631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460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304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101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98936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48750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573" algn="l" defTabSz="89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8836740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2" y="6273435"/>
            <a:ext cx="1535609" cy="451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10" y="0"/>
            <a:ext cx="9145619" cy="952410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7407" y="45988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7407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28" dirty="0" smtClean="0">
                <a:solidFill>
                  <a:srgbClr val="808080"/>
                </a:solidFill>
              </a:rPr>
              <a:t>TRACKER</a:t>
            </a:r>
            <a:endParaRPr lang="ru-RU" sz="1428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7407" y="868508"/>
            <a:ext cx="8794113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32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66817" y="6391715"/>
            <a:ext cx="6949116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2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66816" y="6625667"/>
            <a:ext cx="7002570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20" dirty="0" smtClean="0">
                <a:solidFill>
                  <a:srgbClr val="000000"/>
                </a:solidFill>
              </a:rPr>
              <a:t>ИСТОЧНИК: источник</a:t>
            </a:r>
            <a:endParaRPr lang="ru-RU" sz="102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37061"/>
            <a:ext cx="4350892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b="1" i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dirty="0" smtClean="0">
                  <a:solidFill>
                    <a:srgbClr val="808080"/>
                  </a:solidFill>
                </a:rPr>
                <a:t>Unit of measure</a:t>
              </a:r>
              <a:endParaRPr lang="ru-RU" sz="1632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3" y="1990668"/>
            <a:ext cx="475558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191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 i="1">
          <a:solidFill>
            <a:srgbClr val="005DA3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8875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2"/>
        </a:buClr>
        <a:buSzTx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1pPr>
      <a:lvl2pPr marL="197607" marR="0" indent="-195987" algn="l" defTabSz="8875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charset="0"/>
        <a:buChar char="▪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2pPr>
      <a:lvl3pPr marL="466481" marR="0" indent="-267255" algn="l" defTabSz="8875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Char char="&gt;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3pPr>
      <a:lvl4pPr marL="626835" marR="0" indent="-158733" algn="l" defTabSz="8875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Char char="–"/>
        <a:tabLst/>
        <a:defRPr kumimoji="0" lang="en-US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4pPr>
      <a:lvl5pPr marL="765029" marR="0" indent="-132818" algn="l" defTabSz="8875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charset="0"/>
        <a:buChar char="-"/>
        <a:tabLst/>
        <a:defRPr kumimoji="0" lang="ru-RU" sz="1600" b="0" i="0" u="none" strike="noStrike" kern="0" cap="none" spc="0" normalizeH="0" baseline="0" dirty="0" smtClean="0">
          <a:ln>
            <a:noFill/>
          </a:ln>
          <a:solidFill>
            <a:srgbClr val="737373"/>
          </a:solidFill>
          <a:effectLst/>
          <a:uLnTx/>
          <a:uFillTx/>
          <a:latin typeface="Arial"/>
          <a:ea typeface="+mn-ea"/>
          <a:cs typeface="+mn-cs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6.xml"/><Relationship Id="rId7" Type="http://schemas.openxmlformats.org/officeDocument/2006/relationships/hyperlink" Target="https://surplus.severstal.com/" TargetMode="External"/><Relationship Id="rId2" Type="http://schemas.openxmlformats.org/officeDocument/2006/relationships/tags" Target="../tags/tag158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3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Штриховая стрелка вправо 11"/>
          <p:cNvSpPr/>
          <p:nvPr/>
        </p:nvSpPr>
        <p:spPr>
          <a:xfrm rot="12272440">
            <a:off x="280094" y="2783982"/>
            <a:ext cx="1726942" cy="411198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dirty="0"/>
              <a:t>Промышленный </a:t>
            </a:r>
            <a:r>
              <a:rPr lang="en-US" i="0" dirty="0"/>
              <a:t>TRADE-IN</a:t>
            </a:r>
            <a:endParaRPr lang="ru-RU" i="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 rot="1421338">
            <a:off x="187367" y="2954802"/>
            <a:ext cx="2126186" cy="153888"/>
          </a:xfrm>
        </p:spPr>
        <p:txBody>
          <a:bodyPr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Огнеупорный лом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737373"/>
                </a:solidFill>
              </a:rPr>
              <a:t>Источник информации:</a:t>
            </a:r>
            <a:endParaRPr lang="ru-RU" dirty="0">
              <a:solidFill>
                <a:srgbClr val="73737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5" y="3200182"/>
            <a:ext cx="1839436" cy="143689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924">
            <a:off x="5850839" y="4422280"/>
            <a:ext cx="808552" cy="60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0111">
            <a:off x="5528622" y="2446780"/>
            <a:ext cx="934582" cy="623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4581">
            <a:off x="2375173" y="1201683"/>
            <a:ext cx="929103" cy="747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723">
            <a:off x="3996567" y="2108289"/>
            <a:ext cx="877155" cy="754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sp>
        <p:nvSpPr>
          <p:cNvPr id="52" name="TextBox 51"/>
          <p:cNvSpPr txBox="1"/>
          <p:nvPr/>
        </p:nvSpPr>
        <p:spPr>
          <a:xfrm>
            <a:off x="114944" y="933031"/>
            <a:ext cx="141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5DA3"/>
                </a:solidFill>
                <a:latin typeface="+mj-lt"/>
                <a:ea typeface="+mj-ea"/>
                <a:cs typeface="+mj-cs"/>
              </a:rPr>
              <a:t>Закупки</a:t>
            </a:r>
          </a:p>
        </p:txBody>
      </p:sp>
      <p:grpSp>
        <p:nvGrpSpPr>
          <p:cNvPr id="96" name="Группа 95"/>
          <p:cNvGrpSpPr/>
          <p:nvPr/>
        </p:nvGrpSpPr>
        <p:grpSpPr>
          <a:xfrm rot="617911">
            <a:off x="3334464" y="829148"/>
            <a:ext cx="463879" cy="1650333"/>
            <a:chOff x="3077623" y="840339"/>
            <a:chExt cx="463879" cy="1650333"/>
          </a:xfrm>
        </p:grpSpPr>
        <p:sp>
          <p:nvSpPr>
            <p:cNvPr id="47" name="Штриховая стрелка вправо 46"/>
            <p:cNvSpPr/>
            <p:nvPr/>
          </p:nvSpPr>
          <p:spPr>
            <a:xfrm rot="14183289">
              <a:off x="2644582" y="1279403"/>
              <a:ext cx="1329961" cy="463879"/>
            </a:xfrm>
            <a:prstGeom prst="stripedRightArrow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бъект 13"/>
            <p:cNvSpPr txBox="1">
              <a:spLocks/>
            </p:cNvSpPr>
            <p:nvPr/>
          </p:nvSpPr>
          <p:spPr bwMode="auto">
            <a:xfrm rot="3286725">
              <a:off x="2599439" y="1588562"/>
              <a:ext cx="16503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b="1" kern="0" dirty="0" smtClean="0">
                  <a:solidFill>
                    <a:schemeClr val="accent6"/>
                  </a:solidFill>
                </a:rPr>
                <a:t>Прокат на поддонах</a:t>
              </a:r>
              <a:endParaRPr lang="ru-RU" sz="1000" b="1" kern="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rot="21133330">
            <a:off x="322843" y="4522711"/>
            <a:ext cx="2317739" cy="392102"/>
            <a:chOff x="525097" y="4369959"/>
            <a:chExt cx="2317739" cy="392102"/>
          </a:xfrm>
        </p:grpSpPr>
        <p:sp>
          <p:nvSpPr>
            <p:cNvPr id="57" name="Штриховая стрелка вправо 56"/>
            <p:cNvSpPr/>
            <p:nvPr/>
          </p:nvSpPr>
          <p:spPr>
            <a:xfrm rot="10265804">
              <a:off x="525097" y="4369959"/>
              <a:ext cx="1913232" cy="392102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бъект 13"/>
            <p:cNvSpPr txBox="1">
              <a:spLocks/>
            </p:cNvSpPr>
            <p:nvPr/>
          </p:nvSpPr>
          <p:spPr bwMode="auto">
            <a:xfrm rot="21011316">
              <a:off x="716650" y="4432273"/>
              <a:ext cx="21261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b="1" kern="0" dirty="0" smtClean="0">
                  <a:solidFill>
                    <a:schemeClr val="tx1"/>
                  </a:solidFill>
                </a:rPr>
                <a:t>Шамотный заполнитель</a:t>
              </a:r>
              <a:endParaRPr lang="ru-RU" sz="1000" b="1" kern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21133330">
            <a:off x="1230719" y="4941056"/>
            <a:ext cx="2133145" cy="405858"/>
            <a:chOff x="1230719" y="4715499"/>
            <a:chExt cx="2133145" cy="405858"/>
          </a:xfrm>
        </p:grpSpPr>
        <p:sp>
          <p:nvSpPr>
            <p:cNvPr id="59" name="Штриховая стрелка вправо 58" descr="Готовые &#10;огнеупоры&#10;"/>
            <p:cNvSpPr/>
            <p:nvPr/>
          </p:nvSpPr>
          <p:spPr>
            <a:xfrm rot="20845503">
              <a:off x="1253160" y="4715499"/>
              <a:ext cx="2110704" cy="405858"/>
            </a:xfrm>
            <a:prstGeom prst="stripedRightArrow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Объект 13"/>
            <p:cNvSpPr txBox="1">
              <a:spLocks/>
            </p:cNvSpPr>
            <p:nvPr/>
          </p:nvSpPr>
          <p:spPr bwMode="auto">
            <a:xfrm rot="20828320">
              <a:off x="1230719" y="4906889"/>
              <a:ext cx="16503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b="1" kern="0" dirty="0" smtClean="0">
                  <a:solidFill>
                    <a:schemeClr val="accent6"/>
                  </a:solidFill>
                </a:rPr>
                <a:t>Бетон</a:t>
              </a:r>
              <a:endParaRPr lang="ru-RU" sz="1000" b="1" kern="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9522">
            <a:off x="564791" y="5119499"/>
            <a:ext cx="1001183" cy="747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pSp>
        <p:nvGrpSpPr>
          <p:cNvPr id="91" name="Группа 90"/>
          <p:cNvGrpSpPr/>
          <p:nvPr/>
        </p:nvGrpSpPr>
        <p:grpSpPr>
          <a:xfrm rot="288445">
            <a:off x="1006709" y="2521559"/>
            <a:ext cx="2256153" cy="442798"/>
            <a:chOff x="1006709" y="2521559"/>
            <a:chExt cx="2256153" cy="442798"/>
          </a:xfrm>
        </p:grpSpPr>
        <p:sp>
          <p:nvSpPr>
            <p:cNvPr id="17" name="Штриховая стрелка вправо 16" descr="Готовые &#10;огнеупоры&#10;"/>
            <p:cNvSpPr/>
            <p:nvPr/>
          </p:nvSpPr>
          <p:spPr>
            <a:xfrm rot="1135742">
              <a:off x="1006709" y="2521559"/>
              <a:ext cx="2256153" cy="442798"/>
            </a:xfrm>
            <a:prstGeom prst="stripedRightArrow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Объект 13"/>
            <p:cNvSpPr txBox="1">
              <a:spLocks/>
            </p:cNvSpPr>
            <p:nvPr/>
          </p:nvSpPr>
          <p:spPr bwMode="auto">
            <a:xfrm rot="1096415">
              <a:off x="1102710" y="2591919"/>
              <a:ext cx="1650333" cy="18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b="1" kern="0" dirty="0" smtClean="0">
                  <a:solidFill>
                    <a:schemeClr val="accent6"/>
                  </a:solidFill>
                </a:rPr>
                <a:t>Готовые огнеупоры</a:t>
              </a:r>
              <a:endParaRPr lang="ru-RU" sz="1000" b="1" kern="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 rot="617911">
            <a:off x="3334463" y="1473338"/>
            <a:ext cx="463879" cy="1650333"/>
            <a:chOff x="3192665" y="1441470"/>
            <a:chExt cx="463879" cy="1650333"/>
          </a:xfrm>
        </p:grpSpPr>
        <p:sp>
          <p:nvSpPr>
            <p:cNvPr id="45" name="Штриховая стрелка вправо 44"/>
            <p:cNvSpPr/>
            <p:nvPr/>
          </p:nvSpPr>
          <p:spPr>
            <a:xfrm rot="3163370">
              <a:off x="2779732" y="2196237"/>
              <a:ext cx="1289746" cy="463879"/>
            </a:xfrm>
            <a:prstGeom prst="stripedRightArrow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бъект 13"/>
            <p:cNvSpPr txBox="1">
              <a:spLocks/>
            </p:cNvSpPr>
            <p:nvPr/>
          </p:nvSpPr>
          <p:spPr bwMode="auto">
            <a:xfrm rot="3271945">
              <a:off x="2498309" y="2189693"/>
              <a:ext cx="16503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b="1" kern="0" dirty="0" smtClean="0">
                  <a:solidFill>
                    <a:schemeClr val="accent6"/>
                  </a:solidFill>
                </a:rPr>
                <a:t>Б/у поддоны</a:t>
              </a:r>
              <a:endParaRPr lang="ru-RU" sz="1000" b="1" kern="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 rot="819305">
            <a:off x="5629191" y="1239880"/>
            <a:ext cx="407142" cy="1684613"/>
            <a:chOff x="5271986" y="1325463"/>
            <a:chExt cx="407142" cy="1684613"/>
          </a:xfrm>
        </p:grpSpPr>
        <p:sp>
          <p:nvSpPr>
            <p:cNvPr id="64" name="Штриховая стрелка вправо 63"/>
            <p:cNvSpPr/>
            <p:nvPr/>
          </p:nvSpPr>
          <p:spPr>
            <a:xfrm rot="7892160">
              <a:off x="4633250" y="1964199"/>
              <a:ext cx="1684613" cy="407142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бъект 13"/>
            <p:cNvSpPr txBox="1">
              <a:spLocks/>
            </p:cNvSpPr>
            <p:nvPr/>
          </p:nvSpPr>
          <p:spPr bwMode="auto">
            <a:xfrm rot="18664968">
              <a:off x="4829856" y="2072916"/>
              <a:ext cx="13254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b="1" kern="0" dirty="0" smtClean="0">
                  <a:solidFill>
                    <a:schemeClr val="tx1"/>
                  </a:solidFill>
                </a:rPr>
                <a:t>Металлолом</a:t>
              </a:r>
              <a:endParaRPr lang="ru-RU" sz="1000" b="1" kern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 rot="819305">
            <a:off x="7152862" y="800749"/>
            <a:ext cx="535539" cy="1922435"/>
            <a:chOff x="6174366" y="783288"/>
            <a:chExt cx="535539" cy="1922435"/>
          </a:xfrm>
        </p:grpSpPr>
        <p:sp>
          <p:nvSpPr>
            <p:cNvPr id="66" name="Штриховая стрелка вправо 65" descr="Готовые &#10;огнеупоры&#10;"/>
            <p:cNvSpPr/>
            <p:nvPr/>
          </p:nvSpPr>
          <p:spPr>
            <a:xfrm rot="18789922">
              <a:off x="5646013" y="1413590"/>
              <a:ext cx="1694193" cy="433590"/>
            </a:xfrm>
            <a:prstGeom prst="stripedRightArrow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Объект 13"/>
            <p:cNvSpPr txBox="1">
              <a:spLocks/>
            </p:cNvSpPr>
            <p:nvPr/>
          </p:nvSpPr>
          <p:spPr bwMode="auto">
            <a:xfrm rot="18881437">
              <a:off x="5426143" y="1803613"/>
              <a:ext cx="16503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b="1" kern="0" dirty="0" smtClean="0">
                  <a:solidFill>
                    <a:schemeClr val="accent6"/>
                  </a:solidFill>
                </a:rPr>
                <a:t>Сталь</a:t>
              </a:r>
              <a:endParaRPr lang="ru-RU" sz="1000" b="1" kern="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 rot="1377238">
            <a:off x="6422549" y="5101288"/>
            <a:ext cx="2249342" cy="392103"/>
            <a:chOff x="6337375" y="3568120"/>
            <a:chExt cx="2249342" cy="392103"/>
          </a:xfrm>
        </p:grpSpPr>
        <p:sp>
          <p:nvSpPr>
            <p:cNvPr id="68" name="Штриховая стрелка вправо 67"/>
            <p:cNvSpPr/>
            <p:nvPr/>
          </p:nvSpPr>
          <p:spPr>
            <a:xfrm>
              <a:off x="6485831" y="3568120"/>
              <a:ext cx="2100886" cy="392103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бъект 13"/>
            <p:cNvSpPr txBox="1">
              <a:spLocks/>
            </p:cNvSpPr>
            <p:nvPr/>
          </p:nvSpPr>
          <p:spPr bwMode="auto">
            <a:xfrm>
              <a:off x="6337375" y="3667695"/>
              <a:ext cx="191991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b="1" kern="0" dirty="0" smtClean="0">
                  <a:solidFill>
                    <a:schemeClr val="tx1"/>
                  </a:solidFill>
                </a:rPr>
                <a:t>Старая полимерная краска</a:t>
              </a:r>
              <a:endParaRPr lang="ru-RU" sz="1000" b="1" kern="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468">
            <a:off x="5954628" y="2010310"/>
            <a:ext cx="868058" cy="576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pSp>
        <p:nvGrpSpPr>
          <p:cNvPr id="93" name="Группа 92"/>
          <p:cNvGrpSpPr/>
          <p:nvPr/>
        </p:nvGrpSpPr>
        <p:grpSpPr>
          <a:xfrm>
            <a:off x="4695762" y="4822244"/>
            <a:ext cx="421112" cy="1251938"/>
            <a:chOff x="4635298" y="4716280"/>
            <a:chExt cx="421112" cy="1251938"/>
          </a:xfrm>
        </p:grpSpPr>
        <p:sp>
          <p:nvSpPr>
            <p:cNvPr id="74" name="Штриховая стрелка вправо 73" descr="Готовые &#10;огнеупоры&#10;"/>
            <p:cNvSpPr/>
            <p:nvPr/>
          </p:nvSpPr>
          <p:spPr>
            <a:xfrm rot="16200000">
              <a:off x="4219885" y="5131693"/>
              <a:ext cx="1251938" cy="421112"/>
            </a:xfrm>
            <a:prstGeom prst="stripedRightArrow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Объект 13"/>
            <p:cNvSpPr txBox="1">
              <a:spLocks/>
            </p:cNvSpPr>
            <p:nvPr/>
          </p:nvSpPr>
          <p:spPr bwMode="auto">
            <a:xfrm rot="16291515">
              <a:off x="4355318" y="5273339"/>
              <a:ext cx="96589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b="1" kern="0" dirty="0" smtClean="0">
                  <a:solidFill>
                    <a:schemeClr val="accent6"/>
                  </a:solidFill>
                </a:rPr>
                <a:t>Канаты</a:t>
              </a:r>
              <a:endParaRPr lang="ru-RU" sz="1000" b="1" kern="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56" y="5895753"/>
            <a:ext cx="786223" cy="632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pSp>
        <p:nvGrpSpPr>
          <p:cNvPr id="92" name="Группа 91"/>
          <p:cNvGrpSpPr/>
          <p:nvPr/>
        </p:nvGrpSpPr>
        <p:grpSpPr>
          <a:xfrm>
            <a:off x="3990484" y="5406400"/>
            <a:ext cx="421112" cy="1224907"/>
            <a:chOff x="3945188" y="5300436"/>
            <a:chExt cx="421112" cy="1224907"/>
          </a:xfrm>
        </p:grpSpPr>
        <p:sp>
          <p:nvSpPr>
            <p:cNvPr id="76" name="Штриховая стрелка вправо 75" descr="Готовые &#10;огнеупоры&#10;"/>
            <p:cNvSpPr/>
            <p:nvPr/>
          </p:nvSpPr>
          <p:spPr>
            <a:xfrm rot="5400000">
              <a:off x="3586681" y="5745725"/>
              <a:ext cx="1138125" cy="421112"/>
            </a:xfrm>
            <a:prstGeom prst="stripedRightArrow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Объект 13"/>
            <p:cNvSpPr txBox="1">
              <a:spLocks/>
            </p:cNvSpPr>
            <p:nvPr/>
          </p:nvSpPr>
          <p:spPr bwMode="auto">
            <a:xfrm rot="16200000">
              <a:off x="3665207" y="5706442"/>
              <a:ext cx="96589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b="1" kern="0" dirty="0" smtClean="0">
                  <a:solidFill>
                    <a:schemeClr val="accent6"/>
                  </a:solidFill>
                </a:rPr>
                <a:t>Катанка</a:t>
              </a:r>
              <a:endParaRPr lang="ru-RU" sz="1000" b="1" kern="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78" name="Picture 7" descr="image0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90" y="19050"/>
            <a:ext cx="777771" cy="70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924">
            <a:off x="7305811" y="5727394"/>
            <a:ext cx="956002" cy="720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pSp>
        <p:nvGrpSpPr>
          <p:cNvPr id="10" name="Группа 9"/>
          <p:cNvGrpSpPr/>
          <p:nvPr/>
        </p:nvGrpSpPr>
        <p:grpSpPr>
          <a:xfrm rot="1486590">
            <a:off x="5083495" y="5194754"/>
            <a:ext cx="2753597" cy="416699"/>
            <a:chOff x="5324452" y="3974465"/>
            <a:chExt cx="2753597" cy="383491"/>
          </a:xfrm>
        </p:grpSpPr>
        <p:sp>
          <p:nvSpPr>
            <p:cNvPr id="82" name="Штриховая стрелка вправо 81" descr="Готовые &#10;огнеупоры&#10;"/>
            <p:cNvSpPr/>
            <p:nvPr/>
          </p:nvSpPr>
          <p:spPr>
            <a:xfrm rot="10800000">
              <a:off x="5490842" y="3974465"/>
              <a:ext cx="1933814" cy="383491"/>
            </a:xfrm>
            <a:prstGeom prst="stripedRightArrow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Объект 13"/>
            <p:cNvSpPr txBox="1">
              <a:spLocks/>
            </p:cNvSpPr>
            <p:nvPr/>
          </p:nvSpPr>
          <p:spPr bwMode="auto">
            <a:xfrm>
              <a:off x="5324452" y="4096960"/>
              <a:ext cx="275359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900" b="1" kern="0" dirty="0" smtClean="0">
                  <a:solidFill>
                    <a:schemeClr val="accent6"/>
                  </a:solidFill>
                </a:rPr>
                <a:t>Полимерные краски новых цветов</a:t>
              </a:r>
              <a:endParaRPr lang="ru-RU" sz="900" b="1" kern="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65" y="3562719"/>
            <a:ext cx="785102" cy="644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830">
            <a:off x="7808636" y="2972016"/>
            <a:ext cx="804624" cy="66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pSp>
        <p:nvGrpSpPr>
          <p:cNvPr id="7" name="Группа 6"/>
          <p:cNvGrpSpPr/>
          <p:nvPr/>
        </p:nvGrpSpPr>
        <p:grpSpPr>
          <a:xfrm rot="19030024">
            <a:off x="6028643" y="3179948"/>
            <a:ext cx="1742547" cy="369841"/>
            <a:chOff x="5084626" y="5158506"/>
            <a:chExt cx="1742547" cy="382830"/>
          </a:xfrm>
        </p:grpSpPr>
        <p:sp>
          <p:nvSpPr>
            <p:cNvPr id="86" name="Штриховая стрелка вправо 85" descr="Готовые &#10;огнеупоры&#10;"/>
            <p:cNvSpPr/>
            <p:nvPr/>
          </p:nvSpPr>
          <p:spPr>
            <a:xfrm rot="13287602">
              <a:off x="5084626" y="5158506"/>
              <a:ext cx="1742547" cy="382830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бъект 13"/>
            <p:cNvSpPr txBox="1">
              <a:spLocks/>
            </p:cNvSpPr>
            <p:nvPr/>
          </p:nvSpPr>
          <p:spPr bwMode="auto">
            <a:xfrm rot="2548342">
              <a:off x="5515240" y="5286798"/>
              <a:ext cx="96589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338450" indent="-338450" algn="ctr" defTabSz="88626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000" b="1" kern="0"/>
              </a:lvl1pPr>
              <a:lvl2pPr marL="190480" indent="-188895" defTabSz="886262" fontAlgn="base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</a:defRPr>
              </a:lvl2pPr>
              <a:lvl3pPr marL="451756" indent="-258169" defTabSz="886262" fontAlgn="base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</a:defRPr>
              </a:lvl3pPr>
              <a:lvl4pPr marL="607632" indent="-152680" defTabSz="886262" fontAlgn="base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</a:defRPr>
              </a:lvl4pPr>
              <a:lvl5pPr marL="738286" indent="-127513" defTabSz="886262" fontAlgn="base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</a:defRPr>
              </a:lvl5pPr>
              <a:lvl6pPr marL="1192594" indent="-129016" defTabSz="887357" fontAlgn="base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</a:defRPr>
              </a:lvl6pPr>
              <a:lvl7pPr marL="1645706" indent="-129016" defTabSz="887357" fontAlgn="base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</a:defRPr>
              </a:lvl7pPr>
              <a:lvl8pPr marL="2098825" indent="-129016" defTabSz="887357" fontAlgn="base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</a:defRPr>
              </a:lvl8pPr>
              <a:lvl9pPr marL="2551953" indent="-129016" defTabSz="887357" fontAlgn="base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</a:defRPr>
              </a:lvl9pPr>
            </a:lstStyle>
            <a:p>
              <a:r>
                <a:rPr lang="ru-RU" dirty="0"/>
                <a:t>Штрипс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 rot="19657123">
            <a:off x="6988141" y="3699281"/>
            <a:ext cx="1875647" cy="382830"/>
            <a:chOff x="6686182" y="5374646"/>
            <a:chExt cx="1875647" cy="382830"/>
          </a:xfrm>
        </p:grpSpPr>
        <p:sp>
          <p:nvSpPr>
            <p:cNvPr id="88" name="Штриховая стрелка вправо 87" descr="Готовые &#10;огнеупоры&#10;"/>
            <p:cNvSpPr/>
            <p:nvPr/>
          </p:nvSpPr>
          <p:spPr>
            <a:xfrm rot="1952141">
              <a:off x="6686182" y="5374646"/>
              <a:ext cx="1875647" cy="382830"/>
            </a:xfrm>
            <a:prstGeom prst="stripedRightArrow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бъект 13"/>
            <p:cNvSpPr txBox="1">
              <a:spLocks/>
            </p:cNvSpPr>
            <p:nvPr/>
          </p:nvSpPr>
          <p:spPr bwMode="auto">
            <a:xfrm rot="2000784">
              <a:off x="6694883" y="5389324"/>
              <a:ext cx="154721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38450" indent="-33845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rgbClr val="737373"/>
                  </a:solidFill>
                  <a:latin typeface="+mn-lt"/>
                  <a:ea typeface="+mn-ea"/>
                  <a:cs typeface="+mn-cs"/>
                </a:defRPr>
              </a:lvl1pPr>
              <a:lvl2pPr marL="190480" indent="-188895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▪"/>
                <a:defRPr sz="1600">
                  <a:solidFill>
                    <a:srgbClr val="737373"/>
                  </a:solidFill>
                  <a:latin typeface="+mn-lt"/>
                </a:defRPr>
              </a:lvl2pPr>
              <a:lvl3pPr marL="451756" indent="-258169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&gt;"/>
                <a:defRPr sz="1600">
                  <a:solidFill>
                    <a:srgbClr val="737373"/>
                  </a:solidFill>
                  <a:latin typeface="+mn-lt"/>
                </a:defRPr>
              </a:lvl3pPr>
              <a:lvl4pPr marL="607632" indent="-152680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–"/>
                <a:defRPr sz="1600">
                  <a:solidFill>
                    <a:srgbClr val="737373"/>
                  </a:solidFill>
                  <a:latin typeface="+mn-lt"/>
                </a:defRPr>
              </a:lvl4pPr>
              <a:lvl5pPr marL="738286" indent="-127513" algn="l" defTabSz="886262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pitchFamily="34" charset="0"/>
                <a:buChar char="-"/>
                <a:defRPr sz="1600">
                  <a:solidFill>
                    <a:srgbClr val="737373"/>
                  </a:solidFill>
                  <a:latin typeface="+mn-lt"/>
                </a:defRPr>
              </a:lvl5pPr>
              <a:lvl6pPr marL="1192594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6pPr>
              <a:lvl7pPr marL="1645706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7pPr>
              <a:lvl8pPr marL="2098825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8pPr>
              <a:lvl9pPr marL="2551953" indent="-129016" algn="l" defTabSz="887357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737373"/>
                </a:buClr>
                <a:buFont typeface="Arial" charset="0"/>
                <a:buChar char="-"/>
                <a:defRPr sz="1400">
                  <a:solidFill>
                    <a:srgbClr val="737373"/>
                  </a:solidFill>
                  <a:latin typeface="+mn-lt"/>
                </a:defRPr>
              </a:lvl9pPr>
            </a:lstStyle>
            <a:p>
              <a:pPr algn="ctr"/>
              <a:r>
                <a:rPr lang="ru-RU" sz="900" b="1" kern="0" dirty="0" smtClean="0">
                  <a:solidFill>
                    <a:schemeClr val="accent6"/>
                  </a:solidFill>
                </a:rPr>
                <a:t>Трубы большого диаметра</a:t>
              </a:r>
              <a:endParaRPr lang="ru-RU" sz="900" b="1" kern="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9697">
            <a:off x="2275592" y="4036290"/>
            <a:ext cx="1082607" cy="721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128">
            <a:off x="289060" y="1822217"/>
            <a:ext cx="1066515" cy="769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333">
            <a:off x="1731247" y="3100361"/>
            <a:ext cx="979619" cy="734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94" y="4841315"/>
            <a:ext cx="982869" cy="732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2766">
            <a:off x="6346487" y="1004955"/>
            <a:ext cx="824451" cy="704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68" y="3032165"/>
            <a:ext cx="941441" cy="3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135" name="Объект 30313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06589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07031-32EF-45AE-AD29-238A80460433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704" y="332656"/>
            <a:ext cx="8794113" cy="307777"/>
          </a:xfrm>
        </p:spPr>
        <p:txBody>
          <a:bodyPr/>
          <a:lstStyle/>
          <a:p>
            <a:r>
              <a:rPr lang="ru-RU" sz="2000" dirty="0"/>
              <a:t>ПАО «Северсталь» реализует непрофильную продукцию</a:t>
            </a:r>
          </a:p>
        </p:txBody>
      </p:sp>
      <p:sp>
        <p:nvSpPr>
          <p:cNvPr id="303130" name="TextBox 303129"/>
          <p:cNvSpPr txBox="1"/>
          <p:nvPr/>
        </p:nvSpPr>
        <p:spPr>
          <a:xfrm>
            <a:off x="6054827" y="975371"/>
            <a:ext cx="294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chemeClr val="bg1"/>
                </a:solidFill>
              </a:rPr>
              <a:t>г. Череповец Вологодской области</a:t>
            </a:r>
            <a:endParaRPr lang="en-US" sz="1200" b="1" u="sng" dirty="0" smtClean="0">
              <a:solidFill>
                <a:schemeClr val="bg1"/>
              </a:solidFill>
            </a:endParaRPr>
          </a:p>
          <a:p>
            <a:endParaRPr lang="ru-RU" sz="1200" b="1" u="sng" dirty="0" smtClean="0">
              <a:solidFill>
                <a:schemeClr val="bg1"/>
              </a:solidFill>
            </a:endParaRPr>
          </a:p>
        </p:txBody>
      </p:sp>
      <p:pic>
        <p:nvPicPr>
          <p:cNvPr id="3031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07" y="982577"/>
            <a:ext cx="3888086" cy="208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27770" y="1181070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5DA3"/>
                </a:solidFill>
                <a:latin typeface="+mj-lt"/>
                <a:ea typeface="+mj-ea"/>
                <a:cs typeface="+mj-cs"/>
              </a:rPr>
              <a:t>промышленное оборудование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5DA3"/>
                </a:solidFill>
                <a:latin typeface="+mj-lt"/>
                <a:ea typeface="+mj-ea"/>
                <a:cs typeface="+mj-cs"/>
              </a:rPr>
              <a:t>электротехнические изделия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5DA3"/>
                </a:solidFill>
                <a:latin typeface="+mj-lt"/>
                <a:ea typeface="+mj-ea"/>
                <a:cs typeface="+mj-cs"/>
              </a:rPr>
              <a:t>строительные материалы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5DA3"/>
                </a:solidFill>
                <a:latin typeface="+mj-lt"/>
                <a:ea typeface="+mj-ea"/>
                <a:cs typeface="+mj-cs"/>
              </a:rPr>
              <a:t>и</a:t>
            </a:r>
            <a:r>
              <a:rPr lang="ru-RU" sz="1600" dirty="0" smtClean="0">
                <a:solidFill>
                  <a:srgbClr val="005DA3"/>
                </a:solidFill>
                <a:latin typeface="+mj-lt"/>
                <a:ea typeface="+mj-ea"/>
                <a:cs typeface="+mj-cs"/>
              </a:rPr>
              <a:t>нструмент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5DA3"/>
                </a:solidFill>
                <a:latin typeface="+mj-lt"/>
                <a:ea typeface="+mj-ea"/>
                <a:cs typeface="+mj-cs"/>
              </a:rPr>
              <a:t>запасные части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5DA3"/>
                </a:solidFill>
                <a:latin typeface="+mj-lt"/>
                <a:ea typeface="+mj-ea"/>
                <a:cs typeface="+mj-cs"/>
              </a:rPr>
              <a:t>прочее</a:t>
            </a:r>
          </a:p>
          <a:p>
            <a:endParaRPr lang="ru-RU" sz="1600" dirty="0">
              <a:solidFill>
                <a:srgbClr val="005DA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505" y="868854"/>
            <a:ext cx="429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Склад-магазин </a:t>
            </a:r>
            <a:r>
              <a:rPr lang="ru-RU" sz="1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«Промышленный</a:t>
            </a: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»</a:t>
            </a:r>
            <a:endParaRPr lang="ru-RU" sz="16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964" y="2805212"/>
            <a:ext cx="5620165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Интернет-магазин </a:t>
            </a:r>
            <a:r>
              <a:rPr lang="ru-RU" dirty="0" smtClean="0"/>
              <a:t>«</a:t>
            </a:r>
            <a:r>
              <a:rPr lang="ru-RU" dirty="0"/>
              <a:t>Реализация неликвидов»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74786" y="3093468"/>
            <a:ext cx="3095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7"/>
              </a:rPr>
              <a:t>https://</a:t>
            </a:r>
            <a:r>
              <a:rPr lang="en-US" sz="1600" b="1" dirty="0" smtClean="0">
                <a:hlinkClick r:id="rId7"/>
              </a:rPr>
              <a:t>surplus.severstal.com</a:t>
            </a:r>
            <a:endParaRPr lang="ru-RU" sz="1600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51520" y="3429000"/>
            <a:ext cx="9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smtClean="0"/>
              <a:t>В интернет-магазине представлены Товары всех предприятий группы компаний Северсталь</a:t>
            </a:r>
            <a:endParaRPr lang="ru-RU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2707503" y="6363487"/>
            <a:ext cx="5608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 smtClean="0"/>
              <a:t>! Раздел «Аукционы» – продажа б/у основных средств</a:t>
            </a:r>
            <a:endParaRPr lang="ru-RU" sz="1400" b="0" dirty="0"/>
          </a:p>
        </p:txBody>
      </p:sp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5" y="3726514"/>
            <a:ext cx="8727707" cy="261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Vera Mertsalova\AppData\Roaming\Microsoft\Windows\Network Shortcuts\практика(1).pptx"/>
  <p:tag name="THINKCELLPRESENTATIONDONOTDELETE" val="&lt;?xml version=&quot;1.0&quot; encoding=&quot;UTF-16&quot; standalone=&quot;yes&quot;?&gt;&lt;root reqver=&quot;23045&quot;&gt;&lt;version val=&quot;251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9&quot;&gt;&lt;elem m_fUsage=&quot;2.30567191133425275495E+00&quot;&gt;&lt;m_msothmcolidx val=&quot;0&quot;/&gt;&lt;m_rgb r=&quot;D3&quot; g=&quot;1E&quot; b=&quot;25&quot;/&gt;&lt;m_nBrightness val=&quot;0&quot;/&gt;&lt;/elem&gt;&lt;elem m_fUsage=&quot;2.25583279694382321523E+00&quot;&gt;&lt;m_msothmcolidx val=&quot;0&quot;/&gt;&lt;m_rgb r=&quot;DD&quot; g=&quot;1E&quot; b=&quot;25&quot;/&gt;&lt;m_nBrightness val=&quot;0&quot;/&gt;&lt;/elem&gt;&lt;elem m_fUsage=&quot;2.22723358517100678000E+00&quot;&gt;&lt;m_msothmcolidx val=&quot;0&quot;/&gt;&lt;m_rgb r=&quot;00&quot; g=&quot;5D&quot; b=&quot;A3&quot;/&gt;&lt;m_nBrightness val=&quot;0&quot;/&gt;&lt;/elem&gt;&lt;elem m_fUsage=&quot;8.89766443076872581841E-01&quot;&gt;&lt;m_msothmcolidx val=&quot;0&quot;/&gt;&lt;m_rgb r=&quot;73&quot; g=&quot;73&quot; b=&quot;73&quot;/&gt;&lt;m_nBrightness val=&quot;0&quot;/&gt;&lt;/elem&gt;&lt;elem m_fUsage=&quot;7.73888311017549179738E-01&quot;&gt;&lt;m_msothmcolidx val=&quot;0&quot;/&gt;&lt;m_rgb r=&quot;9E&quot; g=&quot;ED&quot; b=&quot;47&quot;/&gt;&lt;m_nBrightness val=&quot;0&quot;/&gt;&lt;/elem&gt;&lt;elem m_fUsage=&quot;7.37957344682893867649E-01&quot;&gt;&lt;m_msothmcolidx val=&quot;0&quot;/&gt;&lt;m_rgb r=&quot;A3&quot; g=&quot;DF&quot; b=&quot;75&quot;/&gt;&lt;m_nBrightness val=&quot;0&quot;/&gt;&lt;/elem&gt;&lt;elem m_fUsage=&quot;4.59210287769185487861E-01&quot;&gt;&lt;m_msothmcolidx val=&quot;0&quot;/&gt;&lt;m_rgb r=&quot;9A&quot; g=&quot;FC&quot; b=&quot;58&quot;/&gt;&lt;m_nBrightness val=&quot;0&quot;/&gt;&lt;/elem&gt;&lt;elem m_fUsage=&quot;3.02705096071445467487E-01&quot;&gt;&lt;m_msothmcolidx val=&quot;0&quot;/&gt;&lt;m_rgb r=&quot;52&quot; g=&quot;F8&quot; b=&quot;34&quot;/&gt;&lt;m_nBrightness val=&quot;0&quot;/&gt;&lt;/elem&gt;&lt;elem m_fUsage=&quot;4.75599545948716118104E-02&quot;&gt;&lt;m_msothmcolidx val=&quot;0&quot;/&gt;&lt;m_rgb r=&quot;13&quot; g=&quot;98&quot; b=&quot;0C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.4zVBCZ0W0svFsKLSC6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EuEYZaM0uiFEcL9XpdR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E1CA6e4km6T2AnzmlYs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PExVueESVPMWRoMQca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fRl5CsQEespgD5vZwZO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jUL5.exEeLzWC1N9cm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slTbSh4E29bdNAu3E_C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qNWxD48kaPfraKBtxnw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PXA7_UTUm.EJuEd7Owq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6GQfwk9Umo7aZW9KG_z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E1CA6e4km6T2AnzmlYs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PExVueESVPMWRoMQca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fRl5CsQEespgD5vZwZO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jUL5.exEeLzWC1N9cmE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slTbSh4E29bdNAu3E_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3qVBaP6JEekYEoWxJrwe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qNWxD48kaPfraKBtxnw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PXA7_UTUm.EJuEd7Owq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5NuyDzXUSBIi.F2RLKJ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6GQfwk9Umo7aZW9KG_z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gO3IT64UGxXYWBBgqtC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E1CA6e4km6T2AnzmlYs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PExVueESVPMWRoMQc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fRl5CsQEespgD5vZwZO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jUL5.exEeLzWC1N9cmE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slTbSh4E29bdNAu3E_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qNWxD48kaPfraKBtxnw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PXA7_UTUm.EJuEd7Owq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6GQfwk9Umo7aZW9KG_z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E1CA6e4km6T2AnzmlYs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PExVueESVPMWRoMQca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fRl5CsQEespgD5vZwZ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E1CA6e4km6T2AnzmlYs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jUL5.exEeLzWC1N9cmE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slTbSh4E29bdNAu3E_C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3qVBaP6JEekYEoWxJrwe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qNWxD48kaPfraKBtxnw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PXA7_UTUm.EJuEd7Owq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5NuyDzXUSBIi.F2RLKJ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6GQfwk9Umo7aZW9KG_z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gO3IT64UGxXYWBBgqtC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PExVueESVPMWRoMQca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R0SyDHRk.gL1n1NVSSK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z6arELBE.7Q5QfWwgcE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Dsii7680esYiMgwZOCb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.4zVBCZ0W0svFsKLSC6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EuEYZaM0uiFEcL9XpdR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fRl5CsQEespgD5vZwZ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jUL5.exEeLzWC1N9cmE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slTbSh4E29bdNAu3E_C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qNWxD48kaPfraKBtxn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PXA7_UTUm.EJuEd7Owq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6GQfwk9Umo7aZW9KG_z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E1CA6e4km6T2AnzmlYs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PExVueESVPMWRoMQca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fRl5CsQEespgD5vZwZO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jUL5.exEeLzWC1N9cmE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slTbSh4E29bdNAu3E_C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3qVBaP6JEekYEoWxJrwe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qNWxD48kaPfraKBtxn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PXA7_UTUm.EJuEd7Owq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5NuyDzXUSBIi.F2RLKJ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6GQfwk9Umo7aZW9KG_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gO3IT64UGxXYWBBgqtC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R0SyDHRk.gL1n1NVSSK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z6arELBE.7Q5QfWwgcE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Dsii7680esYiMgwZOC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.4zVBCZ0W0svFsKLSC6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EuEYZaM0uiFEcL9XpdR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R0SyDHRk.gL1n1NVSSK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z6arELBE.7Q5QfWwgcE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Dsii7680esYiMgwZOC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R0SyDHRk.gL1n1NVSSK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.4zVBCZ0W0svFsKLSC6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EuEYZaM0uiFEcL9XpdR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2G3834VUixE2P1Lh96_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R0SyDHRk.gL1n1NVSSK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z6arELBE.7Q5QfWwgcE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Dsii7680esYiMgwZOC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z6arELBE.7Q5QfWwgcE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.4zVBCZ0W0svFsKLSC6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EuEYZaM0uiFEcL9XpdR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6GQfwk9Umo7aZW9KG_z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R0SyDHRk.gL1n1NVSSK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z6arELBE.7Q5QfWwgcE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Dsii7680esYiMgwZOCb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.4zVBCZ0W0svFsKLSC6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EuEYZaM0uiFEcL9XpdR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Dsii7680esYiMgwZOCb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9hsOAt6keRymsNYtyg3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88WOsqCEOaRqh0zftuc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NVl.fw30OrBhFvZra3N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Va2N6z0EulFVhoa4FvZ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hl.tJvV0a4_MPyMgxmo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9hsOAt6keRymsNYtyg3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88WOsqCEOaRqh0zftuc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NVl.fw30OrBhFvZra3N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Va2N6z0EulFVhoa4Fv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.4zVBCZ0W0svFsKLSC6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hl.tJvV0a4_MPyMgxmo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9hsOAt6keRymsNYtyg3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88WOsqCEOaRqh0zftuc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NVl.fw30OrBhFvZra3N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Va2N6z0EulFVhoa4FvZ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hl.tJvV0a4_MPyMgxmo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9hsOAt6keRymsNYtyg3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88WOsqCEOaRqh0zftuc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EuEYZaM0uiFEcL9XpdR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NVl.fw30OrBhFvZra3N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Va2N6z0EulFVhoa4FvZ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hl.tJvV0a4_MPyMgxmo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R0SyDHRk.gL1n1NVSSK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z6arELBE.7Q5QfWwgcE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Dsii7680esYiMgwZOCbA"/>
</p:tagLst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  <a:effectLst/>
        <a:extLst/>
      </a:spPr>
      <a:bodyPr vert="horz" wrap="square" lIns="76200" tIns="76200" rIns="76200" bIns="76200" numCol="1" rtlCol="0" anchor="ctr" anchorCtr="0" compatLnSpc="1">
        <a:prstTxWarp prst="textNoShape">
          <a:avLst/>
        </a:prstTxWarp>
        <a:noAutofit/>
      </a:bodyPr>
      <a:lstStyle>
        <a:defPPr defTabSz="887578" fontAlgn="base">
          <a:spcBef>
            <a:spcPct val="0"/>
          </a:spcBef>
          <a:spcAft>
            <a:spcPct val="0"/>
          </a:spcAft>
          <a:buClr>
            <a:schemeClr val="tx2"/>
          </a:buClr>
          <a:defRPr sz="1600" kern="0" dirty="0" err="1">
            <a:solidFill>
              <a:srgbClr val="737373"/>
            </a:solidFill>
            <a:latin typeface="Arial"/>
          </a:defRPr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Q_TO_BE_USED1.potx" id="{2CC24AD2-05C0-4DFC-A923-CA71A04406EA}" vid="{E1FCCEA4-6C46-43F1-87AF-C7CDB0CCF2E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0_Firm Format - Russian">
  <a:themeElements>
    <a:clrScheme name="SYQ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FFFFFF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  <a:effectLst/>
        <a:extLst/>
      </a:spPr>
      <a:bodyPr vert="horz" wrap="square" lIns="76200" tIns="76200" rIns="76200" bIns="76200" numCol="1" rtlCol="0" anchor="ctr" anchorCtr="0" compatLnSpc="1">
        <a:prstTxWarp prst="textNoShape">
          <a:avLst/>
        </a:prstTxWarp>
        <a:noAutofit/>
      </a:bodyPr>
      <a:lstStyle>
        <a:defPPr defTabSz="887578" fontAlgn="base">
          <a:spcBef>
            <a:spcPct val="0"/>
          </a:spcBef>
          <a:spcAft>
            <a:spcPct val="0"/>
          </a:spcAft>
          <a:buClr>
            <a:schemeClr val="tx2"/>
          </a:buClr>
          <a:defRPr sz="1600" kern="0" dirty="0" err="1">
            <a:solidFill>
              <a:srgbClr val="737373"/>
            </a:solidFill>
            <a:latin typeface="Arial"/>
          </a:defRPr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Q_TO_BE_USED1.potx" id="{2CC24AD2-05C0-4DFC-A923-CA71A04406EA}" vid="{E1FCCEA4-6C46-43F1-87AF-C7CDB0CCF2EB}"/>
    </a:ext>
  </a:extLst>
</a:theme>
</file>

<file path=ppt/theme/theme4.xml><?xml version="1.0" encoding="utf-8"?>
<a:theme xmlns:a="http://schemas.openxmlformats.org/drawingml/2006/main" name="5_blank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  <a:effectLst/>
        <a:extLst/>
      </a:spPr>
      <a:bodyPr vert="horz" wrap="square" lIns="76200" tIns="76200" rIns="76200" bIns="76200" numCol="1" rtlCol="0" anchor="ctr" anchorCtr="0" compatLnSpc="1">
        <a:prstTxWarp prst="textNoShape">
          <a:avLst/>
        </a:prstTxWarp>
        <a:noAutofit/>
      </a:bodyPr>
      <a:lstStyle>
        <a:defPPr defTabSz="887578" fontAlgn="base">
          <a:spcBef>
            <a:spcPct val="0"/>
          </a:spcBef>
          <a:spcAft>
            <a:spcPct val="0"/>
          </a:spcAft>
          <a:buClr>
            <a:schemeClr val="tx2"/>
          </a:buClr>
          <a:defRPr sz="1600" kern="0" dirty="0" err="1">
            <a:solidFill>
              <a:srgbClr val="737373"/>
            </a:solidFill>
            <a:latin typeface="Arial"/>
          </a:defRPr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Q_TO_BE_USED1.potx" id="{2CC24AD2-05C0-4DFC-A923-CA71A04406EA}" vid="{E1FCCEA4-6C46-43F1-87AF-C7CDB0CCF2EB}"/>
    </a:ext>
  </a:extLst>
</a:theme>
</file>

<file path=ppt/theme/theme5.xml><?xml version="1.0" encoding="utf-8"?>
<a:theme xmlns:a="http://schemas.openxmlformats.org/drawingml/2006/main" name="6_blank">
  <a:themeElements>
    <a:clrScheme name="Firm Format - Russian 5">
      <a:dk1>
        <a:srgbClr val="737373"/>
      </a:dk1>
      <a:lt1>
        <a:srgbClr val="FFFFFF"/>
      </a:lt1>
      <a:dk2>
        <a:srgbClr val="005DA3"/>
      </a:dk2>
      <a:lt2>
        <a:srgbClr val="FFFFFF"/>
      </a:lt2>
      <a:accent1>
        <a:srgbClr val="FFFFFF"/>
      </a:accent1>
      <a:accent2>
        <a:srgbClr val="005DA3"/>
      </a:accent2>
      <a:accent3>
        <a:srgbClr val="FFFFFF"/>
      </a:accent3>
      <a:accent4>
        <a:srgbClr val="616161"/>
      </a:accent4>
      <a:accent5>
        <a:srgbClr val="FFFFFF"/>
      </a:accent5>
      <a:accent6>
        <a:srgbClr val="005393"/>
      </a:accent6>
      <a:hlink>
        <a:srgbClr val="DD1E25"/>
      </a:hlink>
      <a:folHlink>
        <a:srgbClr val="99A4AB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05DA3"/>
        </a:dk2>
        <a:lt2>
          <a:srgbClr val="FFFFFF"/>
        </a:lt2>
        <a:accent1>
          <a:srgbClr val="FFFFFF"/>
        </a:accent1>
        <a:accent2>
          <a:srgbClr val="005DA3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5393"/>
        </a:accent6>
        <a:hlink>
          <a:srgbClr val="DD1E25"/>
        </a:hlink>
        <a:folHlink>
          <a:srgbClr val="99A4A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737373"/>
        </a:dk1>
        <a:lt1>
          <a:srgbClr val="FFFFFF"/>
        </a:lt1>
        <a:dk2>
          <a:srgbClr val="005DA3"/>
        </a:dk2>
        <a:lt2>
          <a:srgbClr val="FFFFFF"/>
        </a:lt2>
        <a:accent1>
          <a:srgbClr val="FFFFFF"/>
        </a:accent1>
        <a:accent2>
          <a:srgbClr val="005DA3"/>
        </a:accent2>
        <a:accent3>
          <a:srgbClr val="FFFFFF"/>
        </a:accent3>
        <a:accent4>
          <a:srgbClr val="616161"/>
        </a:accent4>
        <a:accent5>
          <a:srgbClr val="FFFFFF"/>
        </a:accent5>
        <a:accent6>
          <a:srgbClr val="005393"/>
        </a:accent6>
        <a:hlink>
          <a:srgbClr val="DD1E25"/>
        </a:hlink>
        <a:folHlink>
          <a:srgbClr val="99A4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blank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  <a:effectLst/>
        <a:extLst/>
      </a:spPr>
      <a:bodyPr vert="horz" wrap="square" lIns="76200" tIns="76200" rIns="76200" bIns="76200" numCol="1" rtlCol="0" anchor="ctr" anchorCtr="0" compatLnSpc="1">
        <a:prstTxWarp prst="textNoShape">
          <a:avLst/>
        </a:prstTxWarp>
        <a:noAutofit/>
      </a:bodyPr>
      <a:lstStyle>
        <a:defPPr defTabSz="887578" fontAlgn="base">
          <a:spcBef>
            <a:spcPct val="0"/>
          </a:spcBef>
          <a:spcAft>
            <a:spcPct val="0"/>
          </a:spcAft>
          <a:buClr>
            <a:schemeClr val="tx2"/>
          </a:buClr>
          <a:defRPr sz="1600" kern="0" dirty="0" err="1">
            <a:solidFill>
              <a:srgbClr val="737373"/>
            </a:solidFill>
            <a:latin typeface="Arial"/>
          </a:defRPr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Q_TO_BE_USED1.potx" id="{2CC24AD2-05C0-4DFC-A923-CA71A04406EA}" vid="{E1FCCEA4-6C46-43F1-87AF-C7CDB0CCF2EB}"/>
    </a:ext>
  </a:extLst>
</a:theme>
</file>

<file path=ppt/theme/theme7.xml><?xml version="1.0" encoding="utf-8"?>
<a:theme xmlns:a="http://schemas.openxmlformats.org/drawingml/2006/main" name="131_Firm Format - Russian">
  <a:themeElements>
    <a:clrScheme name="SYQ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FFFFFF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2_Firm Format - Russian">
  <a:themeElements>
    <a:clrScheme name="SYQ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FFFFFF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9_blank">
  <a:themeElements>
    <a:clrScheme name="Custom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F6600"/>
      </a:accent5>
      <a:accent6>
        <a:srgbClr val="808080"/>
      </a:accent6>
      <a:hlink>
        <a:srgbClr val="DD1E25"/>
      </a:hlink>
      <a:folHlink>
        <a:srgbClr val="99A4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  <a:effectLst/>
        <a:extLst/>
      </a:spPr>
      <a:bodyPr vert="horz" wrap="square" lIns="76200" tIns="76200" rIns="76200" bIns="76200" numCol="1" rtlCol="0" anchor="ctr" anchorCtr="0" compatLnSpc="1">
        <a:prstTxWarp prst="textNoShape">
          <a:avLst/>
        </a:prstTxWarp>
        <a:noAutofit/>
      </a:bodyPr>
      <a:lstStyle>
        <a:defPPr defTabSz="887578" fontAlgn="base">
          <a:spcBef>
            <a:spcPct val="0"/>
          </a:spcBef>
          <a:spcAft>
            <a:spcPct val="0"/>
          </a:spcAft>
          <a:buClr>
            <a:schemeClr val="tx2"/>
          </a:buClr>
          <a:defRPr sz="1600" kern="0" dirty="0" err="1">
            <a:solidFill>
              <a:srgbClr val="737373"/>
            </a:solidFill>
            <a:latin typeface="Arial"/>
          </a:defRPr>
        </a:defPPr>
      </a:lstStyle>
    </a:tx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Q_TO_BE_USED1.potx" id="{2CC24AD2-05C0-4DFC-A923-CA71A04406EA}" vid="{E1FCCEA4-6C46-43F1-87AF-C7CDB0CCF2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5869</TotalTime>
  <Words>88</Words>
  <Application>Microsoft Office PowerPoint</Application>
  <PresentationFormat>Экран (4:3)</PresentationFormat>
  <Paragraphs>32</Paragraphs>
  <Slides>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blank</vt:lpstr>
      <vt:lpstr>130_Firm Format - Russian</vt:lpstr>
      <vt:lpstr>4_blank</vt:lpstr>
      <vt:lpstr>5_blank</vt:lpstr>
      <vt:lpstr>6_blank</vt:lpstr>
      <vt:lpstr>12_blank</vt:lpstr>
      <vt:lpstr>131_Firm Format - Russian</vt:lpstr>
      <vt:lpstr>132_Firm Format - Russian</vt:lpstr>
      <vt:lpstr>19_blank</vt:lpstr>
      <vt:lpstr>think-cell Slide</vt:lpstr>
      <vt:lpstr>Промышленный TRADE-IN</vt:lpstr>
      <vt:lpstr>ПАО «Северсталь» реализует непрофильную продукцию</vt:lpstr>
    </vt:vector>
  </TitlesOfParts>
  <Company>Severstal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Петренко Алексей Викторович</dc:creator>
  <cp:lastModifiedBy>Макошина Александра Николаевна</cp:lastModifiedBy>
  <cp:revision>382</cp:revision>
  <cp:lastPrinted>2017-07-05T05:42:34Z</cp:lastPrinted>
  <dcterms:created xsi:type="dcterms:W3CDTF">2017-05-29T08:10:35Z</dcterms:created>
  <dcterms:modified xsi:type="dcterms:W3CDTF">2017-12-11T06:16:58Z</dcterms:modified>
</cp:coreProperties>
</file>