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81" r:id="rId5"/>
    <p:sldId id="311" r:id="rId6"/>
    <p:sldId id="312" r:id="rId7"/>
    <p:sldId id="313" r:id="rId8"/>
    <p:sldId id="314" r:id="rId9"/>
    <p:sldId id="315" r:id="rId10"/>
    <p:sldId id="310" r:id="rId11"/>
    <p:sldId id="282" r:id="rId12"/>
    <p:sldId id="317" r:id="rId13"/>
    <p:sldId id="318" r:id="rId14"/>
    <p:sldId id="316" r:id="rId15"/>
    <p:sldId id="319" r:id="rId16"/>
    <p:sldId id="283" r:id="rId17"/>
    <p:sldId id="284" r:id="rId18"/>
    <p:sldId id="287" r:id="rId19"/>
    <p:sldId id="285" r:id="rId20"/>
    <p:sldId id="286" r:id="rId21"/>
    <p:sldId id="288" r:id="rId22"/>
    <p:sldId id="320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279" r:id="rId43"/>
  </p:sldIdLst>
  <p:sldSz cx="9144000" cy="571341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F6D6B"/>
    <a:srgbClr val="7CA295"/>
    <a:srgbClr val="002F5F"/>
    <a:srgbClr val="414042"/>
    <a:srgbClr val="4B4B4B"/>
    <a:srgbClr val="020202"/>
    <a:srgbClr val="8FD400"/>
    <a:srgbClr val="BEBEB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40" autoAdjust="0"/>
  </p:normalViewPr>
  <p:slideViewPr>
    <p:cSldViewPr>
      <p:cViewPr varScale="1">
        <p:scale>
          <a:sx n="85" d="100"/>
          <a:sy n="85" d="100"/>
        </p:scale>
        <p:origin x="-936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E510-37D0-4904-AC6E-63E8619E73EC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E098D-A7CC-4556-BAD0-1D1578B38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70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FE7BD-4865-40BC-878B-0E1CB63D86DC}" type="datetimeFigureOut">
              <a:rPr lang="en-GB" noProof="0" smtClean="0"/>
              <a:pPr/>
              <a:t>25/03/2015</a:t>
            </a:fld>
            <a:endParaRPr lang="en-GB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EE44A-5C99-41F6-AE41-635996826D3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3550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F29387-E85A-41D5-8F27-CEB7542005EF}" type="slidenum">
              <a:rPr lang="fi-FI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i-FI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EE44A-5C99-41F6-AE41-635996826D3B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EE44A-5C99-41F6-AE41-635996826D3B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EE44A-5C99-41F6-AE41-635996826D3B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EE44A-5C99-41F6-AE41-635996826D3B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EE44A-5C99-41F6-AE41-635996826D3B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72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 bwMode="white">
          <a:xfrm>
            <a:off x="107504" y="120402"/>
            <a:ext cx="8928992" cy="5040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8" name="Kuva 12" descr="0093_final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57600" y="212400"/>
            <a:ext cx="4345802" cy="4845600"/>
          </a:xfrm>
          <a:prstGeom prst="rect">
            <a:avLst/>
          </a:prstGeom>
        </p:spPr>
      </p:pic>
      <p:pic>
        <p:nvPicPr>
          <p:cNvPr id="20" name="Kuva 14" descr="Metsa-2_7440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2400" y="212400"/>
            <a:ext cx="4345802" cy="4845600"/>
          </a:xfrm>
          <a:prstGeom prst="rect">
            <a:avLst/>
          </a:prstGeom>
        </p:spPr>
      </p:pic>
      <p:sp>
        <p:nvSpPr>
          <p:cNvPr id="19" name="Otsikko 1"/>
          <p:cNvSpPr>
            <a:spLocks noGrp="1"/>
          </p:cNvSpPr>
          <p:nvPr>
            <p:ph type="ctrTitle" hasCustomPrompt="1"/>
          </p:nvPr>
        </p:nvSpPr>
        <p:spPr bwMode="white">
          <a:xfrm>
            <a:off x="2483768" y="1774863"/>
            <a:ext cx="4148680" cy="1441883"/>
          </a:xfrm>
          <a:solidFill>
            <a:srgbClr val="FFFFFF"/>
          </a:solidFill>
        </p:spPr>
        <p:txBody>
          <a:bodyPr anchor="ctr" anchorCtr="0">
            <a:normAutofit/>
          </a:bodyPr>
          <a:lstStyle>
            <a:lvl1pPr algn="ctr">
              <a:lnSpc>
                <a:spcPct val="110000"/>
              </a:lnSpc>
              <a:defRPr sz="2000"/>
            </a:lvl1pPr>
          </a:lstStyle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 noProof="0" smtClean="0"/>
              <a:t>19/03/2013</a:t>
            </a:r>
            <a:endParaRPr lang="en-GB" noProof="0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D5B64E-A3EF-4577-9C90-48113D1CF32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 smtClean="0"/>
              <a:t>Jussi Björman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Click to add text</a:t>
            </a:r>
            <a:endParaRPr lang="en-GB" noProof="0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19/03/2013</a:t>
            </a:r>
            <a:endParaRPr lang="en-GB" noProof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5B64E-A3EF-4577-9C90-48113D1CF32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Jussi Björman</a:t>
            </a:r>
            <a:endParaRPr lang="en-GB" noProof="0"/>
          </a:p>
        </p:txBody>
      </p:sp>
      <p:sp>
        <p:nvSpPr>
          <p:cNvPr id="7" name="Suorakulmio 6"/>
          <p:cNvSpPr/>
          <p:nvPr userDrawn="1"/>
        </p:nvSpPr>
        <p:spPr bwMode="black">
          <a:xfrm>
            <a:off x="627560" y="1056506"/>
            <a:ext cx="7904880" cy="45719"/>
          </a:xfrm>
          <a:prstGeom prst="rect">
            <a:avLst/>
          </a:prstGeom>
          <a:solidFill>
            <a:srgbClr val="8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19/03/2013</a:t>
            </a:r>
            <a:endParaRPr lang="en-GB" noProof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5B64E-A3EF-4577-9C90-48113D1CF32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Jussi Björman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 bwMode="white">
          <a:xfrm>
            <a:off x="107504" y="120402"/>
            <a:ext cx="8928992" cy="50185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Otsikko 1"/>
          <p:cNvSpPr>
            <a:spLocks noGrp="1"/>
          </p:cNvSpPr>
          <p:nvPr>
            <p:ph type="ctrTitle"/>
          </p:nvPr>
        </p:nvSpPr>
        <p:spPr>
          <a:xfrm>
            <a:off x="2483768" y="1774863"/>
            <a:ext cx="4148680" cy="1441883"/>
          </a:xfrm>
          <a:solidFill>
            <a:srgbClr val="FFFFFF"/>
          </a:solidFill>
        </p:spPr>
        <p:txBody>
          <a:bodyPr anchor="ctr" anchorCtr="0">
            <a:normAutofit/>
          </a:bodyPr>
          <a:lstStyle>
            <a:lvl1pPr algn="ctr">
              <a:lnSpc>
                <a:spcPct val="110000"/>
              </a:lnSpc>
              <a:defRPr sz="200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D5B64E-A3EF-4577-9C90-48113D1CF32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smtClean="0"/>
              <a:t>Jussi Björman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266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974080" y="1377696"/>
            <a:ext cx="2774384" cy="32792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/>
            </a:lvl1pPr>
            <a:lvl2pPr marL="268288" indent="-92075">
              <a:buFontTx/>
              <a:buNone/>
              <a:defRPr sz="1400"/>
            </a:lvl2pPr>
            <a:lvl3pPr marL="628650" indent="-92075">
              <a:buFontTx/>
              <a:buNone/>
              <a:defRPr sz="1400"/>
            </a:lvl3pPr>
            <a:lvl4pPr marL="628650" indent="-92075">
              <a:buFontTx/>
              <a:buNone/>
              <a:defRPr sz="1200"/>
            </a:lvl4pPr>
            <a:lvl5pPr marL="804863" indent="-85725">
              <a:buFontTx/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Kuvan paikkamerkki 2"/>
          <p:cNvSpPr>
            <a:spLocks noGrp="1"/>
          </p:cNvSpPr>
          <p:nvPr>
            <p:ph type="pic" idx="1"/>
          </p:nvPr>
        </p:nvSpPr>
        <p:spPr>
          <a:xfrm>
            <a:off x="611560" y="1488554"/>
            <a:ext cx="5256584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241-43B9-486D-936B-45CC858A4D28}" type="datetime1">
              <a:rPr lang="fi-FI" smtClean="0"/>
              <a:pPr/>
              <a:t>25.3.2015</a:t>
            </a:fld>
            <a:endParaRPr lang="fi-FI" dirty="0"/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5B64E-A3EF-4577-9C90-48113D1CF32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Firstname Lastname</a:t>
            </a:r>
            <a:endParaRPr lang="fi-FI" dirty="0"/>
          </a:p>
        </p:txBody>
      </p:sp>
      <p:sp>
        <p:nvSpPr>
          <p:cNvPr id="9" name="Suorakulmio 8"/>
          <p:cNvSpPr/>
          <p:nvPr userDrawn="1"/>
        </p:nvSpPr>
        <p:spPr bwMode="black">
          <a:xfrm>
            <a:off x="627560" y="1056506"/>
            <a:ext cx="7904880" cy="45719"/>
          </a:xfrm>
          <a:prstGeom prst="rect">
            <a:avLst/>
          </a:prstGeom>
          <a:solidFill>
            <a:srgbClr val="8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0412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hirvi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hidden">
          <a:xfrm>
            <a:off x="2620784" y="408434"/>
            <a:ext cx="3895432" cy="410276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1818000"/>
            <a:ext cx="7772400" cy="1134747"/>
          </a:xfrm>
        </p:spPr>
        <p:txBody>
          <a:bodyPr anchor="ctr" anchorCtr="0">
            <a:normAutofit/>
          </a:bodyPr>
          <a:lstStyle>
            <a:lvl1pPr algn="ctr">
              <a:defRPr sz="2000" b="1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B5C4-6E9D-42E5-B4EA-03005B8C81DD}" type="datetime1">
              <a:rPr lang="fi-FI" smtClean="0"/>
              <a:pPr/>
              <a:t>25.3.2015</a:t>
            </a:fld>
            <a:endParaRPr lang="fi-FI" dirty="0"/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5B64E-A3EF-4577-9C90-48113D1CF32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Firstname Lastname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383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 bwMode="white">
          <a:xfrm>
            <a:off x="107504" y="120402"/>
            <a:ext cx="8928992" cy="50185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9" name="Otsikko 1"/>
          <p:cNvSpPr>
            <a:spLocks noGrp="1"/>
          </p:cNvSpPr>
          <p:nvPr>
            <p:ph type="ctrTitle" hasCustomPrompt="1"/>
          </p:nvPr>
        </p:nvSpPr>
        <p:spPr bwMode="white">
          <a:xfrm>
            <a:off x="2483768" y="1774863"/>
            <a:ext cx="4148680" cy="1441883"/>
          </a:xfrm>
          <a:solidFill>
            <a:srgbClr val="FFFFFF"/>
          </a:solidFill>
        </p:spPr>
        <p:txBody>
          <a:bodyPr anchor="ctr" anchorCtr="0">
            <a:normAutofit/>
          </a:bodyPr>
          <a:lstStyle>
            <a:lvl1pPr algn="ctr">
              <a:lnSpc>
                <a:spcPct val="110000"/>
              </a:lnSpc>
              <a:defRPr sz="2000"/>
            </a:lvl1pPr>
          </a:lstStyle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 noProof="0" smtClean="0"/>
              <a:t>19/03/2013</a:t>
            </a:r>
            <a:endParaRPr lang="en-GB" noProof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D5B64E-A3EF-4577-9C90-48113D1CF32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 smtClean="0"/>
              <a:t>Jussi Björman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smtClean="0"/>
              <a:t>Click to add title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smtClean="0"/>
              <a:t>Click to </a:t>
            </a:r>
            <a:r>
              <a:rPr lang="en-GB" noProof="0" smtClean="0"/>
              <a:t>add</a:t>
            </a:r>
            <a:r>
              <a:rPr lang="en-GB" smtClean="0"/>
              <a:t> text</a:t>
            </a:r>
          </a:p>
          <a:p>
            <a:pPr lvl="1"/>
            <a:r>
              <a:rPr lang="en-GB" noProof="0" smtClean="0"/>
              <a:t>Second</a:t>
            </a:r>
            <a:r>
              <a:rPr lang="en-GB" smtClean="0"/>
              <a:t> level</a:t>
            </a:r>
          </a:p>
          <a:p>
            <a:pPr lvl="2"/>
            <a:r>
              <a:rPr lang="en-GB" noProof="0" smtClean="0"/>
              <a:t>Third</a:t>
            </a:r>
            <a:r>
              <a:rPr lang="en-GB" smtClean="0"/>
              <a:t>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Suorakulmio 8"/>
          <p:cNvSpPr/>
          <p:nvPr userDrawn="1"/>
        </p:nvSpPr>
        <p:spPr bwMode="black">
          <a:xfrm>
            <a:off x="627560" y="1056506"/>
            <a:ext cx="7904880" cy="45719"/>
          </a:xfrm>
          <a:prstGeom prst="rect">
            <a:avLst/>
          </a:prstGeom>
          <a:solidFill>
            <a:srgbClr val="8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 dirty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5B64E-A3EF-4577-9C90-48113D1CF3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add title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255264" y="1371599"/>
            <a:ext cx="5431536" cy="3429323"/>
          </a:xfrm>
        </p:spPr>
        <p:txBody>
          <a:bodyPr/>
          <a:lstStyle/>
          <a:p>
            <a:pPr lvl="0"/>
            <a:r>
              <a:rPr lang="en-GB" smtClean="0"/>
              <a:t>Click to </a:t>
            </a:r>
            <a:r>
              <a:rPr lang="en-GB" noProof="0" smtClean="0"/>
              <a:t>add</a:t>
            </a:r>
            <a:r>
              <a:rPr lang="en-GB" smtClean="0"/>
              <a:t> text</a:t>
            </a:r>
          </a:p>
          <a:p>
            <a:pPr lvl="1"/>
            <a:r>
              <a:rPr lang="en-GB" noProof="0" smtClean="0"/>
              <a:t>Second</a:t>
            </a:r>
            <a:r>
              <a:rPr lang="en-GB" smtClean="0"/>
              <a:t> level</a:t>
            </a:r>
          </a:p>
          <a:p>
            <a:pPr lvl="2"/>
            <a:r>
              <a:rPr lang="en-GB" noProof="0" smtClean="0"/>
              <a:t>Third</a:t>
            </a:r>
            <a:r>
              <a:rPr lang="en-GB" smtClean="0"/>
              <a:t>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 dirty="0"/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5B64E-A3EF-4577-9C90-48113D1CF3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 dirty="0"/>
          </a:p>
        </p:txBody>
      </p:sp>
      <p:sp>
        <p:nvSpPr>
          <p:cNvPr id="8" name="Suorakulmio 7"/>
          <p:cNvSpPr/>
          <p:nvPr userDrawn="1"/>
        </p:nvSpPr>
        <p:spPr bwMode="black">
          <a:xfrm>
            <a:off x="627560" y="1056506"/>
            <a:ext cx="7904880" cy="45719"/>
          </a:xfrm>
          <a:prstGeom prst="rect">
            <a:avLst/>
          </a:prstGeom>
          <a:solidFill>
            <a:srgbClr val="8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add title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7200" y="1333130"/>
            <a:ext cx="4038600" cy="36838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</a:t>
            </a:r>
            <a:r>
              <a:rPr lang="en-GB" noProof="0" smtClean="0"/>
              <a:t>add</a:t>
            </a:r>
            <a:r>
              <a:rPr lang="en-GB" smtClean="0"/>
              <a:t> text</a:t>
            </a:r>
          </a:p>
          <a:p>
            <a:pPr lvl="1"/>
            <a:r>
              <a:rPr lang="en-GB" noProof="0" smtClean="0"/>
              <a:t>Second</a:t>
            </a:r>
            <a:r>
              <a:rPr lang="en-GB" smtClean="0"/>
              <a:t> level</a:t>
            </a:r>
          </a:p>
          <a:p>
            <a:pPr lvl="2"/>
            <a:r>
              <a:rPr lang="en-GB" noProof="0" smtClean="0"/>
              <a:t>Third</a:t>
            </a:r>
            <a:r>
              <a:rPr lang="en-GB" smtClean="0"/>
              <a:t>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333130"/>
            <a:ext cx="4038600" cy="36838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</a:t>
            </a:r>
            <a:r>
              <a:rPr lang="en-GB" noProof="0" smtClean="0"/>
              <a:t>add</a:t>
            </a:r>
            <a:r>
              <a:rPr lang="en-GB" smtClean="0"/>
              <a:t> text</a:t>
            </a:r>
          </a:p>
          <a:p>
            <a:pPr lvl="1"/>
            <a:r>
              <a:rPr lang="en-GB" noProof="0" smtClean="0"/>
              <a:t>Second</a:t>
            </a:r>
            <a:r>
              <a:rPr lang="en-GB" smtClean="0"/>
              <a:t> level</a:t>
            </a:r>
          </a:p>
          <a:p>
            <a:pPr lvl="2"/>
            <a:r>
              <a:rPr lang="en-GB" noProof="0" smtClean="0"/>
              <a:t>Third</a:t>
            </a:r>
            <a:r>
              <a:rPr lang="en-GB" smtClean="0"/>
              <a:t>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5B95-8013-4948-A667-8437108B44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uorakulmio 7"/>
          <p:cNvSpPr/>
          <p:nvPr userDrawn="1"/>
        </p:nvSpPr>
        <p:spPr bwMode="black">
          <a:xfrm>
            <a:off x="627560" y="1056506"/>
            <a:ext cx="7904880" cy="45719"/>
          </a:xfrm>
          <a:prstGeom prst="rect">
            <a:avLst/>
          </a:prstGeom>
          <a:solidFill>
            <a:srgbClr val="8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hirvi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2620784" y="408434"/>
            <a:ext cx="3895432" cy="410276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22313" y="1818000"/>
            <a:ext cx="7772400" cy="1134747"/>
          </a:xfrm>
        </p:spPr>
        <p:txBody>
          <a:bodyPr anchor="ctr" anchorCtr="0">
            <a:normAutofit/>
          </a:bodyPr>
          <a:lstStyle>
            <a:lvl1pPr algn="ctr">
              <a:defRPr sz="2000" b="1" cap="none" baseline="0"/>
            </a:lvl1pPr>
          </a:lstStyle>
          <a:p>
            <a:r>
              <a:rPr lang="en-GB" noProof="0" smtClean="0"/>
              <a:t>Click here to add text</a:t>
            </a:r>
            <a:endParaRPr lang="en-GB" noProof="0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19/03/2013</a:t>
            </a:r>
            <a:endParaRPr lang="en-GB" noProof="0"/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5B64E-A3EF-4577-9C90-48113D1CF32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Jussi Björman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16" name="Suorakulmio 15"/>
          <p:cNvSpPr/>
          <p:nvPr userDrawn="1"/>
        </p:nvSpPr>
        <p:spPr>
          <a:xfrm>
            <a:off x="642040" y="1464170"/>
            <a:ext cx="1440000" cy="3060000"/>
          </a:xfrm>
          <a:prstGeom prst="rect">
            <a:avLst/>
          </a:prstGeom>
          <a:gradFill>
            <a:gsLst>
              <a:gs pos="0">
                <a:srgbClr val="4B4B4B"/>
              </a:gs>
              <a:gs pos="100000">
                <a:srgbClr val="02020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noProof="0" smtClean="0"/>
              <a:t>19/03/2013</a:t>
            </a:r>
            <a:endParaRPr lang="en-GB" noProof="0"/>
          </a:p>
        </p:txBody>
      </p:sp>
      <p:sp>
        <p:nvSpPr>
          <p:cNvPr id="14" name="Dian numeron paikkamerkki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D5B64E-A3EF-4577-9C90-48113D1CF32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 smtClean="0"/>
              <a:t>Jussi Björman</a:t>
            </a:r>
            <a:endParaRPr lang="en-GB" noProof="0"/>
          </a:p>
        </p:txBody>
      </p:sp>
      <p:sp>
        <p:nvSpPr>
          <p:cNvPr id="9" name="Suorakulmio 8"/>
          <p:cNvSpPr/>
          <p:nvPr userDrawn="1"/>
        </p:nvSpPr>
        <p:spPr bwMode="black">
          <a:xfrm>
            <a:off x="627560" y="1056506"/>
            <a:ext cx="7904880" cy="45719"/>
          </a:xfrm>
          <a:prstGeom prst="rect">
            <a:avLst/>
          </a:prstGeom>
          <a:solidFill>
            <a:srgbClr val="8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2071688" y="1465200"/>
            <a:ext cx="6460752" cy="3060000"/>
          </a:xfrm>
          <a:solidFill>
            <a:srgbClr val="FFFFFF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 marL="268288" indent="-92075">
              <a:buFontTx/>
              <a:buNone/>
              <a:defRPr sz="1200"/>
            </a:lvl2pPr>
            <a:lvl3pPr marL="628650" indent="-92075">
              <a:buFontTx/>
              <a:buNone/>
              <a:defRPr sz="1200"/>
            </a:lvl3pPr>
            <a:lvl4pPr marL="628650" indent="-92075">
              <a:buFontTx/>
              <a:buNone/>
              <a:defRPr sz="1200"/>
            </a:lvl4pPr>
            <a:lvl5pPr marL="804863" indent="-85725">
              <a:buFontTx/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5974080" y="1377696"/>
            <a:ext cx="2774384" cy="356724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 baseline="0"/>
            </a:lvl1pPr>
            <a:lvl2pPr marL="268288" indent="-92075">
              <a:buFontTx/>
              <a:buNone/>
              <a:defRPr sz="1400"/>
            </a:lvl2pPr>
            <a:lvl3pPr marL="628650" indent="-92075">
              <a:buFontTx/>
              <a:buNone/>
              <a:defRPr sz="1400"/>
            </a:lvl3pPr>
            <a:lvl4pPr marL="628650" indent="-92075">
              <a:buFontTx/>
              <a:buNone/>
              <a:defRPr sz="1200"/>
            </a:lvl4pPr>
            <a:lvl5pPr marL="804863" indent="-85725">
              <a:buFontTx/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6" name="Suorakulmio 15"/>
          <p:cNvSpPr/>
          <p:nvPr userDrawn="1"/>
        </p:nvSpPr>
        <p:spPr>
          <a:xfrm>
            <a:off x="642040" y="1464170"/>
            <a:ext cx="1440000" cy="3060000"/>
          </a:xfrm>
          <a:prstGeom prst="rect">
            <a:avLst/>
          </a:prstGeom>
          <a:gradFill>
            <a:gsLst>
              <a:gs pos="0">
                <a:srgbClr val="4B4B4B"/>
              </a:gs>
              <a:gs pos="100000">
                <a:srgbClr val="02020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noProof="0" smtClean="0"/>
              <a:t>19/03/2013</a:t>
            </a:r>
            <a:endParaRPr lang="en-GB" noProof="0"/>
          </a:p>
        </p:txBody>
      </p:sp>
      <p:sp>
        <p:nvSpPr>
          <p:cNvPr id="14" name="Dian numeron paikkamerkki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D5B64E-A3EF-4577-9C90-48113D1CF32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 smtClean="0"/>
              <a:t>Jussi Björman</a:t>
            </a:r>
            <a:endParaRPr lang="en-GB" noProof="0"/>
          </a:p>
        </p:txBody>
      </p:sp>
      <p:sp>
        <p:nvSpPr>
          <p:cNvPr id="10" name="Suorakulmio 9"/>
          <p:cNvSpPr/>
          <p:nvPr userDrawn="1"/>
        </p:nvSpPr>
        <p:spPr bwMode="black">
          <a:xfrm>
            <a:off x="627560" y="1056506"/>
            <a:ext cx="7904880" cy="45719"/>
          </a:xfrm>
          <a:prstGeom prst="rect">
            <a:avLst/>
          </a:prstGeom>
          <a:solidFill>
            <a:srgbClr val="8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2072640" y="1465200"/>
            <a:ext cx="3816096" cy="3060000"/>
          </a:xfrm>
          <a:solidFill>
            <a:srgbClr val="FFFFFF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 marL="268288" indent="-92075">
              <a:buFontTx/>
              <a:buNone/>
              <a:defRPr sz="1200"/>
            </a:lvl2pPr>
            <a:lvl3pPr marL="628650" indent="-92075">
              <a:buFontTx/>
              <a:buNone/>
              <a:defRPr sz="1200"/>
            </a:lvl3pPr>
            <a:lvl4pPr marL="628650" indent="-92075">
              <a:buFontTx/>
              <a:buNone/>
              <a:defRPr sz="1200"/>
            </a:lvl4pPr>
            <a:lvl5pPr marL="804863" indent="-85725">
              <a:buFontTx/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Click to add text</a:t>
            </a:r>
            <a:endParaRPr lang="en-GB" noProof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5974080" y="1377696"/>
            <a:ext cx="2774384" cy="32792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/>
            </a:lvl1pPr>
            <a:lvl2pPr marL="268288" indent="-92075">
              <a:buFontTx/>
              <a:buNone/>
              <a:defRPr sz="1400"/>
            </a:lvl2pPr>
            <a:lvl3pPr marL="628650" indent="-92075">
              <a:buFontTx/>
              <a:buNone/>
              <a:defRPr sz="1400"/>
            </a:lvl3pPr>
            <a:lvl4pPr marL="628650" indent="-92075">
              <a:buFontTx/>
              <a:buNone/>
              <a:defRPr sz="1200"/>
            </a:lvl4pPr>
            <a:lvl5pPr marL="804863" indent="-85725">
              <a:buFontTx/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8" name="Kuvan paikkamerkki 2"/>
          <p:cNvSpPr>
            <a:spLocks noGrp="1"/>
          </p:cNvSpPr>
          <p:nvPr>
            <p:ph type="pic" idx="1"/>
          </p:nvPr>
        </p:nvSpPr>
        <p:spPr>
          <a:xfrm>
            <a:off x="611560" y="1488554"/>
            <a:ext cx="5256584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19/03/2013</a:t>
            </a:r>
            <a:endParaRPr lang="en-GB" noProof="0"/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5B64E-A3EF-4577-9C90-48113D1CF32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Jussi Björman</a:t>
            </a:r>
            <a:endParaRPr lang="en-GB" noProof="0"/>
          </a:p>
        </p:txBody>
      </p:sp>
      <p:sp>
        <p:nvSpPr>
          <p:cNvPr id="9" name="Suorakulmio 8"/>
          <p:cNvSpPr/>
          <p:nvPr userDrawn="1"/>
        </p:nvSpPr>
        <p:spPr bwMode="black">
          <a:xfrm>
            <a:off x="627560" y="1056506"/>
            <a:ext cx="7904880" cy="45719"/>
          </a:xfrm>
          <a:prstGeom prst="rect">
            <a:avLst/>
          </a:prstGeom>
          <a:solidFill>
            <a:srgbClr val="8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 bwMode="white">
          <a:xfrm>
            <a:off x="212400" y="212400"/>
            <a:ext cx="8722050" cy="48456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C0C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24256" y="104270"/>
            <a:ext cx="8162544" cy="9522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24256" y="1371599"/>
            <a:ext cx="8162544" cy="3645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21144" y="5386016"/>
            <a:ext cx="587008" cy="203673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l">
              <a:defRPr sz="800">
                <a:solidFill>
                  <a:srgbClr val="414042"/>
                </a:solidFill>
              </a:defRPr>
            </a:lvl1pPr>
          </a:lstStyle>
          <a:p>
            <a:r>
              <a:rPr lang="fi-FI" noProof="0" smtClean="0"/>
              <a:t>19/03/2013</a:t>
            </a:r>
            <a:endParaRPr lang="en-GB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22960" y="5386016"/>
            <a:ext cx="2844928" cy="203673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l">
              <a:defRPr sz="800">
                <a:solidFill>
                  <a:srgbClr val="414042"/>
                </a:solidFill>
              </a:defRPr>
            </a:lvl1pPr>
          </a:lstStyle>
          <a:p>
            <a:r>
              <a:rPr lang="en-GB" noProof="0" smtClean="0"/>
              <a:t>Jussi Björman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15376" y="5212455"/>
            <a:ext cx="323056" cy="17484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414042"/>
                </a:solidFill>
              </a:defRPr>
            </a:lvl1pPr>
          </a:lstStyle>
          <a:p>
            <a:fld id="{A1D5B64E-A3EF-4577-9C90-48113D1CF32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0" name="Tekstikehys 19"/>
          <p:cNvSpPr txBox="1"/>
          <p:nvPr/>
        </p:nvSpPr>
        <p:spPr>
          <a:xfrm>
            <a:off x="3736848" y="5386016"/>
            <a:ext cx="1699248" cy="21544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GB" sz="800" noProof="0" dirty="0" err="1" smtClean="0">
                <a:solidFill>
                  <a:srgbClr val="414042"/>
                </a:solidFill>
              </a:rPr>
              <a:t>Metsä</a:t>
            </a:r>
            <a:r>
              <a:rPr lang="en-GB" sz="800" baseline="0" noProof="0" dirty="0" smtClean="0">
                <a:solidFill>
                  <a:srgbClr val="414042"/>
                </a:solidFill>
              </a:rPr>
              <a:t> Wood</a:t>
            </a:r>
            <a:endParaRPr lang="en-GB" sz="800" noProof="0" dirty="0">
              <a:solidFill>
                <a:srgbClr val="414042"/>
              </a:solidFill>
            </a:endParaRPr>
          </a:p>
        </p:txBody>
      </p:sp>
      <p:pic>
        <p:nvPicPr>
          <p:cNvPr id="14" name="Kuva 13" descr="PP_Metsa_logo_vaaka_RGB.wmf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831" y="5140448"/>
            <a:ext cx="1171576" cy="4700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4" r:id="rId5"/>
    <p:sldLayoutId id="2147483651" r:id="rId6"/>
    <p:sldLayoutId id="2147483661" r:id="rId7"/>
    <p:sldLayoutId id="2147483659" r:id="rId8"/>
    <p:sldLayoutId id="2147483652" r:id="rId9"/>
    <p:sldLayoutId id="2147483654" r:id="rId10"/>
    <p:sldLayoutId id="2147483655" r:id="rId11"/>
    <p:sldLayoutId id="2147483665" r:id="rId12"/>
    <p:sldLayoutId id="2147483666" r:id="rId13"/>
    <p:sldLayoutId id="2147483667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ts val="0"/>
        </a:spcBef>
        <a:buFont typeface="Tahoma" pitchFamily="34" charset="0"/>
        <a:buChar char="‒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630238" indent="-182563" algn="l" defTabSz="914400" rtl="0" eaLnBrk="1" latinLnBrk="0" hangingPunct="1">
        <a:spcBef>
          <a:spcPts val="0"/>
        </a:spcBef>
        <a:buFont typeface="Tahoma" pitchFamily="34" charset="0"/>
        <a:buChar char="‒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077913" indent="-180975" algn="l" defTabSz="914400" rtl="0" eaLnBrk="1" latinLnBrk="0" hangingPunct="1">
        <a:spcBef>
          <a:spcPts val="0"/>
        </a:spcBef>
        <a:buFont typeface="Tahoma" pitchFamily="34" charset="0"/>
        <a:buChar char="‒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525588" indent="-180975" algn="l" defTabSz="914400" rtl="0" eaLnBrk="1" latinLnBrk="0" hangingPunct="1">
        <a:spcBef>
          <a:spcPts val="0"/>
        </a:spcBef>
        <a:buFont typeface="Tahoma" pitchFamily="34" charset="0"/>
        <a:buChar char="‒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1974850" indent="-182563" algn="l" defTabSz="914400" rtl="0" eaLnBrk="1" latinLnBrk="0" hangingPunct="1">
        <a:spcBef>
          <a:spcPts val="0"/>
        </a:spcBef>
        <a:buFont typeface="Tahoma" pitchFamily="34" charset="0"/>
        <a:buChar char="‒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Kerto-Ripa,%20design%20and%20materials/ETA-piirokset%20Layout1%20(1).pdf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D%D0%B3%D0%BB%D0%B8%D0%B9%D1%81%D0%BA%D0%B8%D0%B9_%D1%8F%D0%B7%D1%8B%D0%B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Metsa-2_4949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400" y="212400"/>
            <a:ext cx="8691605" cy="484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1774863"/>
            <a:ext cx="4752528" cy="2017947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ТИПОВЫЕ РЕШЕНИЯ ДЛЯ СТРОИТЕЛЬСТВА БЫСТРОВОЗВОДИМЫХ ОБЪЕКТОВ</a:t>
            </a:r>
            <a:endParaRPr lang="en-GB" sz="28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D5B64E-A3EF-4577-9C90-48113D1CF32B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smtClean="0"/>
              <a:t>Jussi Björman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32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Стандартные здания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333130"/>
            <a:ext cx="3898776" cy="36838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Jussi </a:t>
            </a:r>
            <a:r>
              <a:rPr lang="en-GB" dirty="0" err="1" smtClean="0"/>
              <a:t>Björman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B64E-A3EF-4577-9C90-48113D1CF32B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112005"/>
            <a:ext cx="6480720" cy="391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9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Стандартные здания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128514"/>
            <a:ext cx="3898776" cy="388843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Стандартные здания максимально оптимизированы</a:t>
            </a:r>
            <a:endParaRPr lang="en-US" dirty="0" smtClean="0"/>
          </a:p>
          <a:p>
            <a:r>
              <a:rPr lang="ru-RU" dirty="0" smtClean="0"/>
              <a:t>Ограниченное количество размеров </a:t>
            </a:r>
            <a:r>
              <a:rPr lang="en-US" dirty="0" smtClean="0"/>
              <a:t>(</a:t>
            </a:r>
            <a:r>
              <a:rPr lang="ru-RU" dirty="0" smtClean="0"/>
              <a:t>4 размера предварительно рассчитаны для Финляндии </a:t>
            </a:r>
            <a:r>
              <a:rPr lang="en-US" dirty="0" smtClean="0"/>
              <a:t>~IV </a:t>
            </a:r>
            <a:r>
              <a:rPr lang="ru-RU" dirty="0" smtClean="0"/>
              <a:t>снеговая зона)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11</a:t>
            </a:r>
            <a:r>
              <a:rPr lang="ru-RU" dirty="0" smtClean="0"/>
              <a:t> </a:t>
            </a:r>
            <a:r>
              <a:rPr lang="en-US" dirty="0" smtClean="0"/>
              <a:t>x</a:t>
            </a:r>
            <a:r>
              <a:rPr lang="ru-RU" dirty="0" smtClean="0"/>
              <a:t> </a:t>
            </a:r>
            <a:r>
              <a:rPr lang="en-US" dirty="0" smtClean="0"/>
              <a:t>3</a:t>
            </a:r>
            <a:r>
              <a:rPr lang="ru-RU" dirty="0" smtClean="0"/>
              <a:t>0,8</a:t>
            </a:r>
            <a:r>
              <a:rPr lang="en-US" dirty="0" smtClean="0"/>
              <a:t> </a:t>
            </a:r>
            <a:r>
              <a:rPr lang="ru-RU" dirty="0" smtClean="0"/>
              <a:t>м</a:t>
            </a:r>
            <a:r>
              <a:rPr lang="en-US" dirty="0" smtClean="0"/>
              <a:t> </a:t>
            </a:r>
            <a:r>
              <a:rPr lang="ru-RU" dirty="0" smtClean="0"/>
              <a:t>с шагом рам</a:t>
            </a:r>
            <a:r>
              <a:rPr lang="en-US" dirty="0" smtClean="0"/>
              <a:t> 4</a:t>
            </a:r>
            <a:r>
              <a:rPr lang="ru-RU" dirty="0" smtClean="0"/>
              <a:t>,</a:t>
            </a:r>
            <a:r>
              <a:rPr lang="en-US" dirty="0" smtClean="0"/>
              <a:t>4 </a:t>
            </a:r>
            <a:r>
              <a:rPr lang="ru-RU" dirty="0" smtClean="0"/>
              <a:t>м</a:t>
            </a:r>
            <a:endParaRPr lang="en-US" dirty="0" smtClean="0"/>
          </a:p>
          <a:p>
            <a:pPr lvl="1"/>
            <a:r>
              <a:rPr lang="en-US" dirty="0" smtClean="0"/>
              <a:t>14</a:t>
            </a:r>
            <a:r>
              <a:rPr lang="ru-RU" dirty="0" smtClean="0"/>
              <a:t> </a:t>
            </a:r>
            <a:r>
              <a:rPr lang="en-US" dirty="0" smtClean="0"/>
              <a:t>x</a:t>
            </a:r>
            <a:r>
              <a:rPr lang="ru-RU" dirty="0" smtClean="0"/>
              <a:t> </a:t>
            </a:r>
            <a:r>
              <a:rPr lang="en-US" dirty="0" smtClean="0"/>
              <a:t>3</a:t>
            </a:r>
            <a:r>
              <a:rPr lang="ru-RU" dirty="0" smtClean="0"/>
              <a:t>1,5</a:t>
            </a:r>
            <a:r>
              <a:rPr lang="en-US" dirty="0" smtClean="0"/>
              <a:t> </a:t>
            </a:r>
            <a:r>
              <a:rPr lang="ru-RU" dirty="0" smtClean="0"/>
              <a:t>м</a:t>
            </a:r>
            <a:r>
              <a:rPr lang="en-US" dirty="0" smtClean="0"/>
              <a:t> </a:t>
            </a:r>
            <a:r>
              <a:rPr lang="ru-RU" dirty="0" smtClean="0"/>
              <a:t>с шагом рам </a:t>
            </a:r>
            <a:r>
              <a:rPr lang="en-US" dirty="0" smtClean="0"/>
              <a:t>4</a:t>
            </a:r>
            <a:r>
              <a:rPr lang="ru-RU" dirty="0" smtClean="0"/>
              <a:t>,</a:t>
            </a:r>
            <a:r>
              <a:rPr lang="en-US" dirty="0" smtClean="0"/>
              <a:t>5 </a:t>
            </a:r>
            <a:r>
              <a:rPr lang="ru-RU" dirty="0" smtClean="0"/>
              <a:t>м</a:t>
            </a:r>
            <a:endParaRPr lang="en-US" dirty="0"/>
          </a:p>
          <a:p>
            <a:pPr lvl="1"/>
            <a:r>
              <a:rPr lang="en-US" dirty="0" smtClean="0"/>
              <a:t>14</a:t>
            </a:r>
            <a:r>
              <a:rPr lang="ru-RU" dirty="0" smtClean="0"/>
              <a:t> </a:t>
            </a:r>
            <a:r>
              <a:rPr lang="en-US" dirty="0" smtClean="0"/>
              <a:t>x</a:t>
            </a:r>
            <a:r>
              <a:rPr lang="ru-RU" dirty="0" smtClean="0"/>
              <a:t> </a:t>
            </a:r>
            <a:r>
              <a:rPr lang="en-US" dirty="0" smtClean="0"/>
              <a:t>32</a:t>
            </a:r>
            <a:r>
              <a:rPr lang="ru-RU" dirty="0" smtClean="0"/>
              <a:t>,</a:t>
            </a:r>
            <a:r>
              <a:rPr lang="en-US" dirty="0" smtClean="0"/>
              <a:t>4 </a:t>
            </a:r>
            <a:r>
              <a:rPr lang="ru-RU" dirty="0" smtClean="0"/>
              <a:t>м</a:t>
            </a:r>
            <a:r>
              <a:rPr lang="en-US" dirty="0" smtClean="0"/>
              <a:t> </a:t>
            </a:r>
            <a:r>
              <a:rPr lang="ru-RU" dirty="0" smtClean="0"/>
              <a:t>с шагом рам</a:t>
            </a:r>
            <a:r>
              <a:rPr lang="en-US" dirty="0" smtClean="0"/>
              <a:t> 5</a:t>
            </a:r>
            <a:r>
              <a:rPr lang="ru-RU" dirty="0" smtClean="0"/>
              <a:t>,</a:t>
            </a:r>
            <a:r>
              <a:rPr lang="en-US" dirty="0" smtClean="0"/>
              <a:t>4 </a:t>
            </a:r>
            <a:r>
              <a:rPr lang="ru-RU" dirty="0" smtClean="0"/>
              <a:t>м</a:t>
            </a:r>
            <a:endParaRPr lang="en-US" dirty="0"/>
          </a:p>
          <a:p>
            <a:pPr lvl="1"/>
            <a:r>
              <a:rPr lang="en-US" dirty="0" smtClean="0"/>
              <a:t>14</a:t>
            </a:r>
            <a:r>
              <a:rPr lang="ru-RU" dirty="0" smtClean="0"/>
              <a:t> </a:t>
            </a:r>
            <a:r>
              <a:rPr lang="en-US" dirty="0" smtClean="0"/>
              <a:t>x</a:t>
            </a:r>
            <a:r>
              <a:rPr lang="ru-RU" dirty="0" smtClean="0"/>
              <a:t> </a:t>
            </a:r>
            <a:r>
              <a:rPr lang="en-US" dirty="0" smtClean="0"/>
              <a:t>30</a:t>
            </a:r>
            <a:r>
              <a:rPr lang="ru-RU" dirty="0" smtClean="0"/>
              <a:t>,0</a:t>
            </a:r>
            <a:r>
              <a:rPr lang="en-US" dirty="0" smtClean="0"/>
              <a:t> </a:t>
            </a:r>
            <a:r>
              <a:rPr lang="ru-RU" dirty="0" smtClean="0"/>
              <a:t>м</a:t>
            </a:r>
            <a:r>
              <a:rPr lang="en-US" dirty="0" smtClean="0"/>
              <a:t> </a:t>
            </a:r>
            <a:r>
              <a:rPr lang="ru-RU" dirty="0" smtClean="0"/>
              <a:t>с шагом рам</a:t>
            </a:r>
            <a:r>
              <a:rPr lang="en-US" dirty="0" smtClean="0"/>
              <a:t> 6</a:t>
            </a:r>
            <a:r>
              <a:rPr lang="ru-RU" dirty="0" smtClean="0"/>
              <a:t>,</a:t>
            </a:r>
            <a:r>
              <a:rPr lang="en-US" dirty="0" smtClean="0"/>
              <a:t>0 </a:t>
            </a:r>
            <a:r>
              <a:rPr lang="ru-RU" dirty="0" smtClean="0"/>
              <a:t>м</a:t>
            </a:r>
          </a:p>
          <a:p>
            <a:pPr marL="447675" lvl="1" indent="0">
              <a:buNone/>
            </a:pPr>
            <a:endParaRPr lang="en-US" dirty="0"/>
          </a:p>
          <a:p>
            <a:r>
              <a:rPr lang="ru-RU" dirty="0" smtClean="0"/>
              <a:t>Статическая модель</a:t>
            </a:r>
            <a:r>
              <a:rPr lang="en-US" dirty="0" smtClean="0"/>
              <a:t>, </a:t>
            </a:r>
            <a:r>
              <a:rPr lang="ru-RU" dirty="0" smtClean="0"/>
              <a:t>трехшарнирные рамы</a:t>
            </a:r>
            <a:endParaRPr lang="en-US" dirty="0" smtClean="0"/>
          </a:p>
          <a:p>
            <a:r>
              <a:rPr lang="ru-RU" dirty="0" smtClean="0"/>
              <a:t>Стойки из </a:t>
            </a:r>
            <a:r>
              <a:rPr lang="ru-RU" dirty="0" err="1" smtClean="0"/>
              <a:t>Керто</a:t>
            </a:r>
            <a:r>
              <a:rPr lang="en-US" dirty="0" smtClean="0"/>
              <a:t>-Q</a:t>
            </a:r>
            <a:r>
              <a:rPr lang="ru-RU" dirty="0" smtClean="0"/>
              <a:t>, ригели из </a:t>
            </a:r>
            <a:r>
              <a:rPr lang="ru-RU" dirty="0" err="1" smtClean="0"/>
              <a:t>Керто</a:t>
            </a:r>
            <a:r>
              <a:rPr lang="en-US" dirty="0" smtClean="0"/>
              <a:t>-S </a:t>
            </a:r>
            <a:endParaRPr lang="ru-RU" dirty="0" smtClean="0"/>
          </a:p>
          <a:p>
            <a:r>
              <a:rPr lang="ru-RU" dirty="0" smtClean="0"/>
              <a:t>Круговое соединение стойки с ригелем на шпильках</a:t>
            </a:r>
            <a:endParaRPr lang="en-US" dirty="0" smtClean="0"/>
          </a:p>
          <a:p>
            <a:r>
              <a:rPr lang="ru-RU" dirty="0" smtClean="0"/>
              <a:t>Наиболее эффективны в указанных размерах</a:t>
            </a:r>
            <a:endParaRPr lang="en-US" dirty="0" smtClean="0"/>
          </a:p>
          <a:p>
            <a:r>
              <a:rPr lang="ru-RU" dirty="0"/>
              <a:t>Длину </a:t>
            </a:r>
            <a:r>
              <a:rPr lang="ru-RU" dirty="0" smtClean="0"/>
              <a:t>издания </a:t>
            </a:r>
            <a:r>
              <a:rPr lang="ru-RU" dirty="0"/>
              <a:t>можно уменьшить и </a:t>
            </a:r>
            <a:r>
              <a:rPr lang="ru-RU" dirty="0" smtClean="0"/>
              <a:t>увеличить</a:t>
            </a:r>
          </a:p>
          <a:p>
            <a:r>
              <a:rPr lang="ru-RU" dirty="0" smtClean="0"/>
              <a:t>Высоту здания можно изменять</a:t>
            </a:r>
          </a:p>
          <a:p>
            <a:r>
              <a:rPr lang="ru-RU" dirty="0" smtClean="0"/>
              <a:t>Количество пролетов можно увеличить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Jussi </a:t>
            </a:r>
            <a:r>
              <a:rPr lang="en-GB" dirty="0" err="1" smtClean="0"/>
              <a:t>Björman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B64E-A3EF-4577-9C90-48113D1CF32B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344538"/>
            <a:ext cx="458079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1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Стандартные здания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72530"/>
            <a:ext cx="3898776" cy="3744416"/>
          </a:xfrm>
        </p:spPr>
        <p:txBody>
          <a:bodyPr>
            <a:normAutofit/>
          </a:bodyPr>
          <a:lstStyle/>
          <a:p>
            <a:r>
              <a:rPr lang="ru-RU" dirty="0" smtClean="0"/>
              <a:t>Наиболее эффективны в указанных размерах</a:t>
            </a:r>
            <a:endParaRPr lang="en-US" dirty="0" smtClean="0"/>
          </a:p>
          <a:p>
            <a:r>
              <a:rPr lang="ru-RU" dirty="0"/>
              <a:t>Длину </a:t>
            </a:r>
            <a:r>
              <a:rPr lang="ru-RU" dirty="0" smtClean="0"/>
              <a:t>издания </a:t>
            </a:r>
            <a:r>
              <a:rPr lang="ru-RU" dirty="0"/>
              <a:t>можно уменьшить и </a:t>
            </a:r>
            <a:r>
              <a:rPr lang="ru-RU" dirty="0" smtClean="0"/>
              <a:t>увеличить</a:t>
            </a:r>
          </a:p>
          <a:p>
            <a:r>
              <a:rPr lang="ru-RU" dirty="0" smtClean="0"/>
              <a:t>Высоту здания можно изменять</a:t>
            </a:r>
          </a:p>
          <a:p>
            <a:r>
              <a:rPr lang="ru-RU" dirty="0" smtClean="0"/>
              <a:t>Количество пролетов можно увеличить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Jussi </a:t>
            </a:r>
            <a:r>
              <a:rPr lang="en-GB" dirty="0" err="1" smtClean="0"/>
              <a:t>Björman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B64E-A3EF-4577-9C90-48113D1CF32B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4098" name="Picture 7" descr="Redimensionnement de DSC_38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951" y="1272530"/>
            <a:ext cx="410415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4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Индивидуальные проекты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Свободные размеры </a:t>
            </a:r>
            <a:r>
              <a:rPr lang="en-US" dirty="0" smtClean="0"/>
              <a:t>(</a:t>
            </a:r>
            <a:r>
              <a:rPr lang="ru-RU" dirty="0" smtClean="0"/>
              <a:t>с пределах конструктивных возможностей</a:t>
            </a:r>
            <a:r>
              <a:rPr lang="en-US" dirty="0" smtClean="0"/>
              <a:t> </a:t>
            </a:r>
            <a:r>
              <a:rPr lang="ru-RU" dirty="0" smtClean="0"/>
              <a:t>материала)</a:t>
            </a:r>
            <a:endParaRPr lang="en-US" dirty="0" smtClean="0"/>
          </a:p>
          <a:p>
            <a:r>
              <a:rPr lang="ru-RU" dirty="0" smtClean="0"/>
              <a:t>Все решения подбираются для нужд конкретного заказчика</a:t>
            </a:r>
            <a:endParaRPr lang="en-US" dirty="0" smtClean="0"/>
          </a:p>
          <a:p>
            <a:r>
              <a:rPr lang="ru-RU" dirty="0" smtClean="0"/>
              <a:t>Применяются в случаях, когда использование стандартных зданий невозможно</a:t>
            </a:r>
            <a:endParaRPr lang="en-US" dirty="0" smtClean="0"/>
          </a:p>
          <a:p>
            <a:r>
              <a:rPr lang="ru-RU" dirty="0" smtClean="0"/>
              <a:t>Несущие конструкции производятся из </a:t>
            </a:r>
            <a:r>
              <a:rPr lang="ru-RU" dirty="0" err="1" smtClean="0"/>
              <a:t>Керто</a:t>
            </a:r>
            <a:r>
              <a:rPr lang="ru-RU" dirty="0" smtClean="0"/>
              <a:t> или конструкционного клееного бруса </a:t>
            </a:r>
          </a:p>
          <a:p>
            <a:r>
              <a:rPr lang="ru-RU" dirty="0" smtClean="0"/>
              <a:t>Типы решений</a:t>
            </a:r>
            <a:endParaRPr lang="en-US" dirty="0" smtClean="0"/>
          </a:p>
          <a:p>
            <a:pPr lvl="1"/>
            <a:r>
              <a:rPr lang="ru-RU" dirty="0" smtClean="0"/>
              <a:t>Трехшарнирные рамы</a:t>
            </a:r>
            <a:endParaRPr lang="en-US" dirty="0" smtClean="0"/>
          </a:p>
          <a:p>
            <a:pPr lvl="1"/>
            <a:r>
              <a:rPr lang="ru-RU" dirty="0" smtClean="0"/>
              <a:t>А-образные фермы</a:t>
            </a:r>
            <a:endParaRPr lang="en-US" dirty="0" smtClean="0"/>
          </a:p>
          <a:p>
            <a:pPr lvl="1"/>
            <a:r>
              <a:rPr lang="ru-RU" dirty="0" smtClean="0"/>
              <a:t>Арочные балки</a:t>
            </a:r>
            <a:endParaRPr lang="en-US" dirty="0" smtClean="0"/>
          </a:p>
          <a:p>
            <a:pPr lvl="1"/>
            <a:r>
              <a:rPr lang="ru-RU" dirty="0" smtClean="0"/>
              <a:t>Фермы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234359"/>
            <a:ext cx="4038600" cy="188128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B64E-A3EF-4577-9C90-48113D1CF32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4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83" y="1200522"/>
            <a:ext cx="3456384" cy="3491506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169728"/>
            <a:ext cx="3599688" cy="3590544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Jussi </a:t>
            </a:r>
            <a:r>
              <a:rPr lang="en-GB" dirty="0" err="1" smtClean="0"/>
              <a:t>Björman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5B95-8013-4948-A667-8437108B4449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80357" y="4743718"/>
            <a:ext cx="2101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Коровник в </a:t>
            </a:r>
            <a:r>
              <a:rPr lang="ru-RU" sz="1600" dirty="0" err="1" smtClean="0"/>
              <a:t>Сиунтио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4743718"/>
            <a:ext cx="2970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Навозохранилище в </a:t>
            </a:r>
            <a:r>
              <a:rPr lang="ru-RU" sz="1600" dirty="0" err="1" smtClean="0"/>
              <a:t>Сиунтио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623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200522"/>
            <a:ext cx="5400600" cy="3589288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25B95-8013-4948-A667-8437108B4449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059832" y="4747186"/>
            <a:ext cx="4164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Манеж в </a:t>
            </a:r>
            <a:r>
              <a:rPr lang="ru-RU" sz="1600" dirty="0" err="1" smtClean="0"/>
              <a:t>Таммисаари</a:t>
            </a:r>
            <a:r>
              <a:rPr lang="en-US" sz="1600" dirty="0" smtClean="0"/>
              <a:t>, </a:t>
            </a:r>
            <a:r>
              <a:rPr lang="ru-RU" sz="1600" dirty="0" smtClean="0"/>
              <a:t>А-образная ферма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02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92325"/>
            <a:ext cx="3816424" cy="384130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25B95-8013-4948-A667-8437108B4449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716016" y="4656906"/>
            <a:ext cx="417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Промышленное здание, ферма из </a:t>
            </a:r>
            <a:r>
              <a:rPr lang="ru-RU" sz="1600" dirty="0" err="1" smtClean="0"/>
              <a:t>Керто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46498"/>
            <a:ext cx="3308726" cy="339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44538"/>
            <a:ext cx="5467350" cy="36449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25B95-8013-4948-A667-8437108B4449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126400" y="3936826"/>
            <a:ext cx="2766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Манеж в </a:t>
            </a:r>
            <a:r>
              <a:rPr lang="ru-RU" sz="1600" dirty="0" err="1" smtClean="0"/>
              <a:t>Эспоо</a:t>
            </a:r>
            <a:r>
              <a:rPr lang="en-US" sz="1600" dirty="0" smtClean="0"/>
              <a:t>, </a:t>
            </a:r>
            <a:endParaRPr lang="ru-RU" sz="1600" dirty="0" smtClean="0"/>
          </a:p>
          <a:p>
            <a:r>
              <a:rPr lang="ru-RU" sz="1600" dirty="0" smtClean="0"/>
              <a:t>рамы из клееного бруса</a:t>
            </a:r>
            <a:r>
              <a:rPr lang="en-US" sz="1600" dirty="0" smtClean="0"/>
              <a:t>, </a:t>
            </a:r>
            <a:r>
              <a:rPr lang="ru-RU" sz="1600" dirty="0" smtClean="0"/>
              <a:t>конструкция кровли из </a:t>
            </a:r>
            <a:r>
              <a:rPr lang="ru-RU" sz="1600" dirty="0" err="1" smtClean="0"/>
              <a:t>Керто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62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046" y="1200522"/>
            <a:ext cx="5383932" cy="3589288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25B95-8013-4948-A667-8437108B4449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55776" y="4747186"/>
            <a:ext cx="4382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Коровник в </a:t>
            </a:r>
            <a:r>
              <a:rPr lang="ru-RU" sz="1600" dirty="0" err="1" smtClean="0"/>
              <a:t>Сюсмя</a:t>
            </a:r>
            <a:r>
              <a:rPr lang="en-US" sz="1600" dirty="0" smtClean="0"/>
              <a:t>, </a:t>
            </a:r>
            <a:r>
              <a:rPr lang="ru-RU" sz="1600" dirty="0" smtClean="0"/>
              <a:t>Рамы из клееного бруса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246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25B95-8013-4948-A667-8437108B4449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23525" y="4608129"/>
            <a:ext cx="8465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Спорткомплекс Константиновского Кадетского Училища, Санкт-Петербург</a:t>
            </a:r>
            <a:endParaRPr lang="en-US" sz="1600" dirty="0"/>
          </a:p>
        </p:txBody>
      </p:sp>
      <p:pic>
        <p:nvPicPr>
          <p:cNvPr id="1026" name="Picture 2" descr="C:\Users\FFSTPAAN\Downloads\DSC0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359859"/>
            <a:ext cx="4169227" cy="312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FSTPAAN\Downloads\DSC0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59859"/>
            <a:ext cx="4145257" cy="309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2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250825" y="1273175"/>
            <a:ext cx="8569325" cy="11334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err="1" smtClean="0"/>
              <a:t>Финнфорест</a:t>
            </a:r>
            <a:r>
              <a:rPr lang="ru-RU" sz="4000" dirty="0" smtClean="0"/>
              <a:t>  теперь </a:t>
            </a:r>
            <a:r>
              <a:rPr lang="ru-RU" sz="4000" dirty="0" err="1" smtClean="0"/>
              <a:t>Мется</a:t>
            </a:r>
            <a:r>
              <a:rPr lang="ru-RU" sz="4000" dirty="0" smtClean="0"/>
              <a:t> Вуд</a:t>
            </a:r>
            <a:endParaRPr lang="fi-FI" sz="4000" dirty="0"/>
          </a:p>
        </p:txBody>
      </p:sp>
      <p:sp>
        <p:nvSpPr>
          <p:cNvPr id="15363" name="Päivämäärän paikkamerkki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12.3.2014</a:t>
            </a:r>
            <a:endParaRPr lang="fi-FI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dirty="0">
              <a:solidFill>
                <a:srgbClr val="414042"/>
              </a:solidFill>
            </a:endParaRPr>
          </a:p>
        </p:txBody>
      </p:sp>
      <p:sp>
        <p:nvSpPr>
          <p:cNvPr id="15364" name="Alatunnisteen paikkamerkki 3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414042"/>
                </a:solidFill>
              </a:rPr>
              <a:t>Alexander Aleksin</a:t>
            </a:r>
            <a:endParaRPr lang="fi-FI" dirty="0">
              <a:solidFill>
                <a:srgbClr val="414042"/>
              </a:solidFill>
            </a:endParaRPr>
          </a:p>
        </p:txBody>
      </p:sp>
      <p:sp>
        <p:nvSpPr>
          <p:cNvPr id="15365" name="Dian numeron paikkamerkki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D369C9-942C-43A5-89CF-D9D846C05982}" type="slidenum">
              <a:rPr lang="fi-FI">
                <a:solidFill>
                  <a:srgbClr val="41404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i-FI">
              <a:solidFill>
                <a:srgbClr val="414042"/>
              </a:solidFill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895350" y="2352675"/>
            <a:ext cx="74898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/>
              <a:t>С 9 февраля 2012 года группа Метсялиитто переименована в </a:t>
            </a:r>
            <a:r>
              <a:rPr lang="ru-RU" b="1"/>
              <a:t>Группу Мется</a:t>
            </a:r>
            <a:r>
              <a:rPr lang="ru-RU"/>
              <a:t>.</a:t>
            </a:r>
          </a:p>
          <a:p>
            <a:pPr algn="ctr"/>
            <a:endParaRPr lang="ru-RU"/>
          </a:p>
          <a:p>
            <a:pPr algn="ctr"/>
            <a:r>
              <a:rPr lang="ru-RU"/>
              <a:t>Одновременно подразделение механической обработки древесины «Финнфорест» получило новое название </a:t>
            </a:r>
          </a:p>
          <a:p>
            <a:pPr algn="ctr"/>
            <a:r>
              <a:rPr lang="ru-RU" b="1"/>
              <a:t>«Мется Вуд»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4093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Metsa-2_4949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400" y="212400"/>
            <a:ext cx="8691605" cy="484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ru-RU" dirty="0" smtClean="0"/>
              <a:t>НЕСУЩИЕ ПАНЕЛИ </a:t>
            </a:r>
            <a:br>
              <a:rPr lang="ru-RU" dirty="0" smtClean="0"/>
            </a:br>
            <a:r>
              <a:rPr lang="ru-RU" dirty="0" smtClean="0"/>
              <a:t>КЕРТО</a:t>
            </a:r>
            <a:r>
              <a:rPr lang="en-GB" dirty="0" smtClean="0"/>
              <a:t>-</a:t>
            </a:r>
            <a:r>
              <a:rPr lang="ru-RU" dirty="0" smtClean="0"/>
              <a:t>РИПА</a:t>
            </a:r>
            <a:r>
              <a:rPr lang="en-GB" baseline="30000" dirty="0" smtClean="0"/>
              <a:t>®</a:t>
            </a:r>
            <a:endParaRPr lang="en-GB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D5B64E-A3EF-4577-9C90-48113D1CF32B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smtClean="0"/>
              <a:t>Jussi Björman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86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информация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256" y="1344537"/>
            <a:ext cx="3975736" cy="364534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Панели </a:t>
            </a:r>
            <a:r>
              <a:rPr lang="ru-RU" dirty="0" err="1" smtClean="0"/>
              <a:t>Керто-Рипа</a:t>
            </a:r>
            <a:r>
              <a:rPr lang="ru-RU" dirty="0" smtClean="0"/>
              <a:t> являются идеальным решением для конструкций межэтажных перекрытий и крыш</a:t>
            </a:r>
            <a:endParaRPr lang="en-US" dirty="0" smtClean="0"/>
          </a:p>
          <a:p>
            <a:pPr lvl="1"/>
            <a:r>
              <a:rPr lang="ru-RU" dirty="0" smtClean="0"/>
              <a:t>Малый вес</a:t>
            </a:r>
            <a:endParaRPr lang="en-US" dirty="0" smtClean="0"/>
          </a:p>
          <a:p>
            <a:pPr lvl="1"/>
            <a:r>
              <a:rPr lang="ru-RU" dirty="0" smtClean="0"/>
              <a:t>Быстрый монтаж</a:t>
            </a:r>
            <a:r>
              <a:rPr lang="en-US" dirty="0" smtClean="0"/>
              <a:t>, </a:t>
            </a:r>
            <a:r>
              <a:rPr lang="ru-RU" dirty="0" smtClean="0">
                <a:sym typeface="Wingdings" pitchFamily="2" charset="2"/>
              </a:rPr>
              <a:t>до</a:t>
            </a:r>
            <a:r>
              <a:rPr lang="en-US" dirty="0" smtClean="0">
                <a:sym typeface="Wingdings" pitchFamily="2" charset="2"/>
              </a:rPr>
              <a:t>1 000 </a:t>
            </a:r>
            <a:r>
              <a:rPr lang="ru-RU" dirty="0" smtClean="0">
                <a:sym typeface="Wingdings" pitchFamily="2" charset="2"/>
              </a:rPr>
              <a:t>м</a:t>
            </a:r>
            <a:r>
              <a:rPr lang="en-US" baseline="30000" dirty="0" smtClean="0">
                <a:sym typeface="Wingdings" pitchFamily="2" charset="2"/>
              </a:rPr>
              <a:t>2 </a:t>
            </a:r>
            <a:r>
              <a:rPr lang="ru-RU" dirty="0" smtClean="0">
                <a:sym typeface="Wingdings" pitchFamily="2" charset="2"/>
              </a:rPr>
              <a:t>в день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ru-RU" dirty="0" smtClean="0">
                <a:sym typeface="Wingdings" pitchFamily="2" charset="2"/>
              </a:rPr>
              <a:t>Панели заводского изготовления с однородным качеством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ru-RU" dirty="0" smtClean="0">
                <a:sym typeface="Wingdings" pitchFamily="2" charset="2"/>
              </a:rPr>
              <a:t>Увеличение скорости строительства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ru-RU" dirty="0" smtClean="0">
                <a:sym typeface="Wingdings" pitchFamily="2" charset="2"/>
              </a:rPr>
              <a:t>Отсутствие отходов на стройплощадке</a:t>
            </a:r>
            <a:endParaRPr lang="en-US" dirty="0" smtClean="0">
              <a:sym typeface="Wingdings" pitchFamily="2" charset="2"/>
            </a:endParaRPr>
          </a:p>
          <a:p>
            <a:pPr lvl="2"/>
            <a:endParaRPr lang="en-US" dirty="0" smtClean="0">
              <a:sym typeface="Wingdings" pitchFamily="2" charset="2"/>
            </a:endParaRPr>
          </a:p>
          <a:p>
            <a:r>
              <a:rPr lang="ru-RU" dirty="0" smtClean="0">
                <a:sym typeface="Wingdings" pitchFamily="2" charset="2"/>
              </a:rPr>
              <a:t>Время – деньги!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5B64E-A3EF-4577-9C90-48113D1CF32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Jussi Björman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1344537"/>
            <a:ext cx="4228005" cy="33888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3968" y="4733353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Торговый центр </a:t>
            </a:r>
            <a:r>
              <a:rPr lang="ru-RU" sz="1600" dirty="0" err="1" smtClean="0">
                <a:solidFill>
                  <a:srgbClr val="000000"/>
                </a:solidFill>
              </a:rPr>
              <a:t>Каризма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ru-RU" sz="1600" dirty="0" smtClean="0">
                <a:solidFill>
                  <a:srgbClr val="000000"/>
                </a:solidFill>
              </a:rPr>
              <a:t>Финляндия</a:t>
            </a:r>
            <a:r>
              <a:rPr lang="en-US" sz="1600" dirty="0" smtClean="0">
                <a:solidFill>
                  <a:srgbClr val="000000"/>
                </a:solidFill>
              </a:rPr>
              <a:t> 22 000 </a:t>
            </a:r>
            <a:r>
              <a:rPr lang="ru-RU" sz="1600" dirty="0" smtClean="0">
                <a:solidFill>
                  <a:srgbClr val="000000"/>
                </a:solidFill>
              </a:rPr>
              <a:t>м</a:t>
            </a:r>
            <a:r>
              <a:rPr lang="en-US" sz="1600" baseline="30000" dirty="0" smtClean="0">
                <a:solidFill>
                  <a:srgbClr val="000000"/>
                </a:solidFill>
              </a:rPr>
              <a:t>2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Решения для крыш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4538"/>
            <a:ext cx="2736304" cy="3645347"/>
          </a:xfrm>
        </p:spPr>
        <p:txBody>
          <a:bodyPr>
            <a:normAutofit/>
          </a:bodyPr>
          <a:lstStyle/>
          <a:p>
            <a:r>
              <a:rPr lang="ru-RU" dirty="0" smtClean="0"/>
              <a:t>Типы зданий</a:t>
            </a:r>
            <a:endParaRPr lang="en-US" dirty="0" smtClean="0"/>
          </a:p>
          <a:p>
            <a:pPr lvl="1"/>
            <a:r>
              <a:rPr lang="ru-RU" dirty="0" smtClean="0"/>
              <a:t>Общественные</a:t>
            </a:r>
            <a:endParaRPr lang="en-US" dirty="0" smtClean="0"/>
          </a:p>
          <a:p>
            <a:pPr lvl="1"/>
            <a:r>
              <a:rPr lang="ru-RU" dirty="0" smtClean="0"/>
              <a:t>Многоквартирные </a:t>
            </a:r>
            <a:endParaRPr lang="en-US" dirty="0" smtClean="0"/>
          </a:p>
          <a:p>
            <a:pPr lvl="1"/>
            <a:r>
              <a:rPr lang="ru-RU" dirty="0" smtClean="0"/>
              <a:t>Промышленные</a:t>
            </a:r>
            <a:endParaRPr lang="en-US" dirty="0" smtClean="0"/>
          </a:p>
          <a:p>
            <a:pPr lvl="1"/>
            <a:r>
              <a:rPr lang="ru-RU" dirty="0" smtClean="0"/>
              <a:t>Складские</a:t>
            </a:r>
            <a:endParaRPr lang="en-US" dirty="0" smtClean="0"/>
          </a:p>
          <a:p>
            <a:pPr lvl="1"/>
            <a:r>
              <a:rPr lang="ru-RU" dirty="0" smtClean="0"/>
              <a:t>Др.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Материалы каркаса</a:t>
            </a:r>
            <a:endParaRPr lang="en-US" dirty="0" smtClean="0"/>
          </a:p>
          <a:p>
            <a:pPr lvl="1"/>
            <a:r>
              <a:rPr lang="ru-RU" dirty="0" smtClean="0"/>
              <a:t>Древесина</a:t>
            </a:r>
            <a:endParaRPr lang="en-US" dirty="0" smtClean="0"/>
          </a:p>
          <a:p>
            <a:pPr lvl="1"/>
            <a:r>
              <a:rPr lang="ru-RU" dirty="0" smtClean="0"/>
              <a:t>Металл</a:t>
            </a:r>
            <a:endParaRPr lang="en-US" dirty="0" smtClean="0"/>
          </a:p>
          <a:p>
            <a:pPr lvl="1"/>
            <a:r>
              <a:rPr lang="ru-RU" dirty="0" smtClean="0"/>
              <a:t>Бетон</a:t>
            </a:r>
            <a:endParaRPr lang="en-US" dirty="0" smtClean="0"/>
          </a:p>
          <a:p>
            <a:pPr lvl="1"/>
            <a:r>
              <a:rPr lang="ru-RU" dirty="0" smtClean="0"/>
              <a:t>Др.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5B64E-A3EF-4577-9C90-48113D1CF32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091" y="1272530"/>
            <a:ext cx="515981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Решения для межэтажных перекрытий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256" y="1371599"/>
            <a:ext cx="2895616" cy="3645347"/>
          </a:xfrm>
        </p:spPr>
        <p:txBody>
          <a:bodyPr>
            <a:normAutofit/>
          </a:bodyPr>
          <a:lstStyle/>
          <a:p>
            <a:r>
              <a:rPr lang="ru-RU" dirty="0" smtClean="0"/>
              <a:t>Офисы</a:t>
            </a:r>
            <a:endParaRPr lang="en-US" dirty="0" smtClean="0"/>
          </a:p>
          <a:p>
            <a:r>
              <a:rPr lang="ru-RU" dirty="0" smtClean="0"/>
              <a:t>Многоквартирные дома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Возможны любые материалы каркаса</a:t>
            </a:r>
            <a:endParaRPr lang="en-US" dirty="0" smtClean="0"/>
          </a:p>
          <a:p>
            <a:r>
              <a:rPr lang="ru-RU" dirty="0" err="1" smtClean="0"/>
              <a:t>Колонно</a:t>
            </a:r>
            <a:r>
              <a:rPr lang="ru-RU" dirty="0" smtClean="0"/>
              <a:t>-балочная система</a:t>
            </a:r>
            <a:endParaRPr lang="en-US" dirty="0" smtClean="0"/>
          </a:p>
          <a:p>
            <a:pPr lvl="1"/>
            <a:r>
              <a:rPr lang="ru-RU" dirty="0" smtClean="0"/>
              <a:t>Свободные планировки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Отсутствие видимых балок под уровнем пола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5B64E-A3EF-4577-9C90-48113D1CF32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200522"/>
            <a:ext cx="5221164" cy="34807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91880" y="4734686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Многоквартирный жилой дом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</a:rPr>
              <a:t>Виикки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ru-RU" sz="1600" dirty="0" smtClean="0">
                <a:solidFill>
                  <a:srgbClr val="000000"/>
                </a:solidFill>
              </a:rPr>
              <a:t>Финляндия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Композитная структура панели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256" y="1371599"/>
            <a:ext cx="4191760" cy="3645347"/>
          </a:xfrm>
        </p:spPr>
        <p:txBody>
          <a:bodyPr/>
          <a:lstStyle/>
          <a:p>
            <a:r>
              <a:rPr lang="ru-RU" dirty="0" smtClean="0"/>
              <a:t>Панель </a:t>
            </a:r>
            <a:r>
              <a:rPr lang="ru-RU" dirty="0" err="1" smtClean="0"/>
              <a:t>Керто-Рипа</a:t>
            </a:r>
            <a:r>
              <a:rPr lang="ru-RU" dirty="0" smtClean="0"/>
              <a:t> представляет собой конструктивно </a:t>
            </a:r>
            <a:r>
              <a:rPr lang="ru-RU" dirty="0"/>
              <a:t>склеенный </a:t>
            </a:r>
            <a:r>
              <a:rPr lang="ru-RU" dirty="0" smtClean="0"/>
              <a:t>композитный элемент из древесины </a:t>
            </a:r>
          </a:p>
          <a:p>
            <a:pPr lvl="1"/>
            <a:r>
              <a:rPr lang="ru-RU" dirty="0" smtClean="0"/>
              <a:t>Стенки из </a:t>
            </a:r>
            <a:r>
              <a:rPr lang="ru-RU" dirty="0" err="1" smtClean="0"/>
              <a:t>Керто</a:t>
            </a:r>
            <a:r>
              <a:rPr lang="en-GB" dirty="0" smtClean="0"/>
              <a:t>-S</a:t>
            </a:r>
          </a:p>
          <a:p>
            <a:pPr lvl="1"/>
            <a:r>
              <a:rPr lang="ru-RU" dirty="0" smtClean="0"/>
              <a:t>Полки из </a:t>
            </a:r>
            <a:r>
              <a:rPr lang="ru-RU" dirty="0" err="1" smtClean="0"/>
              <a:t>Керто</a:t>
            </a:r>
            <a:r>
              <a:rPr lang="en-GB" dirty="0" smtClean="0"/>
              <a:t>-Q</a:t>
            </a:r>
          </a:p>
          <a:p>
            <a:r>
              <a:rPr lang="ru-RU" dirty="0" smtClean="0"/>
              <a:t>Максимальная длина панели </a:t>
            </a:r>
            <a:r>
              <a:rPr lang="en-GB" dirty="0" smtClean="0"/>
              <a:t>25 </a:t>
            </a:r>
            <a:r>
              <a:rPr lang="ru-RU" dirty="0" smtClean="0"/>
              <a:t>метров</a:t>
            </a:r>
            <a:endParaRPr lang="en-GB" dirty="0" smtClean="0"/>
          </a:p>
          <a:p>
            <a:r>
              <a:rPr lang="ru-RU" dirty="0" smtClean="0"/>
              <a:t>Максимальная высота</a:t>
            </a:r>
            <a:r>
              <a:rPr lang="en-GB" dirty="0" smtClean="0"/>
              <a:t> </a:t>
            </a:r>
            <a:r>
              <a:rPr lang="en-GB" dirty="0"/>
              <a:t>1200 </a:t>
            </a:r>
            <a:r>
              <a:rPr lang="ru-RU" dirty="0" smtClean="0"/>
              <a:t>мм</a:t>
            </a:r>
            <a:endParaRPr lang="en-GB" dirty="0"/>
          </a:p>
          <a:p>
            <a:r>
              <a:rPr lang="ru-RU" dirty="0" smtClean="0"/>
              <a:t>Максимальная ширина </a:t>
            </a:r>
            <a:r>
              <a:rPr lang="en-GB" dirty="0" smtClean="0"/>
              <a:t>2500 </a:t>
            </a:r>
            <a:r>
              <a:rPr lang="ru-RU" dirty="0" smtClean="0"/>
              <a:t>мм</a:t>
            </a:r>
            <a:endParaRPr lang="en-GB" dirty="0"/>
          </a:p>
          <a:p>
            <a:r>
              <a:rPr lang="ru-RU" dirty="0" smtClean="0"/>
              <a:t>Оптимальна для пролетов до 18 метров</a:t>
            </a:r>
            <a:endParaRPr lang="en-GB" dirty="0" smtClean="0"/>
          </a:p>
          <a:p>
            <a:r>
              <a:rPr lang="ru-RU" dirty="0" smtClean="0"/>
              <a:t>Европейское техническое разрешение </a:t>
            </a:r>
            <a:r>
              <a:rPr lang="en-GB" dirty="0" smtClean="0"/>
              <a:t>(ETA-07/0029) </a:t>
            </a:r>
            <a:r>
              <a:rPr lang="ru-RU" dirty="0" smtClean="0"/>
              <a:t>и маркировка знаком</a:t>
            </a:r>
            <a:r>
              <a:rPr lang="en-GB" dirty="0" smtClean="0"/>
              <a:t> 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5B64E-A3EF-4577-9C90-48113D1CF32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560" y="1344538"/>
            <a:ext cx="3972831" cy="249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Сечения</a:t>
            </a:r>
            <a:r>
              <a:rPr lang="en-US" dirty="0" smtClean="0"/>
              <a:t>, </a:t>
            </a:r>
            <a:r>
              <a:rPr lang="ru-RU" dirty="0" smtClean="0"/>
              <a:t>общие указания по применению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333130"/>
            <a:ext cx="5122912" cy="3683816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Керто-Рипа</a:t>
            </a:r>
            <a:r>
              <a:rPr lang="ru-RU" dirty="0" smtClean="0"/>
              <a:t> ребристого сечения</a:t>
            </a:r>
            <a:endParaRPr lang="en-US" dirty="0" smtClean="0"/>
          </a:p>
          <a:p>
            <a:pPr lvl="1"/>
            <a:r>
              <a:rPr lang="ru-RU" dirty="0" smtClean="0"/>
              <a:t>Идеально подходит для укороченных пролетов</a:t>
            </a:r>
            <a:endParaRPr lang="en-US" dirty="0" smtClean="0"/>
          </a:p>
          <a:p>
            <a:pPr lvl="1"/>
            <a:r>
              <a:rPr lang="ru-RU" dirty="0" smtClean="0"/>
              <a:t>Пространство между ребер можно использовать для прокладки коммуникаций</a:t>
            </a:r>
            <a:endParaRPr lang="en-US" dirty="0" smtClean="0"/>
          </a:p>
          <a:p>
            <a:r>
              <a:rPr lang="ru-RU" dirty="0" err="1" smtClean="0"/>
              <a:t>Керто-Рипа</a:t>
            </a:r>
            <a:r>
              <a:rPr lang="ru-RU" dirty="0" smtClean="0"/>
              <a:t> коробчатого сечения</a:t>
            </a:r>
            <a:endParaRPr lang="en-US" dirty="0" smtClean="0"/>
          </a:p>
          <a:p>
            <a:pPr lvl="1"/>
            <a:r>
              <a:rPr lang="ru-RU" dirty="0" smtClean="0"/>
              <a:t>Однопролетные крыши</a:t>
            </a:r>
            <a:endParaRPr lang="en-US" dirty="0" smtClean="0"/>
          </a:p>
          <a:p>
            <a:pPr lvl="1"/>
            <a:r>
              <a:rPr lang="ru-RU" dirty="0" smtClean="0"/>
              <a:t>Конструкция с наибольшей жесткостью</a:t>
            </a:r>
            <a:endParaRPr lang="en-US" dirty="0"/>
          </a:p>
          <a:p>
            <a:r>
              <a:rPr lang="ru-RU" dirty="0" err="1" smtClean="0"/>
              <a:t>Керто-Рипа</a:t>
            </a:r>
            <a:r>
              <a:rPr lang="ru-RU" dirty="0" smtClean="0"/>
              <a:t> открытого коробчатого сечения</a:t>
            </a:r>
            <a:endParaRPr lang="en-US" dirty="0" smtClean="0"/>
          </a:p>
          <a:p>
            <a:pPr lvl="1"/>
            <a:r>
              <a:rPr lang="ru-RU" dirty="0" smtClean="0"/>
              <a:t>Для межэтажных перекрытий</a:t>
            </a:r>
            <a:endParaRPr lang="en-US" dirty="0" smtClean="0"/>
          </a:p>
          <a:p>
            <a:pPr lvl="1"/>
            <a:r>
              <a:rPr lang="ru-RU" dirty="0"/>
              <a:t>Пространство между ребер можно использовать для прокладки коммуникаций</a:t>
            </a:r>
            <a:endParaRPr lang="en-US" dirty="0"/>
          </a:p>
          <a:p>
            <a:r>
              <a:rPr lang="ru-RU" dirty="0" err="1" smtClean="0"/>
              <a:t>Керто-Рипа</a:t>
            </a:r>
            <a:r>
              <a:rPr lang="ru-RU" dirty="0" smtClean="0"/>
              <a:t> с верхней полкой из фанеры</a:t>
            </a:r>
            <a:endParaRPr lang="en-US" dirty="0" smtClean="0"/>
          </a:p>
          <a:p>
            <a:pPr lvl="1"/>
            <a:r>
              <a:rPr lang="ru-RU" dirty="0" smtClean="0"/>
              <a:t>Для многопролетных конструкций</a:t>
            </a:r>
            <a:endParaRPr lang="en-US" dirty="0" smtClean="0"/>
          </a:p>
          <a:p>
            <a:r>
              <a:rPr lang="ru-RU" dirty="0" smtClean="0"/>
              <a:t>Это лишь некоторые из возможных применений панелей </a:t>
            </a:r>
            <a:r>
              <a:rPr lang="ru-RU" dirty="0" err="1" smtClean="0"/>
              <a:t>Рипа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B64E-A3EF-4577-9C90-48113D1CF32B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9" name="Picture 2" descr="C:\Users\fflohjko\Documents\2012\Kerto-Ripa ETA\3_Piirustukset\ETA-piirokset Layout1 (1).png">
            <a:hlinkClick r:id="rId2" action="ppaction://hlinkfile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52120" y="1344538"/>
            <a:ext cx="2857431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3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Функциональные характеристики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130"/>
            <a:ext cx="4114800" cy="36838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Влагозащитный барьер</a:t>
            </a:r>
            <a:endParaRPr lang="en-US" dirty="0" smtClean="0"/>
          </a:p>
          <a:p>
            <a:pPr lvl="1"/>
            <a:r>
              <a:rPr lang="ru-RU" dirty="0" smtClean="0"/>
              <a:t>Нижняя полка из </a:t>
            </a:r>
            <a:r>
              <a:rPr lang="ru-RU" dirty="0" err="1" smtClean="0"/>
              <a:t>Керто</a:t>
            </a:r>
            <a:r>
              <a:rPr lang="en-US" dirty="0" smtClean="0"/>
              <a:t>-Q </a:t>
            </a:r>
            <a:r>
              <a:rPr lang="ru-RU" dirty="0" smtClean="0"/>
              <a:t>в элементах коробчатого сечения</a:t>
            </a:r>
            <a:endParaRPr lang="en-US" dirty="0" smtClean="0"/>
          </a:p>
          <a:p>
            <a:r>
              <a:rPr lang="ru-RU" dirty="0" smtClean="0"/>
              <a:t>Изоляция</a:t>
            </a:r>
            <a:endParaRPr lang="en-US" dirty="0" smtClean="0"/>
          </a:p>
          <a:p>
            <a:pPr lvl="1"/>
            <a:r>
              <a:rPr lang="ru-RU" dirty="0" smtClean="0"/>
              <a:t>Внутри полостей</a:t>
            </a:r>
            <a:endParaRPr lang="en-US" dirty="0" smtClean="0"/>
          </a:p>
          <a:p>
            <a:pPr lvl="1"/>
            <a:r>
              <a:rPr lang="ru-RU" dirty="0" smtClean="0"/>
              <a:t>Как правило</a:t>
            </a:r>
            <a:r>
              <a:rPr lang="en-US" dirty="0" smtClean="0"/>
              <a:t> ~450 </a:t>
            </a:r>
            <a:r>
              <a:rPr lang="ru-RU" dirty="0" smtClean="0"/>
              <a:t>мм</a:t>
            </a:r>
            <a:r>
              <a:rPr lang="en-US" dirty="0" smtClean="0"/>
              <a:t> </a:t>
            </a:r>
            <a:r>
              <a:rPr lang="ru-RU" dirty="0" smtClean="0"/>
              <a:t>мин. ваты</a:t>
            </a:r>
            <a:endParaRPr lang="en-US" dirty="0" smtClean="0"/>
          </a:p>
          <a:p>
            <a:pPr lvl="1"/>
            <a:r>
              <a:rPr lang="ru-RU" dirty="0" smtClean="0"/>
              <a:t>Коэффициент теплопередачи (</a:t>
            </a:r>
            <a:r>
              <a:rPr lang="en-US" dirty="0" smtClean="0"/>
              <a:t>U-value</a:t>
            </a:r>
            <a:r>
              <a:rPr lang="ru-RU" dirty="0" smtClean="0"/>
              <a:t>)</a:t>
            </a:r>
            <a:r>
              <a:rPr lang="en-US" dirty="0" smtClean="0"/>
              <a:t> 0</a:t>
            </a:r>
            <a:r>
              <a:rPr lang="ru-RU" dirty="0" smtClean="0"/>
              <a:t>,</a:t>
            </a:r>
            <a:r>
              <a:rPr lang="en-US" dirty="0" smtClean="0"/>
              <a:t>09 </a:t>
            </a:r>
            <a:r>
              <a:rPr lang="ru-RU" dirty="0" smtClean="0"/>
              <a:t>Вт</a:t>
            </a:r>
            <a:r>
              <a:rPr lang="en-US" dirty="0" smtClean="0"/>
              <a:t>/</a:t>
            </a:r>
            <a:r>
              <a:rPr lang="ru-RU" dirty="0"/>
              <a:t>м</a:t>
            </a:r>
            <a:r>
              <a:rPr lang="en-US" baseline="30000" dirty="0" smtClean="0"/>
              <a:t>2</a:t>
            </a:r>
            <a:r>
              <a:rPr lang="en-US" dirty="0" smtClean="0"/>
              <a:t>K </a:t>
            </a:r>
            <a:r>
              <a:rPr lang="ru-RU" dirty="0" smtClean="0"/>
              <a:t>в Финляндии</a:t>
            </a:r>
            <a:endParaRPr lang="en-US" dirty="0" smtClean="0"/>
          </a:p>
          <a:p>
            <a:r>
              <a:rPr lang="ru-RU" dirty="0" smtClean="0"/>
              <a:t>Гидроизоляция</a:t>
            </a:r>
            <a:endParaRPr lang="en-US" dirty="0" smtClean="0"/>
          </a:p>
          <a:p>
            <a:pPr lvl="1"/>
            <a:r>
              <a:rPr lang="ru-RU" dirty="0" smtClean="0"/>
              <a:t>По верху панели, сварке подлежат только стыки панелей</a:t>
            </a:r>
            <a:endParaRPr lang="en-US" dirty="0" smtClean="0"/>
          </a:p>
          <a:p>
            <a:pPr lvl="1"/>
            <a:r>
              <a:rPr lang="en-US" dirty="0" smtClean="0"/>
              <a:t>1 </a:t>
            </a:r>
            <a:r>
              <a:rPr lang="ru-RU" dirty="0" smtClean="0"/>
              <a:t>слой ПВХ или битумной мембраны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ru-RU" dirty="0" smtClean="0">
                <a:sym typeface="Wingdings" pitchFamily="2" charset="2"/>
              </a:rPr>
              <a:t>второй слой укладывается на стройплощадке</a:t>
            </a:r>
            <a:endParaRPr lang="en-US" dirty="0" smtClean="0"/>
          </a:p>
          <a:p>
            <a:r>
              <a:rPr lang="ru-RU" dirty="0" smtClean="0"/>
              <a:t>Акустика</a:t>
            </a:r>
            <a:endParaRPr lang="en-US" dirty="0" smtClean="0"/>
          </a:p>
          <a:p>
            <a:pPr lvl="1"/>
            <a:r>
              <a:rPr lang="ru-RU" dirty="0" smtClean="0"/>
              <a:t>Защищает от шума самолетов</a:t>
            </a:r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025096"/>
            <a:ext cx="4038600" cy="26924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5B95-8013-4948-A667-8437108B4449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644008" y="473468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Аэропорт </a:t>
            </a:r>
            <a:r>
              <a:rPr lang="ru-RU" sz="1600" dirty="0" err="1" smtClean="0">
                <a:solidFill>
                  <a:srgbClr val="000000"/>
                </a:solidFill>
              </a:rPr>
              <a:t>Оулу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Детали конструкции: устройство примыканий 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416546"/>
            <a:ext cx="3466728" cy="305765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5B95-8013-4948-A667-8437108B4449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251" y="1333500"/>
            <a:ext cx="2468498" cy="3683000"/>
          </a:xfrm>
        </p:spPr>
      </p:pic>
    </p:spTree>
    <p:extLst>
      <p:ext uri="{BB962C8B-B14F-4D97-AF65-F5344CB8AC3E}">
        <p14:creationId xmlns:p14="http://schemas.microsoft.com/office/powerpoint/2010/main" val="14717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Детали конструкции: </a:t>
            </a:r>
            <a:br>
              <a:rPr lang="ru-RU" dirty="0" smtClean="0"/>
            </a:br>
            <a:r>
              <a:rPr lang="ru-RU" dirty="0" smtClean="0"/>
              <a:t>устройство коньков и водостоков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920602"/>
            <a:ext cx="3688852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884598"/>
            <a:ext cx="4390729" cy="252028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5B95-8013-4948-A667-8437108B4449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Огнестойкость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Панели </a:t>
            </a:r>
            <a:r>
              <a:rPr lang="ru-RU" dirty="0" err="1" smtClean="0"/>
              <a:t>Керто-Рипа</a:t>
            </a:r>
            <a:r>
              <a:rPr lang="ru-RU" dirty="0" smtClean="0"/>
              <a:t> проектируются с огнестойкостью </a:t>
            </a:r>
            <a:r>
              <a:rPr lang="en-US" dirty="0" smtClean="0"/>
              <a:t>REI30 </a:t>
            </a:r>
            <a:r>
              <a:rPr lang="ru-RU" dirty="0" smtClean="0"/>
              <a:t>и</a:t>
            </a:r>
            <a:r>
              <a:rPr lang="en-US" dirty="0" smtClean="0"/>
              <a:t> REI60 </a:t>
            </a:r>
            <a:r>
              <a:rPr lang="ru-RU" dirty="0" smtClean="0"/>
              <a:t>в соответствии с </a:t>
            </a:r>
            <a:r>
              <a:rPr lang="en-US" dirty="0" smtClean="0"/>
              <a:t>ETA.</a:t>
            </a:r>
          </a:p>
          <a:p>
            <a:r>
              <a:rPr lang="ru-RU" b="1" dirty="0" smtClean="0"/>
              <a:t>Пример для </a:t>
            </a:r>
            <a:r>
              <a:rPr lang="en-US" b="1" dirty="0" smtClean="0"/>
              <a:t>REI60:</a:t>
            </a:r>
          </a:p>
          <a:p>
            <a:pPr lvl="1"/>
            <a:r>
              <a:rPr lang="ru-RU" dirty="0" smtClean="0"/>
              <a:t>Нижняя полка из </a:t>
            </a:r>
            <a:r>
              <a:rPr lang="ru-RU" dirty="0" err="1" smtClean="0"/>
              <a:t>Керто</a:t>
            </a:r>
            <a:r>
              <a:rPr lang="ru-RU" dirty="0" smtClean="0"/>
              <a:t>-</a:t>
            </a:r>
            <a:r>
              <a:rPr lang="en-US" dirty="0"/>
              <a:t>Q</a:t>
            </a:r>
            <a:r>
              <a:rPr lang="ru-RU" dirty="0" smtClean="0"/>
              <a:t> толщиной </a:t>
            </a:r>
            <a:r>
              <a:rPr lang="en-US" dirty="0" smtClean="0"/>
              <a:t>25 </a:t>
            </a:r>
            <a:r>
              <a:rPr lang="ru-RU" dirty="0" smtClean="0"/>
              <a:t>мм</a:t>
            </a:r>
            <a:r>
              <a:rPr lang="en-US" dirty="0" smtClean="0"/>
              <a:t> + </a:t>
            </a:r>
            <a:r>
              <a:rPr lang="ru-RU" dirty="0" smtClean="0"/>
              <a:t>ГКЛ </a:t>
            </a:r>
            <a:r>
              <a:rPr lang="ru-RU" dirty="0"/>
              <a:t>Т</a:t>
            </a:r>
            <a:r>
              <a:rPr lang="ru-RU" dirty="0" smtClean="0"/>
              <a:t>ип </a:t>
            </a:r>
            <a:r>
              <a:rPr lang="en-US" dirty="0" smtClean="0"/>
              <a:t>F</a:t>
            </a:r>
            <a:r>
              <a:rPr lang="ru-RU" dirty="0" smtClean="0"/>
              <a:t> толщиной </a:t>
            </a:r>
            <a:r>
              <a:rPr lang="en-US" dirty="0" smtClean="0"/>
              <a:t>15 </a:t>
            </a:r>
            <a:r>
              <a:rPr lang="ru-RU" dirty="0" smtClean="0"/>
              <a:t>мм</a:t>
            </a:r>
            <a:r>
              <a:rPr lang="en-US" dirty="0" smtClean="0"/>
              <a:t> </a:t>
            </a:r>
            <a:r>
              <a:rPr lang="ru-RU" dirty="0" smtClean="0"/>
              <a:t>и теплоизоляция из минеральной  ваты</a:t>
            </a:r>
            <a:endParaRPr lang="en-US" dirty="0" smtClean="0"/>
          </a:p>
          <a:p>
            <a:pPr lvl="1"/>
            <a:r>
              <a:rPr lang="ru-RU" dirty="0" smtClean="0"/>
              <a:t>Нижняя полка из </a:t>
            </a:r>
            <a:r>
              <a:rPr lang="ru-RU" dirty="0" err="1" smtClean="0"/>
              <a:t>Керто</a:t>
            </a:r>
            <a:r>
              <a:rPr lang="ru-RU" dirty="0" smtClean="0"/>
              <a:t>-</a:t>
            </a:r>
            <a:r>
              <a:rPr lang="en-US" dirty="0"/>
              <a:t>Q</a:t>
            </a:r>
            <a:r>
              <a:rPr lang="ru-RU" dirty="0" smtClean="0"/>
              <a:t> </a:t>
            </a:r>
            <a:r>
              <a:rPr lang="ru-RU" dirty="0"/>
              <a:t>толщиной </a:t>
            </a:r>
            <a:r>
              <a:rPr lang="en-US" dirty="0"/>
              <a:t>49 </a:t>
            </a:r>
            <a:r>
              <a:rPr lang="ru-RU" dirty="0" smtClean="0"/>
              <a:t>мм и </a:t>
            </a:r>
            <a:r>
              <a:rPr lang="ru-RU" dirty="0"/>
              <a:t>теплоизоляция из </a:t>
            </a:r>
            <a:r>
              <a:rPr lang="ru-RU" dirty="0" smtClean="0"/>
              <a:t>минеральной ваты </a:t>
            </a:r>
          </a:p>
          <a:p>
            <a:r>
              <a:rPr lang="ru-RU" b="1" dirty="0" smtClean="0"/>
              <a:t>Пример для </a:t>
            </a:r>
            <a:r>
              <a:rPr lang="en-US" b="1" dirty="0" smtClean="0"/>
              <a:t>REI30:</a:t>
            </a:r>
            <a:endParaRPr lang="en-US" b="1" dirty="0"/>
          </a:p>
          <a:p>
            <a:pPr lvl="1"/>
            <a:r>
              <a:rPr lang="ru-RU" dirty="0"/>
              <a:t>Нижняя полка из </a:t>
            </a:r>
            <a:r>
              <a:rPr lang="ru-RU" dirty="0" err="1"/>
              <a:t>Керто</a:t>
            </a:r>
            <a:r>
              <a:rPr lang="ru-RU" dirty="0"/>
              <a:t>-</a:t>
            </a:r>
            <a:r>
              <a:rPr lang="en-US" dirty="0"/>
              <a:t>Q</a:t>
            </a:r>
            <a:r>
              <a:rPr lang="ru-RU" dirty="0"/>
              <a:t> толщиной </a:t>
            </a:r>
            <a:r>
              <a:rPr lang="en-US" dirty="0"/>
              <a:t>25 </a:t>
            </a:r>
            <a:r>
              <a:rPr lang="ru-RU" dirty="0"/>
              <a:t>мм</a:t>
            </a:r>
            <a:r>
              <a:rPr lang="en-US" dirty="0"/>
              <a:t> + </a:t>
            </a:r>
            <a:r>
              <a:rPr lang="ru-RU" dirty="0"/>
              <a:t>ГКЛ Тип </a:t>
            </a:r>
            <a:r>
              <a:rPr lang="ru-RU" dirty="0" smtClean="0"/>
              <a:t>А </a:t>
            </a:r>
            <a:r>
              <a:rPr lang="ru-RU" dirty="0"/>
              <a:t>толщиной </a:t>
            </a:r>
            <a:r>
              <a:rPr lang="en-US" dirty="0" smtClean="0"/>
              <a:t>1</a:t>
            </a:r>
            <a:r>
              <a:rPr lang="ru-RU" dirty="0" smtClean="0"/>
              <a:t>3</a:t>
            </a:r>
            <a:r>
              <a:rPr lang="en-US" dirty="0" smtClean="0"/>
              <a:t> </a:t>
            </a:r>
            <a:r>
              <a:rPr lang="ru-RU" dirty="0"/>
              <a:t>мм</a:t>
            </a:r>
            <a:r>
              <a:rPr lang="en-US" dirty="0"/>
              <a:t> </a:t>
            </a:r>
            <a:r>
              <a:rPr lang="ru-RU" dirty="0"/>
              <a:t>и теплоизоляция из </a:t>
            </a:r>
            <a:r>
              <a:rPr lang="ru-RU" dirty="0" smtClean="0"/>
              <a:t>минеральной </a:t>
            </a:r>
            <a:r>
              <a:rPr lang="ru-RU" dirty="0"/>
              <a:t>ваты</a:t>
            </a:r>
            <a:endParaRPr lang="en-US" dirty="0"/>
          </a:p>
          <a:p>
            <a:pPr lvl="1"/>
            <a:r>
              <a:rPr lang="ru-RU" dirty="0" smtClean="0"/>
              <a:t>Нижняя </a:t>
            </a:r>
            <a:r>
              <a:rPr lang="ru-RU" dirty="0"/>
              <a:t>полка из </a:t>
            </a:r>
            <a:r>
              <a:rPr lang="ru-RU" dirty="0" err="1"/>
              <a:t>Керто</a:t>
            </a:r>
            <a:r>
              <a:rPr lang="ru-RU" dirty="0"/>
              <a:t>-</a:t>
            </a:r>
            <a:r>
              <a:rPr lang="en-US" dirty="0"/>
              <a:t>Q</a:t>
            </a:r>
            <a:r>
              <a:rPr lang="ru-RU" dirty="0"/>
              <a:t> толщиной 28</a:t>
            </a:r>
            <a:r>
              <a:rPr lang="en-US" dirty="0"/>
              <a:t> </a:t>
            </a:r>
            <a:r>
              <a:rPr lang="ru-RU" dirty="0" smtClean="0"/>
              <a:t>мм и </a:t>
            </a:r>
            <a:r>
              <a:rPr lang="ru-RU" dirty="0"/>
              <a:t>теплоизоляция из </a:t>
            </a:r>
            <a:r>
              <a:rPr lang="ru-RU" dirty="0" smtClean="0"/>
              <a:t>минеральной ваты</a:t>
            </a:r>
          </a:p>
          <a:p>
            <a:pPr marL="447675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5B95-8013-4948-A667-8437108B4449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344538"/>
            <a:ext cx="417872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1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fstpaan\Downloads\ZIP_37070\P1100704_30749__off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0" y="1128514"/>
            <a:ext cx="7921860" cy="3926001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ru-RU" dirty="0" err="1" smtClean="0"/>
              <a:t>Мется</a:t>
            </a:r>
            <a:r>
              <a:rPr lang="ru-RU" dirty="0" smtClean="0"/>
              <a:t> Вуд» - мировой лидер в области деревообработки </a:t>
            </a:r>
            <a:endParaRPr lang="fi-FI" dirty="0"/>
          </a:p>
        </p:txBody>
      </p:sp>
      <p:sp>
        <p:nvSpPr>
          <p:cNvPr id="16388" name="Sisällön paikkamerkki 8"/>
          <p:cNvSpPr>
            <a:spLocks noGrp="1"/>
          </p:cNvSpPr>
          <p:nvPr>
            <p:ph idx="1"/>
          </p:nvPr>
        </p:nvSpPr>
        <p:spPr>
          <a:xfrm>
            <a:off x="2484438" y="1160463"/>
            <a:ext cx="5903912" cy="3644900"/>
          </a:xfrm>
        </p:spPr>
        <p:txBody>
          <a:bodyPr/>
          <a:lstStyle/>
          <a:p>
            <a:r>
              <a:rPr lang="ru-RU" sz="1800" dirty="0" smtClean="0">
                <a:solidFill>
                  <a:srgbClr val="020202"/>
                </a:solidFill>
              </a:rPr>
              <a:t>Объем продаж в 201</a:t>
            </a:r>
            <a:r>
              <a:rPr lang="en-US" sz="1800" dirty="0" smtClean="0">
                <a:solidFill>
                  <a:srgbClr val="020202"/>
                </a:solidFill>
              </a:rPr>
              <a:t>4</a:t>
            </a:r>
            <a:r>
              <a:rPr lang="ru-RU" sz="1800" dirty="0" smtClean="0">
                <a:solidFill>
                  <a:srgbClr val="020202"/>
                </a:solidFill>
              </a:rPr>
              <a:t> году 89</a:t>
            </a:r>
            <a:r>
              <a:rPr lang="en-US" sz="1800" dirty="0" smtClean="0">
                <a:solidFill>
                  <a:srgbClr val="020202"/>
                </a:solidFill>
              </a:rPr>
              <a:t>4</a:t>
            </a:r>
            <a:r>
              <a:rPr lang="ru-RU" sz="1800" dirty="0" smtClean="0">
                <a:solidFill>
                  <a:srgbClr val="020202"/>
                </a:solidFill>
              </a:rPr>
              <a:t> млн. евро</a:t>
            </a:r>
          </a:p>
          <a:p>
            <a:r>
              <a:rPr lang="ru-RU" sz="1800" dirty="0" smtClean="0">
                <a:solidFill>
                  <a:srgbClr val="020202"/>
                </a:solidFill>
              </a:rPr>
              <a:t>Офисы в 20 странах мира</a:t>
            </a:r>
          </a:p>
          <a:p>
            <a:r>
              <a:rPr lang="ru-RU" sz="1800" dirty="0" smtClean="0">
                <a:solidFill>
                  <a:srgbClr val="020202"/>
                </a:solidFill>
              </a:rPr>
              <a:t>Персонал около 2</a:t>
            </a:r>
            <a:r>
              <a:rPr lang="en-US" sz="1800" dirty="0" smtClean="0">
                <a:solidFill>
                  <a:srgbClr val="020202"/>
                </a:solidFill>
              </a:rPr>
              <a:t>50</a:t>
            </a:r>
            <a:r>
              <a:rPr lang="ru-RU" sz="1800" dirty="0" smtClean="0">
                <a:solidFill>
                  <a:srgbClr val="020202"/>
                </a:solidFill>
              </a:rPr>
              <a:t>0 человек</a:t>
            </a:r>
          </a:p>
          <a:p>
            <a:r>
              <a:rPr lang="ru-RU" sz="1800" dirty="0" smtClean="0">
                <a:solidFill>
                  <a:srgbClr val="020202"/>
                </a:solidFill>
              </a:rPr>
              <a:t>Продукция:</a:t>
            </a:r>
          </a:p>
          <a:p>
            <a:pPr lvl="3"/>
            <a:r>
              <a:rPr lang="ru-RU" dirty="0" smtClean="0">
                <a:solidFill>
                  <a:srgbClr val="020202"/>
                </a:solidFill>
              </a:rPr>
              <a:t>Пиломатериалы (1,9 млн. м3)</a:t>
            </a:r>
          </a:p>
          <a:p>
            <a:pPr lvl="3"/>
            <a:r>
              <a:rPr lang="ru-RU" dirty="0" smtClean="0">
                <a:solidFill>
                  <a:srgbClr val="020202"/>
                </a:solidFill>
              </a:rPr>
              <a:t>Фанера (320 тыс. м3)</a:t>
            </a:r>
          </a:p>
          <a:p>
            <a:pPr lvl="3"/>
            <a:r>
              <a:rPr lang="ru-RU" dirty="0" smtClean="0">
                <a:solidFill>
                  <a:srgbClr val="020202"/>
                </a:solidFill>
              </a:rPr>
              <a:t>Инженерная древесина – </a:t>
            </a:r>
            <a:r>
              <a:rPr lang="ru-RU" dirty="0" err="1" smtClean="0">
                <a:solidFill>
                  <a:srgbClr val="020202"/>
                </a:solidFill>
              </a:rPr>
              <a:t>Керто</a:t>
            </a:r>
            <a:r>
              <a:rPr lang="ru-RU" dirty="0" smtClean="0">
                <a:solidFill>
                  <a:srgbClr val="020202"/>
                </a:solidFill>
              </a:rPr>
              <a:t>-ЛВЛ, КДК, панели </a:t>
            </a:r>
            <a:r>
              <a:rPr lang="ru-RU" dirty="0" err="1" smtClean="0">
                <a:solidFill>
                  <a:srgbClr val="020202"/>
                </a:solidFill>
              </a:rPr>
              <a:t>Керто-Рипа</a:t>
            </a:r>
            <a:r>
              <a:rPr lang="ru-RU" dirty="0" smtClean="0">
                <a:solidFill>
                  <a:srgbClr val="020202"/>
                </a:solidFill>
              </a:rPr>
              <a:t> (250 тыс. м3)</a:t>
            </a:r>
          </a:p>
          <a:p>
            <a:pPr lvl="3"/>
            <a:r>
              <a:rPr lang="ru-RU" dirty="0" err="1" smtClean="0">
                <a:solidFill>
                  <a:srgbClr val="020202"/>
                </a:solidFill>
              </a:rPr>
              <a:t>Погонажные</a:t>
            </a:r>
            <a:r>
              <a:rPr lang="ru-RU" dirty="0" smtClean="0">
                <a:solidFill>
                  <a:srgbClr val="020202"/>
                </a:solidFill>
              </a:rPr>
              <a:t> изделия, ТМД</a:t>
            </a:r>
          </a:p>
          <a:p>
            <a:pPr lvl="3"/>
            <a:r>
              <a:rPr lang="ru-RU" dirty="0" smtClean="0">
                <a:solidFill>
                  <a:srgbClr val="020202"/>
                </a:solidFill>
              </a:rPr>
              <a:t>Комплектация уникальных объектов</a:t>
            </a:r>
            <a:endParaRPr lang="fi-FI" dirty="0" smtClean="0">
              <a:solidFill>
                <a:srgbClr val="020202"/>
              </a:solidFill>
            </a:endParaRPr>
          </a:p>
        </p:txBody>
      </p:sp>
      <p:sp>
        <p:nvSpPr>
          <p:cNvPr id="16389" name="Päivämäärä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12.3.2014</a:t>
            </a:r>
            <a:endParaRPr lang="fi-FI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dirty="0">
              <a:solidFill>
                <a:srgbClr val="414042"/>
              </a:solidFill>
            </a:endParaRPr>
          </a:p>
        </p:txBody>
      </p:sp>
      <p:sp>
        <p:nvSpPr>
          <p:cNvPr id="16390" name="Alatunnisteen paikkamerkki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414042"/>
                </a:solidFill>
              </a:rPr>
              <a:t>Alexander Aleksin</a:t>
            </a:r>
          </a:p>
        </p:txBody>
      </p:sp>
      <p:sp>
        <p:nvSpPr>
          <p:cNvPr id="16391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D8927C-5588-471B-BF92-46A785053483}" type="slidenum">
              <a:rPr lang="fi-FI">
                <a:solidFill>
                  <a:srgbClr val="41404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i-FI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 сечений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Расчет необходимых сечений элементов панели </a:t>
            </a:r>
            <a:r>
              <a:rPr lang="ru-RU" dirty="0" err="1" smtClean="0"/>
              <a:t>Керто-Рипа</a:t>
            </a:r>
            <a:r>
              <a:rPr lang="ru-RU" dirty="0" smtClean="0"/>
              <a:t> можно выполнить с помощью программы </a:t>
            </a:r>
            <a:r>
              <a:rPr lang="en-US" dirty="0" err="1" smtClean="0"/>
              <a:t>Finnwood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Позволяет создавать и сравнивать различные сечения </a:t>
            </a:r>
            <a:r>
              <a:rPr lang="ru-RU" dirty="0" err="1" smtClean="0"/>
              <a:t>Керто-Рипа</a:t>
            </a:r>
            <a:r>
              <a:rPr lang="ru-RU" dirty="0" smtClean="0"/>
              <a:t> для подбора оптимального решения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Версия</a:t>
            </a:r>
            <a:r>
              <a:rPr lang="en-US" dirty="0" smtClean="0"/>
              <a:t> 2.3 SR1 </a:t>
            </a:r>
            <a:r>
              <a:rPr lang="ru-RU" dirty="0" smtClean="0"/>
              <a:t>для Финляндии</a:t>
            </a:r>
            <a:endParaRPr lang="en-US" dirty="0" smtClean="0"/>
          </a:p>
          <a:p>
            <a:r>
              <a:rPr lang="ru-RU" dirty="0" smtClean="0"/>
              <a:t>Русская версия отсутствует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906" y="1333500"/>
            <a:ext cx="3949188" cy="36830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5B95-8013-4948-A667-8437108B4449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2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Монтаж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60067"/>
            <a:ext cx="4038600" cy="3029866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Перевозка панелей производится автотранспортом</a:t>
            </a:r>
            <a:endParaRPr lang="en-US" dirty="0" smtClean="0"/>
          </a:p>
          <a:p>
            <a:r>
              <a:rPr lang="ru-RU" dirty="0" smtClean="0"/>
              <a:t>Подъем осуществляется легкими кранами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B64E-A3EF-4577-9C90-48113D1CF32B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1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Монтаж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704578"/>
            <a:ext cx="3857444" cy="183795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199" y="1416546"/>
            <a:ext cx="4038600" cy="2537856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Jussi Björman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5B95-8013-4948-A667-8437108B4449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44008" y="4391327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С опиранием на главные балки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4391327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В стык с главными балками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использования панелей </a:t>
            </a:r>
            <a:r>
              <a:rPr lang="ru-RU" dirty="0" err="1" smtClean="0"/>
              <a:t>Керто-Рипа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19/03/2013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5B64E-A3EF-4577-9C90-48113D1CF32B}" type="slidenum">
              <a:rPr lang="en-GB" noProof="0" smtClean="0"/>
              <a:pPr/>
              <a:t>33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Jussi Björman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890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Многоквартирный жилой дом</a:t>
            </a:r>
            <a:r>
              <a:rPr lang="en-US" dirty="0" smtClean="0"/>
              <a:t>, </a:t>
            </a:r>
            <a:r>
              <a:rPr lang="ru-RU" dirty="0" err="1" smtClean="0"/>
              <a:t>Виикки</a:t>
            </a:r>
            <a:r>
              <a:rPr lang="en-US" dirty="0" smtClean="0"/>
              <a:t>, </a:t>
            </a:r>
            <a:r>
              <a:rPr lang="ru-RU" dirty="0" smtClean="0"/>
              <a:t>Финляндия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28800"/>
            <a:ext cx="4038600" cy="26924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034" y="1834022"/>
            <a:ext cx="4022932" cy="268195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5B95-8013-4948-A667-8437108B4449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Торговый центр </a:t>
            </a:r>
            <a:r>
              <a:rPr lang="ru-RU" dirty="0" err="1" smtClean="0"/>
              <a:t>Каризма</a:t>
            </a:r>
            <a:r>
              <a:rPr lang="en-US" dirty="0" smtClean="0"/>
              <a:t>, </a:t>
            </a:r>
            <a:r>
              <a:rPr lang="ru-RU" dirty="0" err="1" smtClean="0"/>
              <a:t>Лахти</a:t>
            </a:r>
            <a:r>
              <a:rPr lang="en-US" dirty="0" smtClean="0"/>
              <a:t>, </a:t>
            </a:r>
            <a:r>
              <a:rPr lang="ru-RU" dirty="0" smtClean="0"/>
              <a:t>Финляндия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833" y="1333500"/>
            <a:ext cx="2455333" cy="36830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833" y="1333500"/>
            <a:ext cx="2455333" cy="36830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5B95-8013-4948-A667-8437108B4449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8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Торговый центр ИКЕА</a:t>
            </a:r>
            <a:r>
              <a:rPr lang="en-US" dirty="0" smtClean="0"/>
              <a:t>, </a:t>
            </a:r>
            <a:r>
              <a:rPr lang="ru-RU" dirty="0" err="1" smtClean="0"/>
              <a:t>Райсио</a:t>
            </a:r>
            <a:r>
              <a:rPr lang="en-US" dirty="0" smtClean="0"/>
              <a:t>, </a:t>
            </a:r>
            <a:r>
              <a:rPr lang="ru-RU" dirty="0" smtClean="0"/>
              <a:t>Финляндия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29137"/>
            <a:ext cx="4038600" cy="2691725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07925"/>
            <a:ext cx="4038600" cy="173415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5B95-8013-4948-A667-8437108B4449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57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Аэропорт </a:t>
            </a:r>
            <a:r>
              <a:rPr lang="ru-RU" dirty="0" err="1" smtClean="0"/>
              <a:t>Финавиа</a:t>
            </a:r>
            <a:r>
              <a:rPr lang="ru-RU" dirty="0" smtClean="0"/>
              <a:t>, </a:t>
            </a:r>
            <a:r>
              <a:rPr lang="ru-RU" dirty="0" err="1" smtClean="0"/>
              <a:t>Оулу</a:t>
            </a:r>
            <a:r>
              <a:rPr lang="ru-RU" dirty="0" smtClean="0"/>
              <a:t>, Финляндия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48594"/>
            <a:ext cx="4032448" cy="268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828800"/>
            <a:ext cx="4038600" cy="26924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5B95-8013-4948-A667-8437108B4449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4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Бреда, </a:t>
            </a:r>
            <a:r>
              <a:rPr lang="ru-RU" dirty="0" err="1" smtClean="0"/>
              <a:t>Осдорп</a:t>
            </a:r>
            <a:r>
              <a:rPr lang="ru-RU" dirty="0" smtClean="0"/>
              <a:t>, Нидерланды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60525"/>
            <a:ext cx="4038600" cy="302895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660525"/>
            <a:ext cx="4038600" cy="302895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5B95-8013-4948-A667-8437108B4449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67544" y="4728914"/>
            <a:ext cx="489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Архитектор</a:t>
            </a:r>
            <a:r>
              <a:rPr lang="en-US" dirty="0" smtClean="0"/>
              <a:t>: </a:t>
            </a:r>
            <a:r>
              <a:rPr lang="ru-RU" dirty="0" smtClean="0"/>
              <a:t>Ателье </a:t>
            </a:r>
            <a:r>
              <a:rPr lang="ru-RU" dirty="0" err="1" smtClean="0"/>
              <a:t>Зейнстра</a:t>
            </a:r>
            <a:r>
              <a:rPr lang="ru-RU" dirty="0" smtClean="0"/>
              <a:t> / Ван дер Пол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Спасибо за внимание</a:t>
            </a:r>
            <a:r>
              <a:rPr lang="en-GB" sz="4800" dirty="0" smtClean="0"/>
              <a:t>!</a:t>
            </a:r>
            <a:endParaRPr lang="en-GB" sz="48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Jussi Björman</a:t>
            </a:r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5B64E-A3EF-4577-9C90-48113D1CF32B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ru-RU" dirty="0" err="1"/>
              <a:t>Керто</a:t>
            </a:r>
            <a:r>
              <a:rPr lang="ru-RU" dirty="0"/>
              <a:t>-ЛВЛ?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12.3.2014</a:t>
            </a:r>
            <a:endParaRPr lang="fi-FI" dirty="0"/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/>
              <a:t>Alexander Aleksin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5B64E-A3EF-4577-9C90-48113D1CF32B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200522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ЛВЛ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(от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hlinkClick r:id="rId3" tooltip="Английский язык"/>
              </a:rPr>
              <a:t>англ.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 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LVL - Laminated Veneer Lumber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) — конструкционный материал (известен также как 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брус </a:t>
            </a:r>
            <a:r>
              <a:rPr lang="ru-RU" i="1" dirty="0" smtClean="0">
                <a:solidFill>
                  <a:schemeClr val="tx1">
                    <a:lumMod val="50000"/>
                  </a:schemeClr>
                </a:solidFill>
              </a:rPr>
              <a:t>клееный из шпона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), изготовленный по технологии склейки нескольких слоев лущеного шпона хвойных пород толщиной порядка 3 мм, причем волокна древесины смежных слоев располагаются параллельно, что отличает ЛВЛ от фанеры. Выпускается в виде брусьев (балок) и плит широкого размерного ряда. Легко обрабатывается и в процессе производства, и на строительной площадке. 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(Википедия</a:t>
            </a:r>
            <a:r>
              <a:rPr lang="ru-RU" i="1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i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</a:rPr>
              <a:t>Керто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®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– это торговая марка ЛВЛ, производимого финским концерном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</a:rPr>
              <a:t>Мется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Вуд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Mets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ä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Wood).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Состав, типы и технология производства </a:t>
            </a:r>
            <a:r>
              <a:rPr lang="ru-RU" dirty="0" err="1" smtClean="0"/>
              <a:t>Керто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half" idx="2"/>
          </p:nvPr>
        </p:nvSpPr>
        <p:spPr>
          <a:xfrm>
            <a:off x="539676" y="2136626"/>
            <a:ext cx="8208912" cy="1008112"/>
          </a:xfrm>
        </p:spPr>
        <p:txBody>
          <a:bodyPr>
            <a:normAutofit/>
          </a:bodyPr>
          <a:lstStyle/>
          <a:p>
            <a:pPr marL="271463" indent="-271463">
              <a:spcAft>
                <a:spcPct val="20000"/>
              </a:spcAft>
              <a:buClr>
                <a:schemeClr val="accent1"/>
              </a:buClr>
              <a:buFontTx/>
              <a:buChar char="•"/>
            </a:pPr>
            <a:r>
              <a:rPr lang="fi-FI" sz="1600" dirty="0" err="1">
                <a:latin typeface="Arial" pitchFamily="34" charset="0"/>
              </a:rPr>
              <a:t>Керто-S</a:t>
            </a:r>
            <a:r>
              <a:rPr lang="ru-RU" sz="1600" dirty="0">
                <a:latin typeface="Arial" pitchFamily="34" charset="0"/>
              </a:rPr>
              <a:t>:</a:t>
            </a:r>
            <a:r>
              <a:rPr lang="fi-FI" sz="1600" dirty="0">
                <a:latin typeface="Arial" pitchFamily="34" charset="0"/>
              </a:rPr>
              <a:t> </a:t>
            </a:r>
            <a:r>
              <a:rPr lang="ru-RU" sz="1600" dirty="0">
                <a:latin typeface="Arial" pitchFamily="34" charset="0"/>
              </a:rPr>
              <a:t>балки</a:t>
            </a:r>
            <a:r>
              <a:rPr lang="fi-FI" sz="1600" dirty="0">
                <a:latin typeface="Arial" pitchFamily="34" charset="0"/>
              </a:rPr>
              <a:t>, </a:t>
            </a:r>
            <a:r>
              <a:rPr lang="ru-RU" sz="1600" dirty="0">
                <a:latin typeface="Arial" pitchFamily="34" charset="0"/>
              </a:rPr>
              <a:t>волокна всех</a:t>
            </a:r>
            <a:r>
              <a:rPr lang="fi-FI" sz="1600" dirty="0">
                <a:latin typeface="Arial" pitchFamily="34" charset="0"/>
              </a:rPr>
              <a:t> </a:t>
            </a:r>
            <a:r>
              <a:rPr lang="ru-RU" sz="1600" dirty="0">
                <a:latin typeface="Arial" pitchFamily="34" charset="0"/>
              </a:rPr>
              <a:t>слоев шпона направлены вдоль балки</a:t>
            </a:r>
            <a:endParaRPr lang="fi-FI" sz="1600" dirty="0">
              <a:latin typeface="Arial" pitchFamily="34" charset="0"/>
            </a:endParaRPr>
          </a:p>
          <a:p>
            <a:pPr marL="271463" indent="-271463">
              <a:spcAft>
                <a:spcPct val="20000"/>
              </a:spcAft>
              <a:buClr>
                <a:schemeClr val="accent1"/>
              </a:buClr>
              <a:buFontTx/>
              <a:buChar char="•"/>
            </a:pPr>
            <a:r>
              <a:rPr lang="fi-FI" sz="1600" dirty="0" err="1">
                <a:latin typeface="Arial" pitchFamily="34" charset="0"/>
              </a:rPr>
              <a:t>Керто-Q</a:t>
            </a:r>
            <a:r>
              <a:rPr lang="ru-RU" sz="1600" dirty="0">
                <a:latin typeface="Arial" pitchFamily="34" charset="0"/>
              </a:rPr>
              <a:t>:</a:t>
            </a:r>
            <a:r>
              <a:rPr lang="fi-FI" sz="1600" dirty="0">
                <a:latin typeface="Arial" pitchFamily="34" charset="0"/>
              </a:rPr>
              <a:t> </a:t>
            </a:r>
            <a:r>
              <a:rPr lang="ru-RU" sz="1600" dirty="0">
                <a:latin typeface="Arial" pitchFamily="34" charset="0"/>
              </a:rPr>
              <a:t>панели</a:t>
            </a:r>
            <a:r>
              <a:rPr lang="fi-FI" sz="1600" dirty="0">
                <a:latin typeface="Arial" pitchFamily="34" charset="0"/>
              </a:rPr>
              <a:t>, </a:t>
            </a:r>
            <a:r>
              <a:rPr lang="ru-RU" sz="1600" dirty="0" smtClean="0">
                <a:latin typeface="Arial" pitchFamily="34" charset="0"/>
              </a:rPr>
              <a:t>20% слоев </a:t>
            </a:r>
            <a:r>
              <a:rPr lang="ru-RU" sz="1600" dirty="0">
                <a:latin typeface="Arial" pitchFamily="34" charset="0"/>
              </a:rPr>
              <a:t>шпона – с поперечным направлением волокон.</a:t>
            </a:r>
            <a:endParaRPr lang="fi-FI" sz="1600" dirty="0">
              <a:latin typeface="Arial" pitchFamily="34" charset="0"/>
            </a:endParaRPr>
          </a:p>
          <a:p>
            <a:pPr marL="271463" indent="-271463">
              <a:spcAft>
                <a:spcPct val="20000"/>
              </a:spcAft>
              <a:buClr>
                <a:schemeClr val="accent1"/>
              </a:buClr>
              <a:buFontTx/>
              <a:buChar char="•"/>
            </a:pPr>
            <a:r>
              <a:rPr lang="fi-FI" sz="1600" dirty="0" err="1">
                <a:latin typeface="Arial" pitchFamily="34" charset="0"/>
              </a:rPr>
              <a:t>Керто-T</a:t>
            </a:r>
            <a:r>
              <a:rPr lang="ru-RU" sz="1600" dirty="0">
                <a:latin typeface="Arial" pitchFamily="34" charset="0"/>
              </a:rPr>
              <a:t>:</a:t>
            </a:r>
            <a:r>
              <a:rPr lang="fi-FI" sz="1600" dirty="0">
                <a:latin typeface="Arial" pitchFamily="34" charset="0"/>
              </a:rPr>
              <a:t> </a:t>
            </a:r>
            <a:r>
              <a:rPr lang="ru-RU" sz="1600" dirty="0">
                <a:latin typeface="Arial" pitchFamily="34" charset="0"/>
              </a:rPr>
              <a:t>стойки</a:t>
            </a:r>
            <a:r>
              <a:rPr lang="fi-FI" sz="1600" dirty="0">
                <a:latin typeface="Arial" pitchFamily="34" charset="0"/>
              </a:rPr>
              <a:t>, </a:t>
            </a:r>
            <a:r>
              <a:rPr lang="ru-RU" sz="1600" dirty="0">
                <a:latin typeface="Arial" pitchFamily="34" charset="0"/>
              </a:rPr>
              <a:t>волокна всех</a:t>
            </a:r>
            <a:r>
              <a:rPr lang="fi-FI" sz="1600" dirty="0">
                <a:latin typeface="Arial" pitchFamily="34" charset="0"/>
              </a:rPr>
              <a:t> </a:t>
            </a:r>
            <a:r>
              <a:rPr lang="ru-RU" sz="1600" dirty="0">
                <a:latin typeface="Arial" pitchFamily="34" charset="0"/>
              </a:rPr>
              <a:t>слоев шпона направлены вдоль балки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12.3.2014</a:t>
            </a:r>
            <a:endParaRPr lang="fi-FI" dirty="0"/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/>
              <a:t>Alexander Aleksin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5B64E-A3EF-4577-9C90-48113D1CF32B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04086"/>
            <a:ext cx="8305800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51520" y="4548649"/>
            <a:ext cx="87852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/>
          <a:lstStyle/>
          <a:p>
            <a:pPr marL="271463" indent="-271463">
              <a:spcAft>
                <a:spcPct val="20000"/>
              </a:spcAft>
              <a:buClr>
                <a:schemeClr val="accent1"/>
              </a:buClr>
            </a:pPr>
            <a:r>
              <a:rPr lang="ru-RU" sz="900" dirty="0">
                <a:latin typeface="Arial" pitchFamily="34" charset="0"/>
              </a:rPr>
              <a:t>Распил </a:t>
            </a:r>
            <a:r>
              <a:rPr lang="en-US" sz="900" dirty="0">
                <a:latin typeface="Arial" pitchFamily="34" charset="0"/>
              </a:rPr>
              <a:t>  </a:t>
            </a:r>
            <a:r>
              <a:rPr lang="ru-RU" sz="900" dirty="0">
                <a:latin typeface="Arial" pitchFamily="34" charset="0"/>
              </a:rPr>
              <a:t>Лущение</a:t>
            </a:r>
            <a:r>
              <a:rPr lang="en-US" sz="900" dirty="0">
                <a:latin typeface="Arial" pitchFamily="34" charset="0"/>
              </a:rPr>
              <a:t>   </a:t>
            </a:r>
            <a:r>
              <a:rPr lang="ru-RU" sz="900" dirty="0">
                <a:latin typeface="Arial" pitchFamily="34" charset="0"/>
              </a:rPr>
              <a:t> Раскрой                  Сушка                   Нанесение </a:t>
            </a:r>
            <a:r>
              <a:rPr lang="fi-FI" sz="900" dirty="0">
                <a:latin typeface="Arial" pitchFamily="34" charset="0"/>
              </a:rPr>
              <a:t>    </a:t>
            </a:r>
            <a:r>
              <a:rPr lang="ru-RU" sz="900" dirty="0">
                <a:latin typeface="Arial" pitchFamily="34" charset="0"/>
              </a:rPr>
              <a:t>Формирование                      Горячее           Поперечный </a:t>
            </a:r>
            <a:r>
              <a:rPr lang="fi-FI" sz="900" dirty="0">
                <a:latin typeface="Arial" pitchFamily="34" charset="0"/>
              </a:rPr>
              <a:t> </a:t>
            </a:r>
            <a:r>
              <a:rPr lang="ru-RU" sz="900" dirty="0">
                <a:latin typeface="Arial" pitchFamily="34" charset="0"/>
              </a:rPr>
              <a:t>Продольный</a:t>
            </a:r>
          </a:p>
          <a:p>
            <a:pPr marL="271463" indent="-271463">
              <a:spcAft>
                <a:spcPct val="20000"/>
              </a:spcAft>
              <a:buClr>
                <a:schemeClr val="accent1"/>
              </a:buClr>
            </a:pPr>
            <a:r>
              <a:rPr lang="ru-RU" sz="900" dirty="0">
                <a:latin typeface="Arial" pitchFamily="34" charset="0"/>
              </a:rPr>
              <a:t>      			          	          клея                многослойного ковра           прессование    раскрой          распил              Отгрузка </a:t>
            </a:r>
            <a:endParaRPr lang="fi-FI" sz="900" dirty="0">
              <a:latin typeface="Arial" pitchFamily="34" charset="0"/>
            </a:endParaRPr>
          </a:p>
          <a:p>
            <a:pPr marL="271463" indent="-271463">
              <a:spcAft>
                <a:spcPct val="20000"/>
              </a:spcAft>
              <a:buClr>
                <a:schemeClr val="accent1"/>
              </a:buClr>
              <a:buFontTx/>
              <a:buChar char="•"/>
            </a:pPr>
            <a:endParaRPr lang="en-GB" sz="900" dirty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27253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" pitchFamily="34" charset="0"/>
              </a:rPr>
              <a:t>Состав:</a:t>
            </a:r>
            <a:r>
              <a:rPr lang="fi-FI" dirty="0">
                <a:latin typeface="Arial" pitchFamily="34" charset="0"/>
              </a:rPr>
              <a:t> </a:t>
            </a:r>
            <a:r>
              <a:rPr lang="ru-RU" dirty="0">
                <a:latin typeface="Arial" pitchFamily="34" charset="0"/>
              </a:rPr>
              <a:t>Лущеный шпон из ели толщиной </a:t>
            </a:r>
            <a:r>
              <a:rPr lang="fi-FI" dirty="0" smtClean="0">
                <a:latin typeface="Arial" pitchFamily="34" charset="0"/>
              </a:rPr>
              <a:t>3 </a:t>
            </a:r>
            <a:r>
              <a:rPr lang="ru-RU" dirty="0">
                <a:latin typeface="Arial" pitchFamily="34" charset="0"/>
              </a:rPr>
              <a:t>мм.</a:t>
            </a:r>
            <a:r>
              <a:rPr lang="fi-FI" dirty="0">
                <a:latin typeface="Arial" pitchFamily="34" charset="0"/>
              </a:rPr>
              <a:t>,</a:t>
            </a:r>
            <a:r>
              <a:rPr lang="ru-RU" dirty="0">
                <a:latin typeface="Arial" pitchFamily="34" charset="0"/>
              </a:rPr>
              <a:t> склеенный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</a:rPr>
              <a:t>всепогодным фенолформальдегидным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</a:rPr>
              <a:t>клеем.</a:t>
            </a:r>
            <a:r>
              <a:rPr lang="ru-RU" dirty="0">
                <a:latin typeface="Arial" pitchFamily="34" charset="0"/>
              </a:rPr>
              <a:t> </a:t>
            </a:r>
            <a:endParaRPr lang="fi-FI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</a:t>
            </a:r>
            <a:r>
              <a:rPr lang="ru-RU" dirty="0" err="1" smtClean="0"/>
              <a:t>Керто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half" idx="2"/>
          </p:nvPr>
        </p:nvSpPr>
        <p:spPr>
          <a:xfrm>
            <a:off x="539552" y="1200522"/>
            <a:ext cx="8208912" cy="3744416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Исключено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влияние естественных пороков дерева (скопления сучков, трещины,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коробление)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Высокая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несущая способность при меньших сечениях – меньший удельный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расход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Высокая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точность линейных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размеров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Большая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длина (до 25 метров) и высота (до 600 мм)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балок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Низкая теплопроводность 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Высокая огнестойкость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Широкий размерный ряд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Распиловка по длине по требованиям заказчика прямо на заводе без увеличения цены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Гарантированные сроки поставки</a:t>
            </a: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1144" y="5386016"/>
            <a:ext cx="534432" cy="206994"/>
          </a:xfrm>
        </p:spPr>
        <p:txBody>
          <a:bodyPr/>
          <a:lstStyle/>
          <a:p>
            <a:r>
              <a:rPr lang="ru-RU" dirty="0"/>
              <a:t>12.3.2014</a:t>
            </a:r>
            <a:endParaRPr lang="fi-FI" dirty="0"/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/>
              <a:t>Alexander Aleksin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5B64E-A3EF-4577-9C90-48113D1CF32B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94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потребности в клееном брусе и </a:t>
            </a:r>
            <a:r>
              <a:rPr lang="ru-RU" dirty="0" err="1" smtClean="0"/>
              <a:t>Керто</a:t>
            </a:r>
            <a:r>
              <a:rPr lang="ru-RU" dirty="0" smtClean="0"/>
              <a:t> при устройстве межэтажных перекрытий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5466-F8AA-4FD8-A26E-594A4FD5A2D9}" type="datetime1">
              <a:rPr lang="fi-FI" smtClean="0"/>
              <a:pPr/>
              <a:t>25.3.2015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/>
              <a:t>Alexander Aleksin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5B64E-A3EF-4577-9C90-48113D1CF32B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8513"/>
            <a:ext cx="17811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36900"/>
            <a:ext cx="285758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9" y="1128513"/>
            <a:ext cx="5544403" cy="388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427984" y="2062120"/>
            <a:ext cx="432048" cy="2905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38560" y="4231907"/>
            <a:ext cx="432048" cy="2160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Стандартные здания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333130"/>
            <a:ext cx="3898776" cy="36838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Jussi </a:t>
            </a:r>
            <a:r>
              <a:rPr lang="en-GB" dirty="0" err="1" smtClean="0"/>
              <a:t>Björman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B64E-A3EF-4577-9C90-48113D1CF32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44538"/>
            <a:ext cx="8271889" cy="300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6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Стандартные здания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333130"/>
            <a:ext cx="3898776" cy="36838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19/03/2013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Jussi </a:t>
            </a:r>
            <a:r>
              <a:rPr lang="en-GB" dirty="0" err="1" smtClean="0"/>
              <a:t>Björman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B64E-A3EF-4577-9C90-48113D1CF32B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2530"/>
            <a:ext cx="8817157" cy="283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saWood_EN_32179[1]">
  <a:themeElements>
    <a:clrScheme name="Metsaliitto">
      <a:dk1>
        <a:srgbClr val="363534"/>
      </a:dk1>
      <a:lt1>
        <a:sysClr val="window" lastClr="FFFFFF"/>
      </a:lt1>
      <a:dk2>
        <a:srgbClr val="002F5F"/>
      </a:dk2>
      <a:lt2>
        <a:srgbClr val="EEECE1"/>
      </a:lt2>
      <a:accent1>
        <a:srgbClr val="8FD400"/>
      </a:accent1>
      <a:accent2>
        <a:srgbClr val="BCFF37"/>
      </a:accent2>
      <a:accent3>
        <a:srgbClr val="E3FFAB"/>
      </a:accent3>
      <a:accent4>
        <a:srgbClr val="363534"/>
      </a:accent4>
      <a:accent5>
        <a:srgbClr val="6F6D6B"/>
      </a:accent5>
      <a:accent6>
        <a:srgbClr val="C8C7C6"/>
      </a:accent6>
      <a:hlink>
        <a:srgbClr val="7CA295"/>
      </a:hlink>
      <a:folHlink>
        <a:srgbClr val="C60C3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G Document" ma:contentTypeID="0x01010021ADE36CDBFF48EB96032773E511507500C238C6FA84FA864DBECFBFE497153BDA" ma:contentTypeVersion="116" ma:contentTypeDescription="Create a new MG document." ma:contentTypeScope="" ma:versionID="fc6220c862a8d70941323d36b27c7ed3">
  <xsd:schema xmlns:xsd="http://www.w3.org/2001/XMLSchema" xmlns:p="http://schemas.microsoft.com/office/2006/metadata/properties" xmlns:ns1="http://schemas.microsoft.com/sharepoint/v3" xmlns:ns2="http://schemas.microsoft.com/sharepoint/v3/fields" xmlns:ns3="03c55423-9da7-4c3d-a5b9-6a8080389420" xmlns:ns4="312ad941-0c6f-45c7-b76f-a840a6cf022b" targetNamespace="http://schemas.microsoft.com/office/2006/metadata/properties" ma:root="true" ma:fieldsID="890aaf519b9dbd8aecfcd062c7cf9433" ns1:_="" ns2:_="" ns3:_="" ns4:_="">
    <xsd:import namespace="http://schemas.microsoft.com/sharepoint/v3"/>
    <xsd:import namespace="http://schemas.microsoft.com/sharepoint/v3/fields"/>
    <xsd:import namespace="03c55423-9da7-4c3d-a5b9-6a8080389420"/>
    <xsd:import namespace="312ad941-0c6f-45c7-b76f-a840a6cf022b"/>
    <xsd:element name="properties">
      <xsd:complexType>
        <xsd:sequence>
          <xsd:element name="documentManagement">
            <xsd:complexType>
              <xsd:all>
                <xsd:element ref="ns1:ManualPublishingDate"/>
                <xsd:element ref="ns2:Status" minOccurs="0"/>
                <xsd:element ref="ns2:Language1"/>
                <xsd:element ref="ns2:Confidentiality"/>
                <xsd:element ref="ns1:Contributor" minOccurs="0"/>
                <xsd:element ref="ns2:Keywords1" minOccurs="0"/>
                <xsd:element ref="ns1:Owner"/>
                <xsd:element ref="ns2:DocumentCategory" minOccurs="0"/>
                <xsd:element ref="ns3:BusinessAreas" minOccurs="0"/>
                <xsd:element ref="ns3:BusinessSubAreas" minOccurs="0"/>
                <xsd:element ref="ns3:Units" minOccurs="0"/>
                <xsd:element ref="ns3:Countries" minOccurs="0"/>
                <xsd:element ref="ns4:IsNotUpdate" minOccurs="0"/>
                <xsd:element ref="ns3:ContentDescription" minOccurs="0"/>
                <xsd:element ref="ns2:DocumentCategoryDefaul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ManualPublishingDate" ma:index="2" ma:displayName="Publishing date" ma:default="[today]" ma:format="DateTime" ma:internalName="ManualPublishingDate">
      <xsd:simpleType>
        <xsd:restriction base="dms:DateTime"/>
      </xsd:simpleType>
    </xsd:element>
    <xsd:element name="Contributor" ma:index="6" nillable="true" ma:displayName="Contributor" ma:list="UserInfo" ma:internalName="Contribut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ner" ma:index="8" ma:displayName="Owner" ma:list="UserInfo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Status" ma:index="3" nillable="true" ma:displayName="Status" ma:default="" ma:description="Description of status" ma:internalName="Status" ma:readOnly="false">
      <xsd:simpleType>
        <xsd:restriction base="dms:Choice">
          <xsd:enumeration value="Draft"/>
          <xsd:enumeration value="Final"/>
        </xsd:restriction>
      </xsd:simpleType>
    </xsd:element>
    <xsd:element name="Language1" ma:index="4" ma:displayName="Language" ma:format="Dropdown" ma:internalName="Language1">
      <xsd:simpleType>
        <xsd:restriction base="dms:Choice">
          <xsd:enumeration value="Deutsch"/>
          <xsd:enumeration value="English"/>
          <xsd:enumeration value="Français"/>
          <xsd:enumeration value="Suomi"/>
          <xsd:enumeration value="Svenska"/>
          <xsd:enumeration value="Russia"/>
          <xsd:enumeration value="España"/>
          <xsd:enumeration value="Polska"/>
          <xsd:enumeration value="Norwegian"/>
          <xsd:enumeration value="Danish"/>
          <xsd:enumeration value="Slovene"/>
          <xsd:enumeration value="Greek"/>
          <xsd:enumeration value="Dutch"/>
          <xsd:enumeration value="Chinese"/>
          <xsd:enumeration value="Italian"/>
          <xsd:enumeration value="Portuguese"/>
          <xsd:enumeration value="Hindi"/>
          <xsd:enumeration value="Irish"/>
          <xsd:enumeration value="Slovak"/>
          <xsd:enumeration value="Estonian"/>
        </xsd:restriction>
      </xsd:simpleType>
    </xsd:element>
    <xsd:element name="Confidentiality" ma:index="5" ma:displayName="Confidentiality" ma:default="Internal" ma:format="Dropdown" ma:internalName="Confidentiality">
      <xsd:simpleType>
        <xsd:restriction base="dms:Choice">
          <xsd:enumeration value="Confidential"/>
          <xsd:enumeration value="Internal"/>
          <xsd:enumeration value="Public"/>
        </xsd:restriction>
      </xsd:simpleType>
    </xsd:element>
    <xsd:element name="Keywords1" ma:index="7" nillable="true" ma:displayName="Keywords" ma:internalName="Keywords1">
      <xsd:simpleType>
        <xsd:restriction base="dms:Note"/>
      </xsd:simpleType>
    </xsd:element>
    <xsd:element name="DocumentCategory" ma:index="9" nillable="true" ma:displayName="Document category" ma:internalName="DocumentCategory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nouncements"/>
                    <xsd:enumeration value="Catalogs"/>
                    <xsd:enumeration value="Content page"/>
                    <xsd:enumeration value="Contracts"/>
                    <xsd:enumeration value="Forms"/>
                    <xsd:enumeration value="IMS"/>
                    <xsd:enumeration value="Instructions"/>
                    <xsd:enumeration value="Lists"/>
                    <xsd:enumeration value="Marketing material"/>
                    <xsd:enumeration value="Meeting documents"/>
                    <xsd:enumeration value="Patent and trademarks"/>
                    <xsd:enumeration value="Permits and certificates"/>
                    <xsd:enumeration value="Photos"/>
                    <xsd:enumeration value="Plans and investments"/>
                    <xsd:enumeration value="Policy"/>
                    <xsd:enumeration value="Presentations"/>
                    <xsd:enumeration value="Promotion material"/>
                    <xsd:enumeration value="Publications"/>
                    <xsd:enumeration value="Reports"/>
                    <xsd:enumeration value="Rules and regulations"/>
                    <xsd:enumeration value="Samples"/>
                    <xsd:enumeration value="Standards"/>
                  </xsd:restriction>
                </xsd:simpleType>
              </xsd:element>
            </xsd:sequence>
          </xsd:extension>
        </xsd:complexContent>
      </xsd:complexType>
    </xsd:element>
    <xsd:element name="DocumentCategoryDefault" ma:index="22" nillable="true" ma:displayName="Document category (default)" ma:hidden="true" ma:internalName="DocumentCategoryDefault" ma:readOnly="false">
      <xsd:simpleType>
        <xsd:restriction base="dms:Unknown">
          <xsd:enumeration value="Announcements"/>
          <xsd:enumeration value="Catalogs"/>
          <xsd:enumeration value="Content page"/>
          <xsd:enumeration value="Contracts"/>
          <xsd:enumeration value="Forms"/>
          <xsd:enumeration value="IMS"/>
          <xsd:enumeration value="Instructions"/>
          <xsd:enumeration value="Lists"/>
          <xsd:enumeration value="Marketing material"/>
          <xsd:enumeration value="Meeting documents"/>
          <xsd:enumeration value="Patent and trademarks"/>
          <xsd:enumeration value="Permits and certificates"/>
          <xsd:enumeration value="Photos"/>
          <xsd:enumeration value="Plans and investments"/>
          <xsd:enumeration value="Policy"/>
          <xsd:enumeration value="Presentations"/>
          <xsd:enumeration value="Promotion material"/>
          <xsd:enumeration value="Publications"/>
          <xsd:enumeration value="Reports"/>
          <xsd:enumeration value="Rules and regulations"/>
          <xsd:enumeration value="Samples"/>
          <xsd:enumeration value="Standards"/>
        </xsd:restriction>
      </xsd:simpleType>
    </xsd:element>
  </xsd:schema>
  <xsd:schema xmlns:xsd="http://www.w3.org/2001/XMLSchema" xmlns:dms="http://schemas.microsoft.com/office/2006/documentManagement/types" targetNamespace="03c55423-9da7-4c3d-a5b9-6a8080389420" elementFormDefault="qualified">
    <xsd:import namespace="http://schemas.microsoft.com/office/2006/documentManagement/types"/>
    <xsd:element name="BusinessAreas" ma:index="10" nillable="true" ma:displayName="BusinessAreas" ma:list="{09EA2118-EC4F-4070-8978-3EC86975EA49}" ma:internalName="BusinessAreas" ma:showField="Title" ma:web="03c55423-9da7-4c3d-a5b9-6a8080389420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usinessSubAreas" ma:index="11" nillable="true" ma:displayName="BusinessSubAreas" ma:list="{C6BD2D0D-C188-467E-B911-258F8E124A7C}" ma:internalName="BusinessSubAreas" ma:showField="Title" ma:web="03c55423-9da7-4c3d-a5b9-6a80803894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Units" ma:index="12" nillable="true" ma:displayName="Units" ma:list="{D5B2A2F4-5831-406E-91F6-32A4C623EA96}" ma:internalName="Units" ma:showField="Title" ma:web="03c55423-9da7-4c3d-a5b9-6a80803894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untries" ma:index="13" nillable="true" ma:displayName="Countries" ma:list="{7BECBB93-950E-4F3D-927D-3713BE878730}" ma:internalName="Countries" ma:showField="Title" ma:web="03c55423-9da7-4c3d-a5b9-6a80803894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entDescription" ma:index="21" nillable="true" ma:displayName="Content description" ma:list="{C6BD2D0D-C188-467E-B911-258F8E124A7C}" ma:internalName="ContentDescription" ma:readOnly="false" ma:showField="Title" ma:web="03c55423-9da7-4c3d-a5b9-6a80803894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312ad941-0c6f-45c7-b76f-a840a6cf022b" elementFormDefault="qualified">
    <xsd:import namespace="http://schemas.microsoft.com/office/2006/documentManagement/types"/>
    <xsd:element name="IsNotUpdate" ma:index="20" nillable="true" ma:displayName="Is Not Update" ma:default="0" ma:internalName="IsNotUpdate" ma:readOnly="fals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MGDocumentMetadataEditForm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onfidentiality xmlns="http://schemas.microsoft.com/sharepoint/v3/fields">Confidential</Confidentiality>
    <Owner xmlns="http://schemas.microsoft.com/sharepoint/v3">
      <UserInfo>
        <DisplayName>Kontinaho Anna-Kaisa</DisplayName>
        <AccountId>11223</AccountId>
        <AccountType/>
      </UserInfo>
    </Owner>
    <Units xmlns="03c55423-9da7-4c3d-a5b9-6a8080389420"/>
    <Countries xmlns="03c55423-9da7-4c3d-a5b9-6a8080389420"/>
    <ContentDescription xmlns="03c55423-9da7-4c3d-a5b9-6a8080389420"/>
    <Language1 xmlns="http://schemas.microsoft.com/sharepoint/v3/fields">English</Language1>
    <BusinessSubAreas xmlns="03c55423-9da7-4c3d-a5b9-6a8080389420"/>
    <Contributor xmlns="http://schemas.microsoft.com/sharepoint/v3">
      <UserInfo>
        <DisplayName/>
        <AccountId xsi:nil="true"/>
        <AccountType/>
      </UserInfo>
    </Contributor>
    <BusinessAreas xmlns="03c55423-9da7-4c3d-a5b9-6a8080389420">
      <Value>1</Value>
    </BusinessAreas>
    <DocumentCategory xmlns="http://schemas.microsoft.com/sharepoint/v3/fields">
      <Value>Presentations</Value>
    </DocumentCategory>
    <DocumentCategoryDefault xmlns="http://schemas.microsoft.com/sharepoint/v3/fields" xsi:nil="true"/>
    <Status xmlns="http://schemas.microsoft.com/sharepoint/v3/fields" xsi:nil="true"/>
    <Keywords1 xmlns="http://schemas.microsoft.com/sharepoint/v3/fields" xsi:nil="true"/>
    <ManualPublishingDate xmlns="http://schemas.microsoft.com/sharepoint/v3">2012-03-27T09:26:00+00:00</ManualPublishingDate>
    <IsNotUpdate xmlns="312ad941-0c6f-45c7-b76f-a840a6cf022b">false</IsNotUpdate>
  </documentManagement>
</p:properties>
</file>

<file path=customXml/itemProps1.xml><?xml version="1.0" encoding="utf-8"?>
<ds:datastoreItem xmlns:ds="http://schemas.openxmlformats.org/officeDocument/2006/customXml" ds:itemID="{2F18D461-B7CE-456B-9320-5865A20D15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03c55423-9da7-4c3d-a5b9-6a8080389420"/>
    <ds:schemaRef ds:uri="312ad941-0c6f-45c7-b76f-a840a6cf022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F8F36B4-8707-4F48-B196-969616B69C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794A2F-04AE-419D-9F2E-18D035AD0BEB}">
  <ds:schemaRefs>
    <ds:schemaRef ds:uri="http://purl.org/dc/terms/"/>
    <ds:schemaRef ds:uri="http://schemas.openxmlformats.org/package/2006/metadata/core-properties"/>
    <ds:schemaRef ds:uri="http://schemas.microsoft.com/sharepoint/v3"/>
    <ds:schemaRef ds:uri="http://purl.org/dc/elements/1.1/"/>
    <ds:schemaRef ds:uri="312ad941-0c6f-45c7-b76f-a840a6cf022b"/>
    <ds:schemaRef ds:uri="http://schemas.microsoft.com/office/2006/metadata/properties"/>
    <ds:schemaRef ds:uri="03c55423-9da7-4c3d-a5b9-6a8080389420"/>
    <ds:schemaRef ds:uri="http://schemas.microsoft.com/office/2006/documentManagement/type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MetsaWood_EN_32179[1]</Template>
  <TotalTime>0</TotalTime>
  <Words>1135</Words>
  <Application>Microsoft Office PowerPoint</Application>
  <PresentationFormat>Custom</PresentationFormat>
  <Paragraphs>308</Paragraphs>
  <Slides>39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MetsaWood_EN_32179[1]</vt:lpstr>
      <vt:lpstr>ТИПОВЫЕ РЕШЕНИЯ ДЛЯ СТРОИТЕЛЬСТВА БЫСТРОВОЗВОДИМЫХ ОБЪЕКТОВ</vt:lpstr>
      <vt:lpstr>Финнфорест  теперь Мется Вуд</vt:lpstr>
      <vt:lpstr>«Мется Вуд» - мировой лидер в области деревообработки </vt:lpstr>
      <vt:lpstr>Что такое Керто-ЛВЛ?</vt:lpstr>
      <vt:lpstr>Состав, типы и технология производства Керто</vt:lpstr>
      <vt:lpstr>Преимущества Керто</vt:lpstr>
      <vt:lpstr>Сравнение потребности в клееном брусе и Керто при устройстве межэтажных перекрытий</vt:lpstr>
      <vt:lpstr>Стандартные здания</vt:lpstr>
      <vt:lpstr>Стандартные здания</vt:lpstr>
      <vt:lpstr>Стандартные здания</vt:lpstr>
      <vt:lpstr>Стандартные здания</vt:lpstr>
      <vt:lpstr>Стандартные здания</vt:lpstr>
      <vt:lpstr>Индивидуальные проекты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НЕСУЩИЕ ПАНЕЛИ  КЕРТО-РИПА®</vt:lpstr>
      <vt:lpstr>Общая информация</vt:lpstr>
      <vt:lpstr>Решения для крыш</vt:lpstr>
      <vt:lpstr>Решения для межэтажных перекрытий</vt:lpstr>
      <vt:lpstr>Композитная структура панели</vt:lpstr>
      <vt:lpstr>Сечения, общие указания по применению</vt:lpstr>
      <vt:lpstr>Функциональные характеристики</vt:lpstr>
      <vt:lpstr>Детали конструкции: устройство примыканий </vt:lpstr>
      <vt:lpstr>Детали конструкции:  устройство коньков и водостоков</vt:lpstr>
      <vt:lpstr>Огнестойкость</vt:lpstr>
      <vt:lpstr>Расчет сечений</vt:lpstr>
      <vt:lpstr>Монтаж</vt:lpstr>
      <vt:lpstr>Монтаж</vt:lpstr>
      <vt:lpstr>Примеры использования панелей Керто-Рипа</vt:lpstr>
      <vt:lpstr>Многоквартирный жилой дом, Виикки, Финляндия</vt:lpstr>
      <vt:lpstr>Торговый центр Каризма, Лахти, Финляндия</vt:lpstr>
      <vt:lpstr>Торговый центр ИКЕА, Райсио, Финляндия</vt:lpstr>
      <vt:lpstr>Аэропорт Финавиа, Оулу, Финляндия</vt:lpstr>
      <vt:lpstr>Школа Бреда, Осдорп, Нидерланды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2013-01-29T13:05:04Z</dcterms:created>
  <dcterms:modified xsi:type="dcterms:W3CDTF">2015-03-25T13:34:29Z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0x01010021ADE36CDBFF48EB96032773E511507500C238C6FA84FA864DBECFBFE497153BDA</vt:lpwstr>
  </property>
</Properties>
</file>