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oleObjec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2.xml" ContentType="application/vnd.openxmlformats-officedocument.presentationml.notesSlide+xml"/>
  <Override PartName="/ppt/tags/tag24.xml" ContentType="application/vnd.openxmlformats-officedocument.presentationml.tags+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04" r:id="rId1"/>
  </p:sldMasterIdLst>
  <p:notesMasterIdLst>
    <p:notesMasterId r:id="rId15"/>
  </p:notesMasterIdLst>
  <p:handoutMasterIdLst>
    <p:handoutMasterId r:id="rId16"/>
  </p:handoutMasterIdLst>
  <p:sldIdLst>
    <p:sldId id="256" r:id="rId2"/>
    <p:sldId id="277" r:id="rId3"/>
    <p:sldId id="269" r:id="rId4"/>
    <p:sldId id="279" r:id="rId5"/>
    <p:sldId id="264" r:id="rId6"/>
    <p:sldId id="274" r:id="rId7"/>
    <p:sldId id="263" r:id="rId8"/>
    <p:sldId id="262" r:id="rId9"/>
    <p:sldId id="267" r:id="rId10"/>
    <p:sldId id="258" r:id="rId11"/>
    <p:sldId id="265" r:id="rId12"/>
    <p:sldId id="266" r:id="rId13"/>
    <p:sldId id="278" r:id="rId14"/>
  </p:sldIdLst>
  <p:sldSz cx="12192000" cy="6858000"/>
  <p:notesSz cx="6888163" cy="100203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44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0" autoAdjust="0"/>
    <p:restoredTop sz="94660"/>
  </p:normalViewPr>
  <p:slideViewPr>
    <p:cSldViewPr snapToGrid="0">
      <p:cViewPr varScale="1">
        <p:scale>
          <a:sx n="80" d="100"/>
          <a:sy n="80" d="100"/>
        </p:scale>
        <p:origin x="178" y="58"/>
      </p:cViewPr>
      <p:guideLst/>
    </p:cSldViewPr>
  </p:slideViewPr>
  <p:notesTextViewPr>
    <p:cViewPr>
      <p:scale>
        <a:sx n="1" d="1"/>
        <a:sy n="1" d="1"/>
      </p:scale>
      <p:origin x="0" y="0"/>
    </p:cViewPr>
  </p:notesTextViewPr>
  <p:sorterViewPr>
    <p:cViewPr>
      <p:scale>
        <a:sx n="102" d="100"/>
        <a:sy n="102" d="100"/>
      </p:scale>
      <p:origin x="0" y="-1416"/>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handoutMaster" Target="handoutMasters/handoutMaster1.xml"/><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9BE8606-8875-4C93-AD2B-99A2FEDA071D}" type="doc">
      <dgm:prSet loTypeId="urn:microsoft.com/office/officeart/2005/8/layout/arrow2" loCatId="process" qsTypeId="urn:microsoft.com/office/officeart/2005/8/quickstyle/simple5" qsCatId="simple" csTypeId="urn:microsoft.com/office/officeart/2005/8/colors/accent0_3" csCatId="mainScheme" phldr="1"/>
      <dgm:spPr/>
      <dgm:t>
        <a:bodyPr/>
        <a:lstStyle/>
        <a:p>
          <a:endParaRPr lang="en-US"/>
        </a:p>
      </dgm:t>
    </dgm:pt>
    <dgm:pt modelId="{A4A260BE-5CCC-4B55-8494-6C392A77D927}">
      <dgm:prSet phldrT="[Text]" custT="1"/>
      <dgm:spPr/>
      <dgm:t>
        <a:bodyPr/>
        <a:lstStyle/>
        <a:p>
          <a:endParaRPr lang="en-US" sz="1200" b="1" noProof="0" dirty="0"/>
        </a:p>
        <a:p>
          <a:endParaRPr lang="en-US" sz="1200" b="1" noProof="0" dirty="0"/>
        </a:p>
        <a:p>
          <a:r>
            <a:rPr lang="en-US" sz="1200" b="1" noProof="0" dirty="0"/>
            <a:t>Development of the production transfer framework </a:t>
          </a:r>
        </a:p>
        <a:p>
          <a:r>
            <a:rPr lang="en-US" sz="1200" b="1" noProof="0" dirty="0"/>
            <a:t>- Facilities</a:t>
          </a:r>
        </a:p>
        <a:p>
          <a:r>
            <a:rPr lang="en-US" sz="1200" b="1" noProof="0" dirty="0"/>
            <a:t>- Policies</a:t>
          </a:r>
        </a:p>
        <a:p>
          <a:r>
            <a:rPr lang="en-US" sz="1200" b="1" noProof="0" dirty="0"/>
            <a:t>- Strategic objectives  cleared </a:t>
          </a:r>
        </a:p>
        <a:p>
          <a:endParaRPr lang="en-US" sz="1200" b="1" noProof="0" dirty="0"/>
        </a:p>
      </dgm:t>
    </dgm:pt>
    <dgm:pt modelId="{C3118B9F-194E-4D54-9600-109237891406}" type="parTrans" cxnId="{9CE6F603-B4C3-463C-AB8D-4973D5959ED8}">
      <dgm:prSet/>
      <dgm:spPr/>
      <dgm:t>
        <a:bodyPr/>
        <a:lstStyle/>
        <a:p>
          <a:endParaRPr lang="en-US" sz="1200" b="0"/>
        </a:p>
      </dgm:t>
    </dgm:pt>
    <dgm:pt modelId="{708D229D-6A23-416F-9A8F-4FEDAB6A2FD2}" type="sibTrans" cxnId="{9CE6F603-B4C3-463C-AB8D-4973D5959ED8}">
      <dgm:prSet/>
      <dgm:spPr/>
      <dgm:t>
        <a:bodyPr/>
        <a:lstStyle/>
        <a:p>
          <a:endParaRPr lang="en-US" sz="1200" b="0"/>
        </a:p>
      </dgm:t>
    </dgm:pt>
    <dgm:pt modelId="{89BFBFE4-A360-464A-9969-36224DF0878D}">
      <dgm:prSet phldrT="[Text]" custT="1"/>
      <dgm:spPr/>
      <dgm:t>
        <a:bodyPr/>
        <a:lstStyle/>
        <a:p>
          <a:r>
            <a:rPr lang="en-US" sz="1200" b="1" noProof="0" dirty="0"/>
            <a:t>Local assembly lines ready and ramp-up starts</a:t>
          </a:r>
        </a:p>
      </dgm:t>
    </dgm:pt>
    <dgm:pt modelId="{D81D6A67-1121-4EE9-8D8F-38D0002D014E}" type="parTrans" cxnId="{2FA8B7D2-5E86-4796-9252-36E514677F65}">
      <dgm:prSet/>
      <dgm:spPr/>
      <dgm:t>
        <a:bodyPr/>
        <a:lstStyle/>
        <a:p>
          <a:endParaRPr lang="en-US" sz="1200" b="0"/>
        </a:p>
      </dgm:t>
    </dgm:pt>
    <dgm:pt modelId="{D5281A43-FD00-4264-8EB6-4D9C39C36541}" type="sibTrans" cxnId="{2FA8B7D2-5E86-4796-9252-36E514677F65}">
      <dgm:prSet/>
      <dgm:spPr/>
      <dgm:t>
        <a:bodyPr/>
        <a:lstStyle/>
        <a:p>
          <a:endParaRPr lang="en-US" sz="1200" b="0"/>
        </a:p>
      </dgm:t>
    </dgm:pt>
    <dgm:pt modelId="{B4B4E635-F8B6-413A-9416-76D55B2670D6}">
      <dgm:prSet phldrT="[Text]" custT="1"/>
      <dgm:spPr/>
      <dgm:t>
        <a:bodyPr/>
        <a:lstStyle/>
        <a:p>
          <a:r>
            <a:rPr lang="en-US" sz="1200" b="1" noProof="0" dirty="0"/>
            <a:t>Ability and resources for component production and testing </a:t>
          </a:r>
          <a:endParaRPr lang="en-US" sz="1600" b="1" noProof="0" dirty="0"/>
        </a:p>
      </dgm:t>
    </dgm:pt>
    <dgm:pt modelId="{18BA04CF-F912-4AE4-B650-DB0E3F821F81}" type="parTrans" cxnId="{A387F5A8-B5F8-4669-8649-A3658A06C17C}">
      <dgm:prSet/>
      <dgm:spPr/>
      <dgm:t>
        <a:bodyPr/>
        <a:lstStyle/>
        <a:p>
          <a:endParaRPr lang="en-US" sz="1200" b="0"/>
        </a:p>
      </dgm:t>
    </dgm:pt>
    <dgm:pt modelId="{DF382D86-0D36-44A8-853E-ECD522BB4680}" type="sibTrans" cxnId="{A387F5A8-B5F8-4669-8649-A3658A06C17C}">
      <dgm:prSet/>
      <dgm:spPr/>
      <dgm:t>
        <a:bodyPr/>
        <a:lstStyle/>
        <a:p>
          <a:endParaRPr lang="en-US" sz="1200" b="0"/>
        </a:p>
      </dgm:t>
    </dgm:pt>
    <dgm:pt modelId="{9E786C08-29C1-42D7-90AA-9CEF844B14C8}">
      <dgm:prSet phldrT="[Text]" custT="1"/>
      <dgm:spPr/>
      <dgm:t>
        <a:bodyPr/>
        <a:lstStyle/>
        <a:p>
          <a:r>
            <a:rPr lang="en-US" sz="1200" b="1" noProof="0" dirty="0"/>
            <a:t>Ability for local production of components and  final assembly of products, testing and maintenance </a:t>
          </a:r>
        </a:p>
      </dgm:t>
    </dgm:pt>
    <dgm:pt modelId="{66DEC1B1-482B-460A-B4C1-68641A970988}" type="parTrans" cxnId="{4700E3DB-3A49-4ABF-B07C-7081ED0504A7}">
      <dgm:prSet/>
      <dgm:spPr/>
      <dgm:t>
        <a:bodyPr/>
        <a:lstStyle/>
        <a:p>
          <a:endParaRPr lang="en-US" sz="1200" b="0"/>
        </a:p>
      </dgm:t>
    </dgm:pt>
    <dgm:pt modelId="{109E9E1D-FD3A-4EDA-93AA-4752452E2ED8}" type="sibTrans" cxnId="{4700E3DB-3A49-4ABF-B07C-7081ED0504A7}">
      <dgm:prSet/>
      <dgm:spPr/>
      <dgm:t>
        <a:bodyPr/>
        <a:lstStyle/>
        <a:p>
          <a:endParaRPr lang="en-US" sz="1200" b="0"/>
        </a:p>
      </dgm:t>
    </dgm:pt>
    <dgm:pt modelId="{DE3F1328-7DEE-415A-AB3E-6F8476705AA0}" type="pres">
      <dgm:prSet presAssocID="{79BE8606-8875-4C93-AD2B-99A2FEDA071D}" presName="arrowDiagram" presStyleCnt="0">
        <dgm:presLayoutVars>
          <dgm:chMax val="5"/>
          <dgm:dir/>
          <dgm:resizeHandles val="exact"/>
        </dgm:presLayoutVars>
      </dgm:prSet>
      <dgm:spPr/>
      <dgm:t>
        <a:bodyPr/>
        <a:lstStyle/>
        <a:p>
          <a:endParaRPr lang="ru-RU"/>
        </a:p>
      </dgm:t>
    </dgm:pt>
    <dgm:pt modelId="{3D71280D-1E4A-4B8E-A798-79491F2B2C44}" type="pres">
      <dgm:prSet presAssocID="{79BE8606-8875-4C93-AD2B-99A2FEDA071D}" presName="arrow" presStyleLbl="bgShp" presStyleIdx="0" presStyleCnt="1" custScaleY="92839"/>
      <dgm:spPr/>
    </dgm:pt>
    <dgm:pt modelId="{AE937850-478C-4E6E-B453-5ABDB7E52895}" type="pres">
      <dgm:prSet presAssocID="{79BE8606-8875-4C93-AD2B-99A2FEDA071D}" presName="arrowDiagram4" presStyleCnt="0"/>
      <dgm:spPr/>
    </dgm:pt>
    <dgm:pt modelId="{790A2493-619D-4A53-AA9B-EC679265E579}" type="pres">
      <dgm:prSet presAssocID="{A4A260BE-5CCC-4B55-8494-6C392A77D927}" presName="bullet4a" presStyleLbl="node1" presStyleIdx="0" presStyleCnt="4"/>
      <dgm:spPr>
        <a:scene3d>
          <a:camera prst="orthographicFront">
            <a:rot lat="0" lon="0" rev="0"/>
          </a:camera>
          <a:lightRig rig="threePt" dir="t">
            <a:rot lat="0" lon="0" rev="1200000"/>
          </a:lightRig>
        </a:scene3d>
        <a:sp3d/>
      </dgm:spPr>
    </dgm:pt>
    <dgm:pt modelId="{F31CBD39-88D0-4FAF-8856-ACD6540B4928}" type="pres">
      <dgm:prSet presAssocID="{A4A260BE-5CCC-4B55-8494-6C392A77D927}" presName="textBox4a" presStyleLbl="revTx" presStyleIdx="0" presStyleCnt="4" custScaleX="219924" custScaleY="149570" custLinFactNeighborX="27519" custLinFactNeighborY="36096">
        <dgm:presLayoutVars>
          <dgm:bulletEnabled val="1"/>
        </dgm:presLayoutVars>
      </dgm:prSet>
      <dgm:spPr/>
      <dgm:t>
        <a:bodyPr/>
        <a:lstStyle/>
        <a:p>
          <a:endParaRPr lang="ru-RU"/>
        </a:p>
      </dgm:t>
    </dgm:pt>
    <dgm:pt modelId="{2831DBB6-347E-4D41-9B97-FF64C1630C65}" type="pres">
      <dgm:prSet presAssocID="{89BFBFE4-A360-464A-9969-36224DF0878D}" presName="bullet4b" presStyleLbl="node1" presStyleIdx="1" presStyleCnt="4"/>
      <dgm:spPr>
        <a:scene3d>
          <a:camera prst="orthographicFront">
            <a:rot lat="0" lon="0" rev="0"/>
          </a:camera>
          <a:lightRig rig="threePt" dir="t">
            <a:rot lat="0" lon="0" rev="1200000"/>
          </a:lightRig>
        </a:scene3d>
        <a:sp3d/>
      </dgm:spPr>
    </dgm:pt>
    <dgm:pt modelId="{E5730DFA-C99D-4082-AD81-9A100DF8259E}" type="pres">
      <dgm:prSet presAssocID="{89BFBFE4-A360-464A-9969-36224DF0878D}" presName="textBox4b" presStyleLbl="revTx" presStyleIdx="1" presStyleCnt="4" custScaleX="78301" custScaleY="90326" custLinFactNeighborX="-3603" custLinFactNeighborY="12146">
        <dgm:presLayoutVars>
          <dgm:bulletEnabled val="1"/>
        </dgm:presLayoutVars>
      </dgm:prSet>
      <dgm:spPr/>
      <dgm:t>
        <a:bodyPr/>
        <a:lstStyle/>
        <a:p>
          <a:endParaRPr lang="ru-RU"/>
        </a:p>
      </dgm:t>
    </dgm:pt>
    <dgm:pt modelId="{182D16B3-5EB4-4876-8CF0-2C93AB92A8C1}" type="pres">
      <dgm:prSet presAssocID="{B4B4E635-F8B6-413A-9416-76D55B2670D6}" presName="bullet4c" presStyleLbl="node1" presStyleIdx="2" presStyleCnt="4"/>
      <dgm:spPr>
        <a:scene3d>
          <a:camera prst="orthographicFront">
            <a:rot lat="0" lon="0" rev="0"/>
          </a:camera>
          <a:lightRig rig="threePt" dir="t">
            <a:rot lat="0" lon="0" rev="1200000"/>
          </a:lightRig>
        </a:scene3d>
        <a:sp3d/>
      </dgm:spPr>
    </dgm:pt>
    <dgm:pt modelId="{BED17E06-28C4-4A66-972E-5D73EA5AC523}" type="pres">
      <dgm:prSet presAssocID="{B4B4E635-F8B6-413A-9416-76D55B2670D6}" presName="textBox4c" presStyleLbl="revTx" presStyleIdx="2" presStyleCnt="4" custScaleX="99485" custScaleY="23255" custLinFactNeighborX="-7281" custLinFactNeighborY="-20160">
        <dgm:presLayoutVars>
          <dgm:bulletEnabled val="1"/>
        </dgm:presLayoutVars>
      </dgm:prSet>
      <dgm:spPr/>
      <dgm:t>
        <a:bodyPr/>
        <a:lstStyle/>
        <a:p>
          <a:endParaRPr lang="ru-RU"/>
        </a:p>
      </dgm:t>
    </dgm:pt>
    <dgm:pt modelId="{084692E9-46BD-4E4A-84CC-A68A33ED1117}" type="pres">
      <dgm:prSet presAssocID="{9E786C08-29C1-42D7-90AA-9CEF844B14C8}" presName="bullet4d" presStyleLbl="node1" presStyleIdx="3" presStyleCnt="4"/>
      <dgm:spPr>
        <a:scene3d>
          <a:camera prst="orthographicFront">
            <a:rot lat="0" lon="0" rev="0"/>
          </a:camera>
          <a:lightRig rig="threePt" dir="t">
            <a:rot lat="0" lon="0" rev="1200000"/>
          </a:lightRig>
        </a:scene3d>
        <a:sp3d/>
      </dgm:spPr>
    </dgm:pt>
    <dgm:pt modelId="{E7D2F51C-B027-4817-B482-13912F5ECD29}" type="pres">
      <dgm:prSet presAssocID="{9E786C08-29C1-42D7-90AA-9CEF844B14C8}" presName="textBox4d" presStyleLbl="revTx" presStyleIdx="3" presStyleCnt="4" custScaleY="17668" custLinFactNeighborX="-34400" custLinFactNeighborY="-17608">
        <dgm:presLayoutVars>
          <dgm:bulletEnabled val="1"/>
        </dgm:presLayoutVars>
      </dgm:prSet>
      <dgm:spPr/>
      <dgm:t>
        <a:bodyPr/>
        <a:lstStyle/>
        <a:p>
          <a:endParaRPr lang="ru-RU"/>
        </a:p>
      </dgm:t>
    </dgm:pt>
  </dgm:ptLst>
  <dgm:cxnLst>
    <dgm:cxn modelId="{3EA795D4-275D-2444-9C95-C99547171202}" type="presOf" srcId="{A4A260BE-5CCC-4B55-8494-6C392A77D927}" destId="{F31CBD39-88D0-4FAF-8856-ACD6540B4928}" srcOrd="0" destOrd="0" presId="urn:microsoft.com/office/officeart/2005/8/layout/arrow2"/>
    <dgm:cxn modelId="{9CE6F603-B4C3-463C-AB8D-4973D5959ED8}" srcId="{79BE8606-8875-4C93-AD2B-99A2FEDA071D}" destId="{A4A260BE-5CCC-4B55-8494-6C392A77D927}" srcOrd="0" destOrd="0" parTransId="{C3118B9F-194E-4D54-9600-109237891406}" sibTransId="{708D229D-6A23-416F-9A8F-4FEDAB6A2FD2}"/>
    <dgm:cxn modelId="{7A76E7C5-7D0A-E943-B48F-93BA4F98E90A}" type="presOf" srcId="{9E786C08-29C1-42D7-90AA-9CEF844B14C8}" destId="{E7D2F51C-B027-4817-B482-13912F5ECD29}" srcOrd="0" destOrd="0" presId="urn:microsoft.com/office/officeart/2005/8/layout/arrow2"/>
    <dgm:cxn modelId="{5FF651C9-7F3D-C04D-816F-7C7294F8A9DE}" type="presOf" srcId="{79BE8606-8875-4C93-AD2B-99A2FEDA071D}" destId="{DE3F1328-7DEE-415A-AB3E-6F8476705AA0}" srcOrd="0" destOrd="0" presId="urn:microsoft.com/office/officeart/2005/8/layout/arrow2"/>
    <dgm:cxn modelId="{2FA8B7D2-5E86-4796-9252-36E514677F65}" srcId="{79BE8606-8875-4C93-AD2B-99A2FEDA071D}" destId="{89BFBFE4-A360-464A-9969-36224DF0878D}" srcOrd="1" destOrd="0" parTransId="{D81D6A67-1121-4EE9-8D8F-38D0002D014E}" sibTransId="{D5281A43-FD00-4264-8EB6-4D9C39C36541}"/>
    <dgm:cxn modelId="{4700E3DB-3A49-4ABF-B07C-7081ED0504A7}" srcId="{79BE8606-8875-4C93-AD2B-99A2FEDA071D}" destId="{9E786C08-29C1-42D7-90AA-9CEF844B14C8}" srcOrd="3" destOrd="0" parTransId="{66DEC1B1-482B-460A-B4C1-68641A970988}" sibTransId="{109E9E1D-FD3A-4EDA-93AA-4752452E2ED8}"/>
    <dgm:cxn modelId="{FF873755-149A-C940-86B5-9D5AB3848E17}" type="presOf" srcId="{89BFBFE4-A360-464A-9969-36224DF0878D}" destId="{E5730DFA-C99D-4082-AD81-9A100DF8259E}" srcOrd="0" destOrd="0" presId="urn:microsoft.com/office/officeart/2005/8/layout/arrow2"/>
    <dgm:cxn modelId="{25CB5241-11E6-3649-89ED-E79F547AF455}" type="presOf" srcId="{B4B4E635-F8B6-413A-9416-76D55B2670D6}" destId="{BED17E06-28C4-4A66-972E-5D73EA5AC523}" srcOrd="0" destOrd="0" presId="urn:microsoft.com/office/officeart/2005/8/layout/arrow2"/>
    <dgm:cxn modelId="{A387F5A8-B5F8-4669-8649-A3658A06C17C}" srcId="{79BE8606-8875-4C93-AD2B-99A2FEDA071D}" destId="{B4B4E635-F8B6-413A-9416-76D55B2670D6}" srcOrd="2" destOrd="0" parTransId="{18BA04CF-F912-4AE4-B650-DB0E3F821F81}" sibTransId="{DF382D86-0D36-44A8-853E-ECD522BB4680}"/>
    <dgm:cxn modelId="{62CE09B5-F8E9-AE4B-847D-FAAB0853ED56}" type="presParOf" srcId="{DE3F1328-7DEE-415A-AB3E-6F8476705AA0}" destId="{3D71280D-1E4A-4B8E-A798-79491F2B2C44}" srcOrd="0" destOrd="0" presId="urn:microsoft.com/office/officeart/2005/8/layout/arrow2"/>
    <dgm:cxn modelId="{CD9540F4-AA1C-FB49-BB42-7F72D03E4717}" type="presParOf" srcId="{DE3F1328-7DEE-415A-AB3E-6F8476705AA0}" destId="{AE937850-478C-4E6E-B453-5ABDB7E52895}" srcOrd="1" destOrd="0" presId="urn:microsoft.com/office/officeart/2005/8/layout/arrow2"/>
    <dgm:cxn modelId="{55F12BF7-00ED-7E44-8DE6-6F64B0344D8B}" type="presParOf" srcId="{AE937850-478C-4E6E-B453-5ABDB7E52895}" destId="{790A2493-619D-4A53-AA9B-EC679265E579}" srcOrd="0" destOrd="0" presId="urn:microsoft.com/office/officeart/2005/8/layout/arrow2"/>
    <dgm:cxn modelId="{F4EF2200-5E15-F64F-A5E6-81BEB92D856B}" type="presParOf" srcId="{AE937850-478C-4E6E-B453-5ABDB7E52895}" destId="{F31CBD39-88D0-4FAF-8856-ACD6540B4928}" srcOrd="1" destOrd="0" presId="urn:microsoft.com/office/officeart/2005/8/layout/arrow2"/>
    <dgm:cxn modelId="{8B96A850-2D51-8648-A963-85A6237BEF77}" type="presParOf" srcId="{AE937850-478C-4E6E-B453-5ABDB7E52895}" destId="{2831DBB6-347E-4D41-9B97-FF64C1630C65}" srcOrd="2" destOrd="0" presId="urn:microsoft.com/office/officeart/2005/8/layout/arrow2"/>
    <dgm:cxn modelId="{01A4F239-021E-1448-8EFF-83A02911FD09}" type="presParOf" srcId="{AE937850-478C-4E6E-B453-5ABDB7E52895}" destId="{E5730DFA-C99D-4082-AD81-9A100DF8259E}" srcOrd="3" destOrd="0" presId="urn:microsoft.com/office/officeart/2005/8/layout/arrow2"/>
    <dgm:cxn modelId="{66197244-3B9E-2A4D-925C-4C5A9B92E368}" type="presParOf" srcId="{AE937850-478C-4E6E-B453-5ABDB7E52895}" destId="{182D16B3-5EB4-4876-8CF0-2C93AB92A8C1}" srcOrd="4" destOrd="0" presId="urn:microsoft.com/office/officeart/2005/8/layout/arrow2"/>
    <dgm:cxn modelId="{D6C2F62B-1EA6-A044-98E9-C5A29D2C1293}" type="presParOf" srcId="{AE937850-478C-4E6E-B453-5ABDB7E52895}" destId="{BED17E06-28C4-4A66-972E-5D73EA5AC523}" srcOrd="5" destOrd="0" presId="urn:microsoft.com/office/officeart/2005/8/layout/arrow2"/>
    <dgm:cxn modelId="{5E4F5698-99D0-4D4A-8F29-D842119FE9F0}" type="presParOf" srcId="{AE937850-478C-4E6E-B453-5ABDB7E52895}" destId="{084692E9-46BD-4E4A-84CC-A68A33ED1117}" srcOrd="6" destOrd="0" presId="urn:microsoft.com/office/officeart/2005/8/layout/arrow2"/>
    <dgm:cxn modelId="{F8C0EB4D-121E-5040-966F-B3A6EEDC71CA}" type="presParOf" srcId="{AE937850-478C-4E6E-B453-5ABDB7E52895}" destId="{E7D2F51C-B027-4817-B482-13912F5ECD29}" srcOrd="7" destOrd="0" presId="urn:microsoft.com/office/officeart/2005/8/layout/arrow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71280D-1E4A-4B8E-A798-79491F2B2C44}">
      <dsp:nvSpPr>
        <dsp:cNvPr id="0" name=""/>
        <dsp:cNvSpPr/>
      </dsp:nvSpPr>
      <dsp:spPr>
        <a:xfrm>
          <a:off x="0" y="114336"/>
          <a:ext cx="5786478" cy="3357567"/>
        </a:xfrm>
        <a:prstGeom prst="swooshArrow">
          <a:avLst>
            <a:gd name="adj1" fmla="val 25000"/>
            <a:gd name="adj2" fmla="val 25000"/>
          </a:avLst>
        </a:prstGeom>
        <a:solidFill>
          <a:schemeClr val="dk2">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790A2493-619D-4A53-AA9B-EC679265E579}">
      <dsp:nvSpPr>
        <dsp:cNvPr id="0" name=""/>
        <dsp:cNvSpPr/>
      </dsp:nvSpPr>
      <dsp:spPr>
        <a:xfrm>
          <a:off x="569968" y="2674111"/>
          <a:ext cx="133088" cy="133088"/>
        </a:xfrm>
        <a:prstGeom prst="ellipse">
          <a:avLst/>
        </a:prstGeom>
        <a:gradFill rotWithShape="0">
          <a:gsLst>
            <a:gs pos="0">
              <a:schemeClr val="dk2">
                <a:hueOff val="0"/>
                <a:satOff val="0"/>
                <a:lumOff val="0"/>
                <a:alphaOff val="0"/>
                <a:tint val="94000"/>
                <a:satMod val="103000"/>
                <a:lumMod val="102000"/>
              </a:schemeClr>
            </a:gs>
            <a:gs pos="50000">
              <a:schemeClr val="dk2">
                <a:hueOff val="0"/>
                <a:satOff val="0"/>
                <a:lumOff val="0"/>
                <a:alphaOff val="0"/>
                <a:shade val="100000"/>
                <a:satMod val="110000"/>
                <a:lumMod val="100000"/>
              </a:schemeClr>
            </a:gs>
            <a:gs pos="100000">
              <a:schemeClr val="dk2">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dsp:spPr>
      <dsp:style>
        <a:lnRef idx="0">
          <a:scrgbClr r="0" g="0" b="0"/>
        </a:lnRef>
        <a:fillRef idx="3">
          <a:scrgbClr r="0" g="0" b="0"/>
        </a:fillRef>
        <a:effectRef idx="3">
          <a:scrgbClr r="0" g="0" b="0"/>
        </a:effectRef>
        <a:fontRef idx="minor">
          <a:schemeClr val="lt1"/>
        </a:fontRef>
      </dsp:style>
    </dsp:sp>
    <dsp:sp modelId="{F31CBD39-88D0-4FAF-8856-ACD6540B4928}">
      <dsp:nvSpPr>
        <dsp:cNvPr id="0" name=""/>
        <dsp:cNvSpPr/>
      </dsp:nvSpPr>
      <dsp:spPr>
        <a:xfrm>
          <a:off x="315493" y="2641659"/>
          <a:ext cx="2176121" cy="12874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0521" tIns="0" rIns="0" bIns="0" numCol="1" spcCol="1270" anchor="t" anchorCtr="0">
          <a:noAutofit/>
        </a:bodyPr>
        <a:lstStyle/>
        <a:p>
          <a:pPr lvl="0" algn="l" defTabSz="533400">
            <a:lnSpc>
              <a:spcPct val="90000"/>
            </a:lnSpc>
            <a:spcBef>
              <a:spcPct val="0"/>
            </a:spcBef>
            <a:spcAft>
              <a:spcPct val="35000"/>
            </a:spcAft>
          </a:pPr>
          <a:endParaRPr lang="en-US" sz="1200" b="1" kern="1200" noProof="0" dirty="0"/>
        </a:p>
        <a:p>
          <a:pPr lvl="0" algn="l" defTabSz="533400">
            <a:lnSpc>
              <a:spcPct val="90000"/>
            </a:lnSpc>
            <a:spcBef>
              <a:spcPct val="0"/>
            </a:spcBef>
            <a:spcAft>
              <a:spcPct val="35000"/>
            </a:spcAft>
          </a:pPr>
          <a:endParaRPr lang="en-US" sz="1200" b="1" kern="1200" noProof="0" dirty="0"/>
        </a:p>
        <a:p>
          <a:pPr lvl="0" algn="l" defTabSz="533400">
            <a:lnSpc>
              <a:spcPct val="90000"/>
            </a:lnSpc>
            <a:spcBef>
              <a:spcPct val="0"/>
            </a:spcBef>
            <a:spcAft>
              <a:spcPct val="35000"/>
            </a:spcAft>
          </a:pPr>
          <a:r>
            <a:rPr lang="en-US" sz="1200" b="1" kern="1200" noProof="0" dirty="0"/>
            <a:t>Development of the production transfer framework </a:t>
          </a:r>
        </a:p>
        <a:p>
          <a:pPr lvl="0" algn="l" defTabSz="533400">
            <a:lnSpc>
              <a:spcPct val="90000"/>
            </a:lnSpc>
            <a:spcBef>
              <a:spcPct val="0"/>
            </a:spcBef>
            <a:spcAft>
              <a:spcPct val="35000"/>
            </a:spcAft>
          </a:pPr>
          <a:r>
            <a:rPr lang="en-US" sz="1200" b="1" kern="1200" noProof="0" dirty="0"/>
            <a:t>- Facilities</a:t>
          </a:r>
        </a:p>
        <a:p>
          <a:pPr lvl="0" algn="l" defTabSz="533400">
            <a:lnSpc>
              <a:spcPct val="90000"/>
            </a:lnSpc>
            <a:spcBef>
              <a:spcPct val="0"/>
            </a:spcBef>
            <a:spcAft>
              <a:spcPct val="35000"/>
            </a:spcAft>
          </a:pPr>
          <a:r>
            <a:rPr lang="en-US" sz="1200" b="1" kern="1200" noProof="0" dirty="0"/>
            <a:t>- Policies</a:t>
          </a:r>
        </a:p>
        <a:p>
          <a:pPr lvl="0" algn="l" defTabSz="533400">
            <a:lnSpc>
              <a:spcPct val="90000"/>
            </a:lnSpc>
            <a:spcBef>
              <a:spcPct val="0"/>
            </a:spcBef>
            <a:spcAft>
              <a:spcPct val="35000"/>
            </a:spcAft>
          </a:pPr>
          <a:r>
            <a:rPr lang="en-US" sz="1200" b="1" kern="1200" noProof="0" dirty="0"/>
            <a:t>- Strategic objectives  cleared </a:t>
          </a:r>
        </a:p>
        <a:p>
          <a:pPr lvl="0" algn="l" defTabSz="533400">
            <a:lnSpc>
              <a:spcPct val="90000"/>
            </a:lnSpc>
            <a:spcBef>
              <a:spcPct val="0"/>
            </a:spcBef>
            <a:spcAft>
              <a:spcPct val="35000"/>
            </a:spcAft>
          </a:pPr>
          <a:endParaRPr lang="en-US" sz="1200" b="1" kern="1200" noProof="0" dirty="0"/>
        </a:p>
      </dsp:txBody>
      <dsp:txXfrm>
        <a:off x="315493" y="2641659"/>
        <a:ext cx="2176121" cy="1287406"/>
      </dsp:txXfrm>
    </dsp:sp>
    <dsp:sp modelId="{2831DBB6-347E-4D41-9B97-FF64C1630C65}">
      <dsp:nvSpPr>
        <dsp:cNvPr id="0" name=""/>
        <dsp:cNvSpPr/>
      </dsp:nvSpPr>
      <dsp:spPr>
        <a:xfrm>
          <a:off x="1510270" y="1832902"/>
          <a:ext cx="231459" cy="231459"/>
        </a:xfrm>
        <a:prstGeom prst="ellipse">
          <a:avLst/>
        </a:prstGeom>
        <a:gradFill rotWithShape="0">
          <a:gsLst>
            <a:gs pos="0">
              <a:schemeClr val="dk2">
                <a:hueOff val="0"/>
                <a:satOff val="0"/>
                <a:lumOff val="0"/>
                <a:alphaOff val="0"/>
                <a:tint val="94000"/>
                <a:satMod val="103000"/>
                <a:lumMod val="102000"/>
              </a:schemeClr>
            </a:gs>
            <a:gs pos="50000">
              <a:schemeClr val="dk2">
                <a:hueOff val="0"/>
                <a:satOff val="0"/>
                <a:lumOff val="0"/>
                <a:alphaOff val="0"/>
                <a:shade val="100000"/>
                <a:satMod val="110000"/>
                <a:lumMod val="100000"/>
              </a:schemeClr>
            </a:gs>
            <a:gs pos="100000">
              <a:schemeClr val="dk2">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dsp:spPr>
      <dsp:style>
        <a:lnRef idx="0">
          <a:scrgbClr r="0" g="0" b="0"/>
        </a:lnRef>
        <a:fillRef idx="3">
          <a:scrgbClr r="0" g="0" b="0"/>
        </a:fillRef>
        <a:effectRef idx="3">
          <a:scrgbClr r="0" g="0" b="0"/>
        </a:effectRef>
        <a:fontRef idx="minor">
          <a:schemeClr val="lt1"/>
        </a:fontRef>
      </dsp:style>
    </dsp:sp>
    <dsp:sp modelId="{E5730DFA-C99D-4082-AD81-9A100DF8259E}">
      <dsp:nvSpPr>
        <dsp:cNvPr id="0" name=""/>
        <dsp:cNvSpPr/>
      </dsp:nvSpPr>
      <dsp:spPr>
        <a:xfrm>
          <a:off x="1714056" y="2229321"/>
          <a:ext cx="951482" cy="14928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645" tIns="0" rIns="0" bIns="0" numCol="1" spcCol="1270" anchor="t" anchorCtr="0">
          <a:noAutofit/>
        </a:bodyPr>
        <a:lstStyle/>
        <a:p>
          <a:pPr lvl="0" algn="l" defTabSz="533400">
            <a:lnSpc>
              <a:spcPct val="90000"/>
            </a:lnSpc>
            <a:spcBef>
              <a:spcPct val="0"/>
            </a:spcBef>
            <a:spcAft>
              <a:spcPct val="35000"/>
            </a:spcAft>
          </a:pPr>
          <a:r>
            <a:rPr lang="en-US" sz="1200" b="1" kern="1200" noProof="0" dirty="0"/>
            <a:t>Local assembly lines ready and ramp-up starts</a:t>
          </a:r>
        </a:p>
      </dsp:txBody>
      <dsp:txXfrm>
        <a:off x="1714056" y="2229321"/>
        <a:ext cx="951482" cy="1492874"/>
      </dsp:txXfrm>
    </dsp:sp>
    <dsp:sp modelId="{182D16B3-5EB4-4876-8CF0-2C93AB92A8C1}">
      <dsp:nvSpPr>
        <dsp:cNvPr id="0" name=""/>
        <dsp:cNvSpPr/>
      </dsp:nvSpPr>
      <dsp:spPr>
        <a:xfrm>
          <a:off x="2710964" y="1213026"/>
          <a:ext cx="306683" cy="306683"/>
        </a:xfrm>
        <a:prstGeom prst="ellipse">
          <a:avLst/>
        </a:prstGeom>
        <a:gradFill rotWithShape="0">
          <a:gsLst>
            <a:gs pos="0">
              <a:schemeClr val="dk2">
                <a:hueOff val="0"/>
                <a:satOff val="0"/>
                <a:lumOff val="0"/>
                <a:alphaOff val="0"/>
                <a:tint val="94000"/>
                <a:satMod val="103000"/>
                <a:lumMod val="102000"/>
              </a:schemeClr>
            </a:gs>
            <a:gs pos="50000">
              <a:schemeClr val="dk2">
                <a:hueOff val="0"/>
                <a:satOff val="0"/>
                <a:lumOff val="0"/>
                <a:alphaOff val="0"/>
                <a:shade val="100000"/>
                <a:satMod val="110000"/>
                <a:lumMod val="100000"/>
              </a:schemeClr>
            </a:gs>
            <a:gs pos="100000">
              <a:schemeClr val="dk2">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dsp:spPr>
      <dsp:style>
        <a:lnRef idx="0">
          <a:scrgbClr r="0" g="0" b="0"/>
        </a:lnRef>
        <a:fillRef idx="3">
          <a:scrgbClr r="0" g="0" b="0"/>
        </a:fillRef>
        <a:effectRef idx="3">
          <a:scrgbClr r="0" g="0" b="0"/>
        </a:effectRef>
        <a:fontRef idx="minor">
          <a:schemeClr val="lt1"/>
        </a:fontRef>
      </dsp:style>
    </dsp:sp>
    <dsp:sp modelId="{BED17E06-28C4-4A66-972E-5D73EA5AC523}">
      <dsp:nvSpPr>
        <dsp:cNvPr id="0" name=""/>
        <dsp:cNvSpPr/>
      </dsp:nvSpPr>
      <dsp:spPr>
        <a:xfrm>
          <a:off x="2778959" y="1773422"/>
          <a:ext cx="1208902" cy="5197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2505" tIns="0" rIns="0" bIns="0" numCol="1" spcCol="1270" anchor="t" anchorCtr="0">
          <a:noAutofit/>
        </a:bodyPr>
        <a:lstStyle/>
        <a:p>
          <a:pPr lvl="0" algn="l" defTabSz="533400">
            <a:lnSpc>
              <a:spcPct val="90000"/>
            </a:lnSpc>
            <a:spcBef>
              <a:spcPct val="0"/>
            </a:spcBef>
            <a:spcAft>
              <a:spcPct val="35000"/>
            </a:spcAft>
          </a:pPr>
          <a:r>
            <a:rPr lang="en-US" sz="1200" b="1" kern="1200" noProof="0" dirty="0"/>
            <a:t>Ability and resources for component production and testing </a:t>
          </a:r>
          <a:endParaRPr lang="en-US" sz="1600" b="1" kern="1200" noProof="0" dirty="0"/>
        </a:p>
      </dsp:txBody>
      <dsp:txXfrm>
        <a:off x="2778959" y="1773422"/>
        <a:ext cx="1208902" cy="519755"/>
      </dsp:txXfrm>
    </dsp:sp>
    <dsp:sp modelId="{084692E9-46BD-4E4A-84CC-A68A33ED1117}">
      <dsp:nvSpPr>
        <dsp:cNvPr id="0" name=""/>
        <dsp:cNvSpPr/>
      </dsp:nvSpPr>
      <dsp:spPr>
        <a:xfrm>
          <a:off x="4018708" y="802909"/>
          <a:ext cx="410839" cy="410839"/>
        </a:xfrm>
        <a:prstGeom prst="ellipse">
          <a:avLst/>
        </a:prstGeom>
        <a:gradFill rotWithShape="0">
          <a:gsLst>
            <a:gs pos="0">
              <a:schemeClr val="dk2">
                <a:hueOff val="0"/>
                <a:satOff val="0"/>
                <a:lumOff val="0"/>
                <a:alphaOff val="0"/>
                <a:tint val="94000"/>
                <a:satMod val="103000"/>
                <a:lumMod val="102000"/>
              </a:schemeClr>
            </a:gs>
            <a:gs pos="50000">
              <a:schemeClr val="dk2">
                <a:hueOff val="0"/>
                <a:satOff val="0"/>
                <a:lumOff val="0"/>
                <a:alphaOff val="0"/>
                <a:shade val="100000"/>
                <a:satMod val="110000"/>
                <a:lumMod val="100000"/>
              </a:schemeClr>
            </a:gs>
            <a:gs pos="100000">
              <a:schemeClr val="dk2">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dsp:spPr>
      <dsp:style>
        <a:lnRef idx="0">
          <a:scrgbClr r="0" g="0" b="0"/>
        </a:lnRef>
        <a:fillRef idx="3">
          <a:scrgbClr r="0" g="0" b="0"/>
        </a:fillRef>
        <a:effectRef idx="3">
          <a:scrgbClr r="0" g="0" b="0"/>
        </a:effectRef>
        <a:fontRef idx="minor">
          <a:schemeClr val="lt1"/>
        </a:fontRef>
      </dsp:style>
    </dsp:sp>
    <dsp:sp modelId="{E7D2F51C-B027-4817-B482-13912F5ECD29}">
      <dsp:nvSpPr>
        <dsp:cNvPr id="0" name=""/>
        <dsp:cNvSpPr/>
      </dsp:nvSpPr>
      <dsp:spPr>
        <a:xfrm>
          <a:off x="3806113" y="1619203"/>
          <a:ext cx="1215160" cy="4581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7696" tIns="0" rIns="0" bIns="0" numCol="1" spcCol="1270" anchor="t" anchorCtr="0">
          <a:noAutofit/>
        </a:bodyPr>
        <a:lstStyle/>
        <a:p>
          <a:pPr lvl="0" algn="l" defTabSz="533400">
            <a:lnSpc>
              <a:spcPct val="90000"/>
            </a:lnSpc>
            <a:spcBef>
              <a:spcPct val="0"/>
            </a:spcBef>
            <a:spcAft>
              <a:spcPct val="35000"/>
            </a:spcAft>
          </a:pPr>
          <a:r>
            <a:rPr lang="en-US" sz="1200" b="1" kern="1200" noProof="0" dirty="0"/>
            <a:t>Ability for local production of components and  final assembly of products, testing and maintenance </a:t>
          </a:r>
        </a:p>
      </dsp:txBody>
      <dsp:txXfrm>
        <a:off x="3806113" y="1619203"/>
        <a:ext cx="1215160" cy="458142"/>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NULL"/></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84871" cy="502755"/>
          </a:xfrm>
          <a:prstGeom prst="rect">
            <a:avLst/>
          </a:prstGeom>
        </p:spPr>
        <p:txBody>
          <a:bodyPr vert="horz" lIns="96616" tIns="48308" rIns="96616" bIns="48308" rtlCol="0"/>
          <a:lstStyle>
            <a:lvl1pPr algn="l">
              <a:defRPr sz="1300"/>
            </a:lvl1pPr>
          </a:lstStyle>
          <a:p>
            <a:endParaRPr lang="fi-FI"/>
          </a:p>
        </p:txBody>
      </p:sp>
      <p:sp>
        <p:nvSpPr>
          <p:cNvPr id="3" name="Päivämäärän paikkamerkki 2"/>
          <p:cNvSpPr>
            <a:spLocks noGrp="1"/>
          </p:cNvSpPr>
          <p:nvPr>
            <p:ph type="dt" sz="quarter" idx="1"/>
          </p:nvPr>
        </p:nvSpPr>
        <p:spPr>
          <a:xfrm>
            <a:off x="3901698" y="0"/>
            <a:ext cx="2984871" cy="502755"/>
          </a:xfrm>
          <a:prstGeom prst="rect">
            <a:avLst/>
          </a:prstGeom>
        </p:spPr>
        <p:txBody>
          <a:bodyPr vert="horz" lIns="96616" tIns="48308" rIns="96616" bIns="48308" rtlCol="0"/>
          <a:lstStyle>
            <a:lvl1pPr algn="r">
              <a:defRPr sz="1300"/>
            </a:lvl1pPr>
          </a:lstStyle>
          <a:p>
            <a:fld id="{E6CE8820-5B2A-4E66-A6E5-47A25B2EB7BE}" type="datetimeFigureOut">
              <a:rPr lang="fi-FI" smtClean="0"/>
              <a:t>14.9.2016</a:t>
            </a:fld>
            <a:endParaRPr lang="fi-FI"/>
          </a:p>
        </p:txBody>
      </p:sp>
      <p:sp>
        <p:nvSpPr>
          <p:cNvPr id="4" name="Alatunnisteen paikkamerkki 3"/>
          <p:cNvSpPr>
            <a:spLocks noGrp="1"/>
          </p:cNvSpPr>
          <p:nvPr>
            <p:ph type="ftr" sz="quarter" idx="2"/>
          </p:nvPr>
        </p:nvSpPr>
        <p:spPr>
          <a:xfrm>
            <a:off x="0" y="9517547"/>
            <a:ext cx="2984871" cy="502754"/>
          </a:xfrm>
          <a:prstGeom prst="rect">
            <a:avLst/>
          </a:prstGeom>
        </p:spPr>
        <p:txBody>
          <a:bodyPr vert="horz" lIns="96616" tIns="48308" rIns="96616" bIns="48308" rtlCol="0" anchor="b"/>
          <a:lstStyle>
            <a:lvl1pPr algn="l">
              <a:defRPr sz="1300"/>
            </a:lvl1pPr>
          </a:lstStyle>
          <a:p>
            <a:endParaRPr lang="fi-FI"/>
          </a:p>
        </p:txBody>
      </p:sp>
      <p:sp>
        <p:nvSpPr>
          <p:cNvPr id="5" name="Dian numeron paikkamerkki 4"/>
          <p:cNvSpPr>
            <a:spLocks noGrp="1"/>
          </p:cNvSpPr>
          <p:nvPr>
            <p:ph type="sldNum" sz="quarter" idx="3"/>
          </p:nvPr>
        </p:nvSpPr>
        <p:spPr>
          <a:xfrm>
            <a:off x="3901698" y="9517547"/>
            <a:ext cx="2984871" cy="502754"/>
          </a:xfrm>
          <a:prstGeom prst="rect">
            <a:avLst/>
          </a:prstGeom>
        </p:spPr>
        <p:txBody>
          <a:bodyPr vert="horz" lIns="96616" tIns="48308" rIns="96616" bIns="48308" rtlCol="0" anchor="b"/>
          <a:lstStyle>
            <a:lvl1pPr algn="r">
              <a:defRPr sz="1300"/>
            </a:lvl1pPr>
          </a:lstStyle>
          <a:p>
            <a:fld id="{7EDBEDB9-238D-4FA7-8A4C-DF1E2C57E040}" type="slidenum">
              <a:rPr lang="fi-FI" smtClean="0"/>
              <a:t>‹#›</a:t>
            </a:fld>
            <a:endParaRPr lang="fi-FI"/>
          </a:p>
        </p:txBody>
      </p:sp>
    </p:spTree>
    <p:extLst>
      <p:ext uri="{BB962C8B-B14F-4D97-AF65-F5344CB8AC3E}">
        <p14:creationId xmlns:p14="http://schemas.microsoft.com/office/powerpoint/2010/main" val="14997526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84871" cy="502755"/>
          </a:xfrm>
          <a:prstGeom prst="rect">
            <a:avLst/>
          </a:prstGeom>
        </p:spPr>
        <p:txBody>
          <a:bodyPr vert="horz" lIns="96616" tIns="48308" rIns="96616" bIns="48308" rtlCol="0"/>
          <a:lstStyle>
            <a:lvl1pPr algn="l">
              <a:defRPr sz="1300"/>
            </a:lvl1pPr>
          </a:lstStyle>
          <a:p>
            <a:endParaRPr lang="fi-FI"/>
          </a:p>
        </p:txBody>
      </p:sp>
      <p:sp>
        <p:nvSpPr>
          <p:cNvPr id="3" name="Päivämäärän paikkamerkki 2"/>
          <p:cNvSpPr>
            <a:spLocks noGrp="1"/>
          </p:cNvSpPr>
          <p:nvPr>
            <p:ph type="dt" idx="1"/>
          </p:nvPr>
        </p:nvSpPr>
        <p:spPr>
          <a:xfrm>
            <a:off x="3901698" y="0"/>
            <a:ext cx="2984871" cy="502755"/>
          </a:xfrm>
          <a:prstGeom prst="rect">
            <a:avLst/>
          </a:prstGeom>
        </p:spPr>
        <p:txBody>
          <a:bodyPr vert="horz" lIns="96616" tIns="48308" rIns="96616" bIns="48308" rtlCol="0"/>
          <a:lstStyle>
            <a:lvl1pPr algn="r">
              <a:defRPr sz="1300"/>
            </a:lvl1pPr>
          </a:lstStyle>
          <a:p>
            <a:fld id="{F636857A-D393-4367-9D54-48BA57315DF6}" type="datetimeFigureOut">
              <a:rPr lang="fi-FI" smtClean="0"/>
              <a:t>14.9.2016</a:t>
            </a:fld>
            <a:endParaRPr lang="fi-FI"/>
          </a:p>
        </p:txBody>
      </p:sp>
      <p:sp>
        <p:nvSpPr>
          <p:cNvPr id="4" name="Dian kuvan paikkamerkki 3"/>
          <p:cNvSpPr>
            <a:spLocks noGrp="1" noRot="1" noChangeAspect="1"/>
          </p:cNvSpPr>
          <p:nvPr>
            <p:ph type="sldImg" idx="2"/>
          </p:nvPr>
        </p:nvSpPr>
        <p:spPr>
          <a:xfrm>
            <a:off x="439738" y="1252538"/>
            <a:ext cx="6008687" cy="3381375"/>
          </a:xfrm>
          <a:prstGeom prst="rect">
            <a:avLst/>
          </a:prstGeom>
          <a:noFill/>
          <a:ln w="12700">
            <a:solidFill>
              <a:prstClr val="black"/>
            </a:solidFill>
          </a:ln>
        </p:spPr>
        <p:txBody>
          <a:bodyPr vert="horz" lIns="96616" tIns="48308" rIns="96616" bIns="48308" rtlCol="0" anchor="ctr"/>
          <a:lstStyle/>
          <a:p>
            <a:endParaRPr lang="fi-FI"/>
          </a:p>
        </p:txBody>
      </p:sp>
      <p:sp>
        <p:nvSpPr>
          <p:cNvPr id="5" name="Huomautusten paikkamerkki 4"/>
          <p:cNvSpPr>
            <a:spLocks noGrp="1"/>
          </p:cNvSpPr>
          <p:nvPr>
            <p:ph type="body" sz="quarter" idx="3"/>
          </p:nvPr>
        </p:nvSpPr>
        <p:spPr>
          <a:xfrm>
            <a:off x="688817" y="4822269"/>
            <a:ext cx="5510530" cy="3945493"/>
          </a:xfrm>
          <a:prstGeom prst="rect">
            <a:avLst/>
          </a:prstGeom>
        </p:spPr>
        <p:txBody>
          <a:bodyPr vert="horz" lIns="96616" tIns="48308" rIns="96616" bIns="48308" rtlCol="0"/>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9517547"/>
            <a:ext cx="2984871" cy="502754"/>
          </a:xfrm>
          <a:prstGeom prst="rect">
            <a:avLst/>
          </a:prstGeom>
        </p:spPr>
        <p:txBody>
          <a:bodyPr vert="horz" lIns="96616" tIns="48308" rIns="96616" bIns="48308" rtlCol="0" anchor="b"/>
          <a:lstStyle>
            <a:lvl1pPr algn="l">
              <a:defRPr sz="1300"/>
            </a:lvl1pPr>
          </a:lstStyle>
          <a:p>
            <a:endParaRPr lang="fi-FI"/>
          </a:p>
        </p:txBody>
      </p:sp>
      <p:sp>
        <p:nvSpPr>
          <p:cNvPr id="7" name="Dian numeron paikkamerkki 6"/>
          <p:cNvSpPr>
            <a:spLocks noGrp="1"/>
          </p:cNvSpPr>
          <p:nvPr>
            <p:ph type="sldNum" sz="quarter" idx="5"/>
          </p:nvPr>
        </p:nvSpPr>
        <p:spPr>
          <a:xfrm>
            <a:off x="3901698" y="9517547"/>
            <a:ext cx="2984871" cy="502754"/>
          </a:xfrm>
          <a:prstGeom prst="rect">
            <a:avLst/>
          </a:prstGeom>
        </p:spPr>
        <p:txBody>
          <a:bodyPr vert="horz" lIns="96616" tIns="48308" rIns="96616" bIns="48308" rtlCol="0" anchor="b"/>
          <a:lstStyle>
            <a:lvl1pPr algn="r">
              <a:defRPr sz="1300"/>
            </a:lvl1pPr>
          </a:lstStyle>
          <a:p>
            <a:fld id="{69735D53-08C6-4AC0-BCC0-6649C03AA819}" type="slidenum">
              <a:rPr lang="fi-FI" smtClean="0"/>
              <a:t>‹#›</a:t>
            </a:fld>
            <a:endParaRPr lang="fi-FI"/>
          </a:p>
        </p:txBody>
      </p:sp>
    </p:spTree>
    <p:extLst>
      <p:ext uri="{BB962C8B-B14F-4D97-AF65-F5344CB8AC3E}">
        <p14:creationId xmlns:p14="http://schemas.microsoft.com/office/powerpoint/2010/main" val="11937670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6"/>
          <p:cNvSpPr txBox="1">
            <a:spLocks noGrp="1" noChangeArrowheads="1"/>
          </p:cNvSpPr>
          <p:nvPr/>
        </p:nvSpPr>
        <p:spPr bwMode="auto">
          <a:xfrm>
            <a:off x="0" y="10274993"/>
            <a:ext cx="2958912" cy="542013"/>
          </a:xfrm>
          <a:prstGeom prst="rect">
            <a:avLst/>
          </a:prstGeom>
          <a:noFill/>
          <a:ln w="9525">
            <a:noFill/>
            <a:miter lim="800000"/>
            <a:headEnd/>
            <a:tailEnd/>
          </a:ln>
        </p:spPr>
        <p:txBody>
          <a:bodyPr lIns="96616" tIns="48308" rIns="96616" bIns="48308" anchor="b"/>
          <a:lstStyle/>
          <a:p>
            <a:pPr algn="l"/>
            <a:fld id="{37BD39F5-4FDD-4A5A-935E-C7D32D8E4746}" type="slidenum">
              <a:rPr lang="en-US" altLang="en-US" sz="1300">
                <a:latin typeface="Calibri" pitchFamily="34" charset="0"/>
              </a:rPr>
              <a:pPr algn="l"/>
              <a:t>5</a:t>
            </a:fld>
            <a:r>
              <a:rPr lang="en-US" altLang="en-US" sz="1300">
                <a:latin typeface="Calibri" pitchFamily="34" charset="0"/>
              </a:rPr>
              <a:t>	/ </a:t>
            </a:r>
            <a:fld id="{A8307F46-4F09-4D06-909C-8504B632C8B0}" type="datetime1">
              <a:rPr lang="en-US" altLang="en-US" sz="1300">
                <a:latin typeface="Calibri" pitchFamily="34" charset="0"/>
              </a:rPr>
              <a:pPr algn="l"/>
              <a:t>9/14/16</a:t>
            </a:fld>
            <a:endParaRPr lang="en-US" altLang="en-US" sz="1300">
              <a:latin typeface="Calibri" pitchFamily="34" charset="0"/>
            </a:endParaRPr>
          </a:p>
        </p:txBody>
      </p:sp>
      <p:sp>
        <p:nvSpPr>
          <p:cNvPr id="45059" name="Rectangle 2"/>
          <p:cNvSpPr>
            <a:spLocks noGrp="1" noRot="1" noChangeAspect="1" noChangeArrowheads="1" noTextEdit="1"/>
          </p:cNvSpPr>
          <p:nvPr>
            <p:ph type="sldImg"/>
          </p:nvPr>
        </p:nvSpPr>
        <p:spPr bwMode="auto">
          <a:xfrm>
            <a:off x="-188913" y="812800"/>
            <a:ext cx="7207251" cy="4054475"/>
          </a:xfrm>
          <a:noFill/>
          <a:ln>
            <a:solidFill>
              <a:srgbClr val="000000"/>
            </a:solidFill>
            <a:miter lim="800000"/>
            <a:headEnd/>
            <a:tailEnd/>
          </a:ln>
        </p:spPr>
      </p:sp>
      <p:sp>
        <p:nvSpPr>
          <p:cNvPr id="4506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GB"/>
          </a:p>
        </p:txBody>
      </p:sp>
    </p:spTree>
    <p:extLst>
      <p:ext uri="{BB962C8B-B14F-4D97-AF65-F5344CB8AC3E}">
        <p14:creationId xmlns:p14="http://schemas.microsoft.com/office/powerpoint/2010/main" val="7367683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6"/>
          <p:cNvSpPr>
            <a:spLocks noGrp="1" noChangeArrowheads="1"/>
          </p:cNvSpPr>
          <p:nvPr>
            <p:ph type="ftr" sz="quarter" idx="4"/>
          </p:nvPr>
        </p:nvSpPr>
        <p:spPr>
          <a:noFill/>
        </p:spPr>
        <p:txBody>
          <a:bodyPr/>
          <a:lstStyle>
            <a:lvl1pPr algn="ctr" defTabSz="954414">
              <a:tabLst>
                <a:tab pos="197928" algn="l"/>
              </a:tabLst>
              <a:defRPr sz="1700">
                <a:solidFill>
                  <a:schemeClr val="tx1"/>
                </a:solidFill>
                <a:latin typeface="Arial" panose="020B0604020202020204" pitchFamily="34" charset="0"/>
              </a:defRPr>
            </a:lvl1pPr>
            <a:lvl2pPr marL="785001" indent="-301923" algn="ctr" defTabSz="954414">
              <a:tabLst>
                <a:tab pos="197928" algn="l"/>
              </a:tabLst>
              <a:defRPr sz="1700">
                <a:solidFill>
                  <a:schemeClr val="tx1"/>
                </a:solidFill>
                <a:latin typeface="Arial" panose="020B0604020202020204" pitchFamily="34" charset="0"/>
              </a:defRPr>
            </a:lvl2pPr>
            <a:lvl3pPr marL="1207694" indent="-241539" algn="ctr" defTabSz="954414">
              <a:tabLst>
                <a:tab pos="197928" algn="l"/>
              </a:tabLst>
              <a:defRPr sz="1700">
                <a:solidFill>
                  <a:schemeClr val="tx1"/>
                </a:solidFill>
                <a:latin typeface="Arial" panose="020B0604020202020204" pitchFamily="34" charset="0"/>
              </a:defRPr>
            </a:lvl3pPr>
            <a:lvl4pPr marL="1690771" indent="-241539" algn="ctr" defTabSz="954414">
              <a:tabLst>
                <a:tab pos="197928" algn="l"/>
              </a:tabLst>
              <a:defRPr sz="1700">
                <a:solidFill>
                  <a:schemeClr val="tx1"/>
                </a:solidFill>
                <a:latin typeface="Arial" panose="020B0604020202020204" pitchFamily="34" charset="0"/>
              </a:defRPr>
            </a:lvl4pPr>
            <a:lvl5pPr marL="2173849" indent="-241539" algn="ctr" defTabSz="954414">
              <a:tabLst>
                <a:tab pos="197928" algn="l"/>
              </a:tabLst>
              <a:defRPr sz="1700">
                <a:solidFill>
                  <a:schemeClr val="tx1"/>
                </a:solidFill>
                <a:latin typeface="Arial" panose="020B0604020202020204" pitchFamily="34" charset="0"/>
              </a:defRPr>
            </a:lvl5pPr>
            <a:lvl6pPr marL="2656926" indent="-241539" algn="ctr" defTabSz="954414" eaLnBrk="0" fontAlgn="base" hangingPunct="0">
              <a:spcBef>
                <a:spcPct val="0"/>
              </a:spcBef>
              <a:spcAft>
                <a:spcPct val="0"/>
              </a:spcAft>
              <a:tabLst>
                <a:tab pos="197928" algn="l"/>
              </a:tabLst>
              <a:defRPr sz="1700">
                <a:solidFill>
                  <a:schemeClr val="tx1"/>
                </a:solidFill>
                <a:latin typeface="Arial" panose="020B0604020202020204" pitchFamily="34" charset="0"/>
              </a:defRPr>
            </a:lvl6pPr>
            <a:lvl7pPr marL="3140004" indent="-241539" algn="ctr" defTabSz="954414" eaLnBrk="0" fontAlgn="base" hangingPunct="0">
              <a:spcBef>
                <a:spcPct val="0"/>
              </a:spcBef>
              <a:spcAft>
                <a:spcPct val="0"/>
              </a:spcAft>
              <a:tabLst>
                <a:tab pos="197928" algn="l"/>
              </a:tabLst>
              <a:defRPr sz="1700">
                <a:solidFill>
                  <a:schemeClr val="tx1"/>
                </a:solidFill>
                <a:latin typeface="Arial" panose="020B0604020202020204" pitchFamily="34" charset="0"/>
              </a:defRPr>
            </a:lvl7pPr>
            <a:lvl8pPr marL="3623081" indent="-241539" algn="ctr" defTabSz="954414" eaLnBrk="0" fontAlgn="base" hangingPunct="0">
              <a:spcBef>
                <a:spcPct val="0"/>
              </a:spcBef>
              <a:spcAft>
                <a:spcPct val="0"/>
              </a:spcAft>
              <a:tabLst>
                <a:tab pos="197928" algn="l"/>
              </a:tabLst>
              <a:defRPr sz="1700">
                <a:solidFill>
                  <a:schemeClr val="tx1"/>
                </a:solidFill>
                <a:latin typeface="Arial" panose="020B0604020202020204" pitchFamily="34" charset="0"/>
              </a:defRPr>
            </a:lvl8pPr>
            <a:lvl9pPr marL="4106159" indent="-241539" algn="ctr" defTabSz="954414" eaLnBrk="0" fontAlgn="base" hangingPunct="0">
              <a:spcBef>
                <a:spcPct val="0"/>
              </a:spcBef>
              <a:spcAft>
                <a:spcPct val="0"/>
              </a:spcAft>
              <a:tabLst>
                <a:tab pos="197928" algn="l"/>
              </a:tabLst>
              <a:defRPr sz="1700">
                <a:solidFill>
                  <a:schemeClr val="tx1"/>
                </a:solidFill>
                <a:latin typeface="Arial" panose="020B0604020202020204" pitchFamily="34" charset="0"/>
              </a:defRPr>
            </a:lvl9pPr>
          </a:lstStyle>
          <a:p>
            <a:pPr algn="l"/>
            <a:fld id="{E2C705D6-A63A-41E2-8324-3FF473D7EB4A}" type="slidenum">
              <a:rPr lang="en-US" altLang="en-US" sz="700">
                <a:solidFill>
                  <a:srgbClr val="333333"/>
                </a:solidFill>
              </a:rPr>
              <a:pPr algn="l"/>
              <a:t>8</a:t>
            </a:fld>
            <a:r>
              <a:rPr lang="en-US" altLang="en-US" sz="700">
                <a:solidFill>
                  <a:srgbClr val="333333"/>
                </a:solidFill>
              </a:rPr>
              <a:t>	/ </a:t>
            </a:r>
            <a:fld id="{14A76861-6FEF-4134-B473-3AD543EF36A1}" type="datetime1">
              <a:rPr lang="en-US" altLang="en-US" sz="700">
                <a:solidFill>
                  <a:srgbClr val="333333"/>
                </a:solidFill>
              </a:rPr>
              <a:pPr algn="l"/>
              <a:t>9/14/16</a:t>
            </a:fld>
            <a:endParaRPr lang="en-US" altLang="en-US" sz="700">
              <a:solidFill>
                <a:srgbClr val="333333"/>
              </a:solidFill>
            </a:endParaRPr>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p:spPr>
        <p:txBody>
          <a:bodyPr/>
          <a:lstStyle/>
          <a:p>
            <a:pPr eaLnBrk="1" hangingPunct="1"/>
            <a:endParaRPr lang="zh-CN" altLang="en-US">
              <a:ea typeface="SimSun" panose="02010600030101010101" pitchFamily="2" charset="-122"/>
            </a:endParaRPr>
          </a:p>
        </p:txBody>
      </p:sp>
    </p:spTree>
    <p:extLst>
      <p:ext uri="{BB962C8B-B14F-4D97-AF65-F5344CB8AC3E}">
        <p14:creationId xmlns:p14="http://schemas.microsoft.com/office/powerpoint/2010/main" val="17501472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xfrm>
            <a:off x="-706438" y="958850"/>
            <a:ext cx="11312526" cy="6364288"/>
          </a:xfrm>
        </p:spPr>
      </p:sp>
      <p:sp>
        <p:nvSpPr>
          <p:cNvPr id="20483" name="Rectangle 3"/>
          <p:cNvSpPr>
            <a:spLocks noGrp="1" noChangeArrowheads="1"/>
          </p:cNvSpPr>
          <p:nvPr>
            <p:ph type="body" idx="1"/>
          </p:nvPr>
        </p:nvSpPr>
        <p:spPr>
          <a:xfrm>
            <a:off x="1192673" y="276603"/>
            <a:ext cx="8493807" cy="10199482"/>
          </a:xfrm>
          <a:ln/>
        </p:spPr>
        <p:txBody>
          <a:bodyPr/>
          <a:lstStyle/>
          <a:p>
            <a:pPr eaLnBrk="1" hangingPunct="1">
              <a:defRPr/>
            </a:pPr>
            <a:r>
              <a:rPr lang="en-US" dirty="0"/>
              <a:t>The first part of the work regarding implementing ÅPS will be conducted by a central work group securing involvement from all divisions. There are mainly three reasons for this:</a:t>
            </a:r>
          </a:p>
          <a:p>
            <a:pPr eaLnBrk="1" hangingPunct="1">
              <a:defRPr/>
            </a:pPr>
            <a:endParaRPr lang="en-US" dirty="0"/>
          </a:p>
          <a:p>
            <a:pPr marL="241539" indent="-241539">
              <a:buFontTx/>
              <a:buAutoNum type="arabicParenR"/>
              <a:defRPr/>
            </a:pPr>
            <a:r>
              <a:rPr lang="en-US" dirty="0"/>
              <a:t>A small work group will work faster</a:t>
            </a:r>
          </a:p>
          <a:p>
            <a:pPr marL="241539" indent="-241539">
              <a:buFontTx/>
              <a:buAutoNum type="arabicParenR"/>
              <a:defRPr/>
            </a:pPr>
            <a:r>
              <a:rPr lang="en-US" dirty="0"/>
              <a:t>And this demand a minimum of resources from each site without loosing the ability to influence the work</a:t>
            </a:r>
          </a:p>
          <a:p>
            <a:pPr marL="241539" indent="-241539">
              <a:buFontTx/>
              <a:buAutoNum type="arabicParenR"/>
              <a:defRPr/>
            </a:pPr>
            <a:r>
              <a:rPr lang="en-US" dirty="0"/>
              <a:t>Represent all divisions and set group standard</a:t>
            </a:r>
          </a:p>
          <a:p>
            <a:pPr marL="241539" indent="-241539">
              <a:buFontTx/>
              <a:buAutoNum type="arabicParenR"/>
              <a:defRPr/>
            </a:pPr>
            <a:endParaRPr lang="en-US" dirty="0"/>
          </a:p>
          <a:p>
            <a:pPr marL="241539" indent="-241539">
              <a:defRPr/>
            </a:pPr>
            <a:r>
              <a:rPr lang="en-US" dirty="0"/>
              <a:t>The first part of the work consists of detailing ÅPS on a operator level. This means that the work group will produce one or several certification documents that details all the parts from ÅPS. From how to work with 5S and how to make method standards. If it results in one, two or three certification steps is not clear at the moment. The group will also detail and standardize documents such as work standards, maintenance for operators etc. The group is also responsible for the creation of a role system that describes the responsibility each operator has when it comes to improvement work. The reason for this is to simplify involvement from everybody and make each operator understand how he or she is able to improve operations at Åkers.</a:t>
            </a:r>
          </a:p>
          <a:p>
            <a:pPr marL="241539" indent="-241539">
              <a:defRPr/>
            </a:pPr>
            <a:endParaRPr lang="en-US" dirty="0"/>
          </a:p>
          <a:p>
            <a:pPr marL="241539" indent="-241539">
              <a:defRPr/>
            </a:pPr>
            <a:r>
              <a:rPr lang="en-US" dirty="0"/>
              <a:t>The central work group is also responsible for the creation of all education material that will be required for the implementation of ÅPS. The central work group is also responsible for the documentation of ÅPS.</a:t>
            </a:r>
          </a:p>
          <a:p>
            <a:pPr marL="241539" indent="-241539">
              <a:defRPr/>
            </a:pPr>
            <a:endParaRPr lang="en-US" dirty="0"/>
          </a:p>
          <a:p>
            <a:pPr marL="241539" indent="-241539">
              <a:defRPr/>
            </a:pPr>
            <a:r>
              <a:rPr lang="en-US" dirty="0"/>
              <a:t>The central work group is not responsible for the implementation of ÅPS. Nevertheless the central work group shall assure that all sites has the necessary support in order succeed with the implementation. Though it is important to point out that the implementation is impossible without commitment from the local management team. </a:t>
            </a:r>
          </a:p>
          <a:p>
            <a:pPr marL="241539" indent="-241539">
              <a:defRPr/>
            </a:pPr>
            <a:endParaRPr lang="en-US" dirty="0"/>
          </a:p>
          <a:p>
            <a:pPr marL="241539" indent="-241539">
              <a:defRPr/>
            </a:pPr>
            <a:r>
              <a:rPr lang="en-US" dirty="0"/>
              <a:t>Along the way the central work group is responsible for monitoring the progress of ÅPS and benchmark the sites against each other. A standardized tool for this process will be developed. The process of monitoring the status of ÅPS will continue even after the project to secure long-term survival and development of ÅPS at all sites. When the local management team feels that they are ready and are up and running with all the points in the certification document it is time to summon for a certification round. Representatives from the central work group together with representatives from the local management team will decide whether the work group fulfills the conditions depicted in the certification document.</a:t>
            </a:r>
          </a:p>
        </p:txBody>
      </p:sp>
    </p:spTree>
    <p:extLst>
      <p:ext uri="{BB962C8B-B14F-4D97-AF65-F5344CB8AC3E}">
        <p14:creationId xmlns:p14="http://schemas.microsoft.com/office/powerpoint/2010/main" val="27932821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xfrm>
            <a:off x="-706438" y="958850"/>
            <a:ext cx="11312526" cy="6364288"/>
          </a:xfrm>
        </p:spPr>
      </p:sp>
      <p:sp>
        <p:nvSpPr>
          <p:cNvPr id="74755" name="Rectangle 3"/>
          <p:cNvSpPr>
            <a:spLocks noGrp="1" noChangeArrowheads="1"/>
          </p:cNvSpPr>
          <p:nvPr>
            <p:ph type="body" idx="1"/>
          </p:nvPr>
        </p:nvSpPr>
        <p:spPr>
          <a:xfrm>
            <a:off x="1192673" y="276603"/>
            <a:ext cx="8493807" cy="243549"/>
          </a:xfrm>
          <a:noFill/>
          <a:ln/>
        </p:spPr>
        <p:txBody>
          <a:bodyPr/>
          <a:lstStyle/>
          <a:p>
            <a:pPr eaLnBrk="1" hangingPunct="1"/>
            <a:endParaRPr lang="sv-SE">
              <a:latin typeface="Arial" pitchFamily="34" charset="0"/>
            </a:endParaRPr>
          </a:p>
        </p:txBody>
      </p:sp>
    </p:spTree>
    <p:extLst>
      <p:ext uri="{BB962C8B-B14F-4D97-AF65-F5344CB8AC3E}">
        <p14:creationId xmlns:p14="http://schemas.microsoft.com/office/powerpoint/2010/main" val="1870426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fi-FI"/>
              <a:t>Muokkaa perustyyl. napsautt.</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fi-FI"/>
              <a:t>Muokkaa alaotsikon perustyyliä napsautt.</a:t>
            </a:r>
            <a:endParaRPr lang="en-US" dirty="0"/>
          </a:p>
        </p:txBody>
      </p:sp>
      <p:sp>
        <p:nvSpPr>
          <p:cNvPr id="4" name="Date Placeholder 3"/>
          <p:cNvSpPr>
            <a:spLocks noGrp="1"/>
          </p:cNvSpPr>
          <p:nvPr>
            <p:ph type="dt" sz="half" idx="10"/>
          </p:nvPr>
        </p:nvSpPr>
        <p:spPr/>
        <p:txBody>
          <a:bodyPr/>
          <a:lstStyle/>
          <a:p>
            <a:r>
              <a:rPr lang="fi-FI"/>
              <a:t>14.9.2016</a:t>
            </a:r>
            <a:endParaRPr lang="en-US"/>
          </a:p>
        </p:txBody>
      </p:sp>
      <p:sp>
        <p:nvSpPr>
          <p:cNvPr id="5" name="Footer Placeholder 4"/>
          <p:cNvSpPr>
            <a:spLocks noGrp="1"/>
          </p:cNvSpPr>
          <p:nvPr>
            <p:ph type="ftr" sz="quarter" idx="11"/>
          </p:nvPr>
        </p:nvSpPr>
        <p:spPr/>
        <p:txBody>
          <a:bodyPr/>
          <a:lstStyle/>
          <a:p>
            <a:r>
              <a:rPr lang="en-US"/>
              <a:t>Ari Virtanen , Solidior Ltd. </a:t>
            </a:r>
          </a:p>
        </p:txBody>
      </p:sp>
      <p:sp>
        <p:nvSpPr>
          <p:cNvPr id="6" name="Slide Number Placeholder 5"/>
          <p:cNvSpPr>
            <a:spLocks noGrp="1"/>
          </p:cNvSpPr>
          <p:nvPr>
            <p:ph type="sldNum" sz="quarter" idx="12"/>
          </p:nvPr>
        </p:nvSpPr>
        <p:spPr/>
        <p:txBody>
          <a:bodyPr/>
          <a:lstStyle/>
          <a:p>
            <a:fld id="{15838A59-DAAD-47FF-A477-7D9D21151B8B}" type="slidenum">
              <a:rPr lang="en-US" smtClean="0"/>
              <a:t>‹#›</a:t>
            </a:fld>
            <a:endParaRPr lang="en-US"/>
          </a:p>
        </p:txBody>
      </p:sp>
      <p:pic>
        <p:nvPicPr>
          <p:cNvPr id="7" name="Kuva 6"/>
          <p:cNvPicPr>
            <a:picLocks noChangeAspect="1"/>
          </p:cNvPicPr>
          <p:nvPr userDrawn="1"/>
        </p:nvPicPr>
        <p:blipFill>
          <a:blip r:embed="rId2"/>
          <a:stretch>
            <a:fillRect/>
          </a:stretch>
        </p:blipFill>
        <p:spPr>
          <a:xfrm>
            <a:off x="216673" y="160501"/>
            <a:ext cx="1026895" cy="961862"/>
          </a:xfrm>
          <a:prstGeom prst="rect">
            <a:avLst/>
          </a:prstGeom>
        </p:spPr>
      </p:pic>
    </p:spTree>
    <p:extLst>
      <p:ext uri="{BB962C8B-B14F-4D97-AF65-F5344CB8AC3E}">
        <p14:creationId xmlns:p14="http://schemas.microsoft.com/office/powerpoint/2010/main" val="27918612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endParaRPr lang="en-US"/>
          </a:p>
        </p:txBody>
      </p:sp>
      <p:sp>
        <p:nvSpPr>
          <p:cNvPr id="3" name="Vertical Text Placeholder 2"/>
          <p:cNvSpPr>
            <a:spLocks noGrp="1"/>
          </p:cNvSpPr>
          <p:nvPr>
            <p:ph type="body" orient="vert" idx="1"/>
          </p:nvPr>
        </p:nvSpPr>
        <p:spPr/>
        <p:txBody>
          <a:bodyPr vert="eaVert"/>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r>
              <a:rPr lang="fi-FI"/>
              <a:t>14.9.2016</a:t>
            </a:r>
            <a:endParaRPr lang="en-US"/>
          </a:p>
        </p:txBody>
      </p:sp>
      <p:sp>
        <p:nvSpPr>
          <p:cNvPr id="5" name="Footer Placeholder 4"/>
          <p:cNvSpPr>
            <a:spLocks noGrp="1"/>
          </p:cNvSpPr>
          <p:nvPr>
            <p:ph type="ftr" sz="quarter" idx="11"/>
          </p:nvPr>
        </p:nvSpPr>
        <p:spPr/>
        <p:txBody>
          <a:bodyPr/>
          <a:lstStyle/>
          <a:p>
            <a:r>
              <a:rPr lang="en-US"/>
              <a:t>Ari Virtanen , Solidior Ltd. </a:t>
            </a:r>
          </a:p>
        </p:txBody>
      </p:sp>
      <p:sp>
        <p:nvSpPr>
          <p:cNvPr id="6" name="Slide Number Placeholder 5"/>
          <p:cNvSpPr>
            <a:spLocks noGrp="1"/>
          </p:cNvSpPr>
          <p:nvPr>
            <p:ph type="sldNum" sz="quarter" idx="12"/>
          </p:nvPr>
        </p:nvSpPr>
        <p:spPr/>
        <p:txBody>
          <a:bodyPr/>
          <a:lstStyle/>
          <a:p>
            <a:fld id="{15838A59-DAAD-47FF-A477-7D9D21151B8B}" type="slidenum">
              <a:rPr lang="en-US" smtClean="0"/>
              <a:t>‹#›</a:t>
            </a:fld>
            <a:endParaRPr lang="en-US"/>
          </a:p>
        </p:txBody>
      </p:sp>
      <p:pic>
        <p:nvPicPr>
          <p:cNvPr id="7" name="Kuva 6"/>
          <p:cNvPicPr>
            <a:picLocks noChangeAspect="1"/>
          </p:cNvPicPr>
          <p:nvPr userDrawn="1"/>
        </p:nvPicPr>
        <p:blipFill>
          <a:blip r:embed="rId2"/>
          <a:stretch>
            <a:fillRect/>
          </a:stretch>
        </p:blipFill>
        <p:spPr>
          <a:xfrm>
            <a:off x="216673" y="160501"/>
            <a:ext cx="1026895" cy="961862"/>
          </a:xfrm>
          <a:prstGeom prst="rect">
            <a:avLst/>
          </a:prstGeom>
        </p:spPr>
      </p:pic>
    </p:spTree>
    <p:extLst>
      <p:ext uri="{BB962C8B-B14F-4D97-AF65-F5344CB8AC3E}">
        <p14:creationId xmlns:p14="http://schemas.microsoft.com/office/powerpoint/2010/main" val="41976663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fi-FI"/>
              <a:t>Muokkaa perustyyl. napsautt.</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a:p>
        </p:txBody>
      </p:sp>
      <p:sp>
        <p:nvSpPr>
          <p:cNvPr id="4" name="Date Placeholder 3"/>
          <p:cNvSpPr>
            <a:spLocks noGrp="1"/>
          </p:cNvSpPr>
          <p:nvPr>
            <p:ph type="dt" sz="half" idx="10"/>
          </p:nvPr>
        </p:nvSpPr>
        <p:spPr/>
        <p:txBody>
          <a:bodyPr/>
          <a:lstStyle/>
          <a:p>
            <a:r>
              <a:rPr lang="fi-FI"/>
              <a:t>14.9.2016</a:t>
            </a:r>
            <a:endParaRPr lang="en-US"/>
          </a:p>
        </p:txBody>
      </p:sp>
      <p:sp>
        <p:nvSpPr>
          <p:cNvPr id="5" name="Footer Placeholder 4"/>
          <p:cNvSpPr>
            <a:spLocks noGrp="1"/>
          </p:cNvSpPr>
          <p:nvPr>
            <p:ph type="ftr" sz="quarter" idx="11"/>
          </p:nvPr>
        </p:nvSpPr>
        <p:spPr/>
        <p:txBody>
          <a:bodyPr/>
          <a:lstStyle/>
          <a:p>
            <a:r>
              <a:rPr lang="en-US"/>
              <a:t>Ari Virtanen , Solidior Ltd. </a:t>
            </a:r>
          </a:p>
        </p:txBody>
      </p:sp>
      <p:sp>
        <p:nvSpPr>
          <p:cNvPr id="6" name="Slide Number Placeholder 5"/>
          <p:cNvSpPr>
            <a:spLocks noGrp="1"/>
          </p:cNvSpPr>
          <p:nvPr>
            <p:ph type="sldNum" sz="quarter" idx="12"/>
          </p:nvPr>
        </p:nvSpPr>
        <p:spPr/>
        <p:txBody>
          <a:bodyPr/>
          <a:lstStyle/>
          <a:p>
            <a:fld id="{15838A59-DAAD-47FF-A477-7D9D21151B8B}" type="slidenum">
              <a:rPr lang="en-US" smtClean="0"/>
              <a:t>‹#›</a:t>
            </a:fld>
            <a:endParaRPr lang="en-US"/>
          </a:p>
        </p:txBody>
      </p:sp>
    </p:spTree>
    <p:extLst>
      <p:ext uri="{BB962C8B-B14F-4D97-AF65-F5344CB8AC3E}">
        <p14:creationId xmlns:p14="http://schemas.microsoft.com/office/powerpoint/2010/main" val="16829581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Mukautettu asette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endParaRPr lang="en-US"/>
          </a:p>
        </p:txBody>
      </p:sp>
      <p:sp>
        <p:nvSpPr>
          <p:cNvPr id="3" name="Päivämäärän paikkamerkki 2"/>
          <p:cNvSpPr>
            <a:spLocks noGrp="1"/>
          </p:cNvSpPr>
          <p:nvPr>
            <p:ph type="dt" sz="half" idx="10"/>
          </p:nvPr>
        </p:nvSpPr>
        <p:spPr/>
        <p:txBody>
          <a:bodyPr/>
          <a:lstStyle/>
          <a:p>
            <a:r>
              <a:rPr lang="fi-FI"/>
              <a:t>14.9.2016</a:t>
            </a:r>
            <a:endParaRPr lang="en-US"/>
          </a:p>
        </p:txBody>
      </p:sp>
      <p:sp>
        <p:nvSpPr>
          <p:cNvPr id="4" name="Alatunnisteen paikkamerkki 3"/>
          <p:cNvSpPr>
            <a:spLocks noGrp="1"/>
          </p:cNvSpPr>
          <p:nvPr>
            <p:ph type="ftr" sz="quarter" idx="11"/>
          </p:nvPr>
        </p:nvSpPr>
        <p:spPr/>
        <p:txBody>
          <a:bodyPr/>
          <a:lstStyle/>
          <a:p>
            <a:r>
              <a:rPr lang="en-US"/>
              <a:t>Ari Virtanen , Solidior Ltd. </a:t>
            </a:r>
          </a:p>
        </p:txBody>
      </p:sp>
      <p:sp>
        <p:nvSpPr>
          <p:cNvPr id="5" name="Dian numeron paikkamerkki 4"/>
          <p:cNvSpPr>
            <a:spLocks noGrp="1"/>
          </p:cNvSpPr>
          <p:nvPr>
            <p:ph type="sldNum" sz="quarter" idx="12"/>
          </p:nvPr>
        </p:nvSpPr>
        <p:spPr/>
        <p:txBody>
          <a:bodyPr/>
          <a:lstStyle/>
          <a:p>
            <a:fld id="{15838A59-DAAD-47FF-A477-7D9D21151B8B}" type="slidenum">
              <a:rPr lang="en-US" smtClean="0"/>
              <a:t>‹#›</a:t>
            </a:fld>
            <a:endParaRPr lang="en-US"/>
          </a:p>
        </p:txBody>
      </p:sp>
      <p:pic>
        <p:nvPicPr>
          <p:cNvPr id="7" name="Kuva 6"/>
          <p:cNvPicPr>
            <a:picLocks noChangeAspect="1"/>
          </p:cNvPicPr>
          <p:nvPr userDrawn="1"/>
        </p:nvPicPr>
        <p:blipFill>
          <a:blip r:embed="rId2"/>
          <a:stretch>
            <a:fillRect/>
          </a:stretch>
        </p:blipFill>
        <p:spPr>
          <a:xfrm>
            <a:off x="216673" y="160501"/>
            <a:ext cx="1026895" cy="961862"/>
          </a:xfrm>
          <a:prstGeom prst="rect">
            <a:avLst/>
          </a:prstGeom>
        </p:spPr>
      </p:pic>
    </p:spTree>
    <p:extLst>
      <p:ext uri="{BB962C8B-B14F-4D97-AF65-F5344CB8AC3E}">
        <p14:creationId xmlns:p14="http://schemas.microsoft.com/office/powerpoint/2010/main" val="39694136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endParaRPr lang="en-US" dirty="0"/>
          </a:p>
        </p:txBody>
      </p:sp>
      <p:sp>
        <p:nvSpPr>
          <p:cNvPr id="3" name="Content Placeholder 2"/>
          <p:cNvSpPr>
            <a:spLocks noGrp="1"/>
          </p:cNvSpPr>
          <p:nvPr>
            <p:ph idx="1"/>
          </p:nvPr>
        </p:nvSpPr>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r>
              <a:rPr lang="fi-FI"/>
              <a:t>14.9.2016</a:t>
            </a:r>
            <a:endParaRPr lang="en-US"/>
          </a:p>
        </p:txBody>
      </p:sp>
      <p:sp>
        <p:nvSpPr>
          <p:cNvPr id="5" name="Footer Placeholder 4"/>
          <p:cNvSpPr>
            <a:spLocks noGrp="1"/>
          </p:cNvSpPr>
          <p:nvPr>
            <p:ph type="ftr" sz="quarter" idx="11"/>
          </p:nvPr>
        </p:nvSpPr>
        <p:spPr/>
        <p:txBody>
          <a:bodyPr/>
          <a:lstStyle/>
          <a:p>
            <a:r>
              <a:rPr lang="en-US"/>
              <a:t>Ari Virtanen , Solidior Ltd. </a:t>
            </a:r>
          </a:p>
        </p:txBody>
      </p:sp>
      <p:sp>
        <p:nvSpPr>
          <p:cNvPr id="6" name="Slide Number Placeholder 5"/>
          <p:cNvSpPr>
            <a:spLocks noGrp="1"/>
          </p:cNvSpPr>
          <p:nvPr>
            <p:ph type="sldNum" sz="quarter" idx="12"/>
          </p:nvPr>
        </p:nvSpPr>
        <p:spPr/>
        <p:txBody>
          <a:bodyPr/>
          <a:lstStyle/>
          <a:p>
            <a:fld id="{15838A59-DAAD-47FF-A477-7D9D21151B8B}" type="slidenum">
              <a:rPr lang="en-US" smtClean="0"/>
              <a:t>‹#›</a:t>
            </a:fld>
            <a:endParaRPr lang="en-US"/>
          </a:p>
        </p:txBody>
      </p:sp>
      <p:pic>
        <p:nvPicPr>
          <p:cNvPr id="7" name="Kuva 6"/>
          <p:cNvPicPr>
            <a:picLocks noChangeAspect="1"/>
          </p:cNvPicPr>
          <p:nvPr userDrawn="1"/>
        </p:nvPicPr>
        <p:blipFill>
          <a:blip r:embed="rId2"/>
          <a:stretch>
            <a:fillRect/>
          </a:stretch>
        </p:blipFill>
        <p:spPr>
          <a:xfrm>
            <a:off x="216673" y="160501"/>
            <a:ext cx="1026895" cy="961862"/>
          </a:xfrm>
          <a:prstGeom prst="rect">
            <a:avLst/>
          </a:prstGeom>
        </p:spPr>
      </p:pic>
    </p:spTree>
    <p:extLst>
      <p:ext uri="{BB962C8B-B14F-4D97-AF65-F5344CB8AC3E}">
        <p14:creationId xmlns:p14="http://schemas.microsoft.com/office/powerpoint/2010/main" val="4028404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fi-FI"/>
              <a:t>Muokkaa perustyyl. napsautt.</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a:t>
            </a:r>
          </a:p>
        </p:txBody>
      </p:sp>
      <p:sp>
        <p:nvSpPr>
          <p:cNvPr id="4" name="Date Placeholder 3"/>
          <p:cNvSpPr>
            <a:spLocks noGrp="1"/>
          </p:cNvSpPr>
          <p:nvPr>
            <p:ph type="dt" sz="half" idx="10"/>
          </p:nvPr>
        </p:nvSpPr>
        <p:spPr/>
        <p:txBody>
          <a:bodyPr/>
          <a:lstStyle/>
          <a:p>
            <a:r>
              <a:rPr lang="fi-FI"/>
              <a:t>14.9.2016</a:t>
            </a:r>
            <a:endParaRPr lang="en-US"/>
          </a:p>
        </p:txBody>
      </p:sp>
      <p:sp>
        <p:nvSpPr>
          <p:cNvPr id="5" name="Footer Placeholder 4"/>
          <p:cNvSpPr>
            <a:spLocks noGrp="1"/>
          </p:cNvSpPr>
          <p:nvPr>
            <p:ph type="ftr" sz="quarter" idx="11"/>
          </p:nvPr>
        </p:nvSpPr>
        <p:spPr/>
        <p:txBody>
          <a:bodyPr/>
          <a:lstStyle/>
          <a:p>
            <a:r>
              <a:rPr lang="en-US"/>
              <a:t>Ari Virtanen , Solidior Ltd. </a:t>
            </a:r>
          </a:p>
        </p:txBody>
      </p:sp>
      <p:sp>
        <p:nvSpPr>
          <p:cNvPr id="6" name="Slide Number Placeholder 5"/>
          <p:cNvSpPr>
            <a:spLocks noGrp="1"/>
          </p:cNvSpPr>
          <p:nvPr>
            <p:ph type="sldNum" sz="quarter" idx="12"/>
          </p:nvPr>
        </p:nvSpPr>
        <p:spPr/>
        <p:txBody>
          <a:bodyPr/>
          <a:lstStyle/>
          <a:p>
            <a:fld id="{15838A59-DAAD-47FF-A477-7D9D21151B8B}" type="slidenum">
              <a:rPr lang="en-US" smtClean="0"/>
              <a:t>‹#›</a:t>
            </a:fld>
            <a:endParaRPr lang="en-US"/>
          </a:p>
        </p:txBody>
      </p:sp>
      <p:pic>
        <p:nvPicPr>
          <p:cNvPr id="7" name="Kuva 6"/>
          <p:cNvPicPr>
            <a:picLocks noChangeAspect="1"/>
          </p:cNvPicPr>
          <p:nvPr userDrawn="1"/>
        </p:nvPicPr>
        <p:blipFill>
          <a:blip r:embed="rId2"/>
          <a:stretch>
            <a:fillRect/>
          </a:stretch>
        </p:blipFill>
        <p:spPr>
          <a:xfrm>
            <a:off x="216673" y="160501"/>
            <a:ext cx="1026895" cy="961862"/>
          </a:xfrm>
          <a:prstGeom prst="rect">
            <a:avLst/>
          </a:prstGeom>
        </p:spPr>
      </p:pic>
    </p:spTree>
    <p:extLst>
      <p:ext uri="{BB962C8B-B14F-4D97-AF65-F5344CB8AC3E}">
        <p14:creationId xmlns:p14="http://schemas.microsoft.com/office/powerpoint/2010/main" val="41002032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Date Placeholder 4"/>
          <p:cNvSpPr>
            <a:spLocks noGrp="1"/>
          </p:cNvSpPr>
          <p:nvPr>
            <p:ph type="dt" sz="half" idx="10"/>
          </p:nvPr>
        </p:nvSpPr>
        <p:spPr/>
        <p:txBody>
          <a:bodyPr/>
          <a:lstStyle/>
          <a:p>
            <a:r>
              <a:rPr lang="fi-FI"/>
              <a:t>14.9.2016</a:t>
            </a:r>
            <a:endParaRPr lang="en-US"/>
          </a:p>
        </p:txBody>
      </p:sp>
      <p:sp>
        <p:nvSpPr>
          <p:cNvPr id="6" name="Footer Placeholder 5"/>
          <p:cNvSpPr>
            <a:spLocks noGrp="1"/>
          </p:cNvSpPr>
          <p:nvPr>
            <p:ph type="ftr" sz="quarter" idx="11"/>
          </p:nvPr>
        </p:nvSpPr>
        <p:spPr/>
        <p:txBody>
          <a:bodyPr/>
          <a:lstStyle/>
          <a:p>
            <a:r>
              <a:rPr lang="en-US"/>
              <a:t>Ari Virtanen , Solidior Ltd. </a:t>
            </a:r>
          </a:p>
        </p:txBody>
      </p:sp>
      <p:sp>
        <p:nvSpPr>
          <p:cNvPr id="7" name="Slide Number Placeholder 6"/>
          <p:cNvSpPr>
            <a:spLocks noGrp="1"/>
          </p:cNvSpPr>
          <p:nvPr>
            <p:ph type="sldNum" sz="quarter" idx="12"/>
          </p:nvPr>
        </p:nvSpPr>
        <p:spPr/>
        <p:txBody>
          <a:bodyPr/>
          <a:lstStyle/>
          <a:p>
            <a:fld id="{15838A59-DAAD-47FF-A477-7D9D21151B8B}" type="slidenum">
              <a:rPr lang="en-US" smtClean="0"/>
              <a:t>‹#›</a:t>
            </a:fld>
            <a:endParaRPr lang="en-US"/>
          </a:p>
        </p:txBody>
      </p:sp>
      <p:pic>
        <p:nvPicPr>
          <p:cNvPr id="8" name="Kuva 7"/>
          <p:cNvPicPr>
            <a:picLocks noChangeAspect="1"/>
          </p:cNvPicPr>
          <p:nvPr userDrawn="1"/>
        </p:nvPicPr>
        <p:blipFill>
          <a:blip r:embed="rId2"/>
          <a:stretch>
            <a:fillRect/>
          </a:stretch>
        </p:blipFill>
        <p:spPr>
          <a:xfrm>
            <a:off x="216673" y="160501"/>
            <a:ext cx="1026895" cy="961862"/>
          </a:xfrm>
          <a:prstGeom prst="rect">
            <a:avLst/>
          </a:prstGeom>
        </p:spPr>
      </p:pic>
    </p:spTree>
    <p:extLst>
      <p:ext uri="{BB962C8B-B14F-4D97-AF65-F5344CB8AC3E}">
        <p14:creationId xmlns:p14="http://schemas.microsoft.com/office/powerpoint/2010/main" val="35990358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Vertailu">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4" name="Content Placeholder 3"/>
          <p:cNvSpPr>
            <a:spLocks noGrp="1"/>
          </p:cNvSpPr>
          <p:nvPr>
            <p:ph sz="half" idx="2"/>
          </p:nvPr>
        </p:nvSpPr>
        <p:spPr>
          <a:xfrm>
            <a:off x="845127" y="2507550"/>
            <a:ext cx="5156200" cy="3680525"/>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6" name="Content Placeholder 5"/>
          <p:cNvSpPr>
            <a:spLocks noGrp="1"/>
          </p:cNvSpPr>
          <p:nvPr>
            <p:ph sz="quarter" idx="4"/>
          </p:nvPr>
        </p:nvSpPr>
        <p:spPr>
          <a:xfrm>
            <a:off x="6172200" y="2507550"/>
            <a:ext cx="5181601" cy="3680525"/>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a:p>
        </p:txBody>
      </p:sp>
      <p:sp>
        <p:nvSpPr>
          <p:cNvPr id="7" name="Date Placeholder 6"/>
          <p:cNvSpPr>
            <a:spLocks noGrp="1"/>
          </p:cNvSpPr>
          <p:nvPr>
            <p:ph type="dt" sz="half" idx="10"/>
          </p:nvPr>
        </p:nvSpPr>
        <p:spPr/>
        <p:txBody>
          <a:bodyPr/>
          <a:lstStyle/>
          <a:p>
            <a:r>
              <a:rPr lang="fi-FI"/>
              <a:t>14.9.2016</a:t>
            </a:r>
            <a:endParaRPr lang="en-US"/>
          </a:p>
        </p:txBody>
      </p:sp>
      <p:sp>
        <p:nvSpPr>
          <p:cNvPr id="8" name="Footer Placeholder 7"/>
          <p:cNvSpPr>
            <a:spLocks noGrp="1"/>
          </p:cNvSpPr>
          <p:nvPr>
            <p:ph type="ftr" sz="quarter" idx="11"/>
          </p:nvPr>
        </p:nvSpPr>
        <p:spPr/>
        <p:txBody>
          <a:bodyPr/>
          <a:lstStyle/>
          <a:p>
            <a:r>
              <a:rPr lang="en-US"/>
              <a:t>Ari Virtanen , Solidior Ltd. </a:t>
            </a:r>
          </a:p>
        </p:txBody>
      </p:sp>
      <p:sp>
        <p:nvSpPr>
          <p:cNvPr id="9" name="Slide Number Placeholder 8"/>
          <p:cNvSpPr>
            <a:spLocks noGrp="1"/>
          </p:cNvSpPr>
          <p:nvPr>
            <p:ph type="sldNum" sz="quarter" idx="12"/>
          </p:nvPr>
        </p:nvSpPr>
        <p:spPr/>
        <p:txBody>
          <a:bodyPr/>
          <a:lstStyle/>
          <a:p>
            <a:fld id="{15838A59-DAAD-47FF-A477-7D9D21151B8B}" type="slidenum">
              <a:rPr lang="en-US" smtClean="0"/>
              <a:t>‹#›</a:t>
            </a:fld>
            <a:endParaRPr lang="en-US"/>
          </a:p>
        </p:txBody>
      </p:sp>
      <p:sp>
        <p:nvSpPr>
          <p:cNvPr id="10" name="Title 9"/>
          <p:cNvSpPr>
            <a:spLocks noGrp="1"/>
          </p:cNvSpPr>
          <p:nvPr>
            <p:ph type="title"/>
          </p:nvPr>
        </p:nvSpPr>
        <p:spPr/>
        <p:txBody>
          <a:bodyPr/>
          <a:lstStyle/>
          <a:p>
            <a:r>
              <a:rPr lang="fi-FI"/>
              <a:t>Muokkaa perustyyl. napsautt.</a:t>
            </a:r>
            <a:endParaRPr lang="en-US" dirty="0"/>
          </a:p>
        </p:txBody>
      </p:sp>
      <p:pic>
        <p:nvPicPr>
          <p:cNvPr id="11" name="Kuva 10"/>
          <p:cNvPicPr>
            <a:picLocks noChangeAspect="1"/>
          </p:cNvPicPr>
          <p:nvPr userDrawn="1"/>
        </p:nvPicPr>
        <p:blipFill>
          <a:blip r:embed="rId2"/>
          <a:stretch>
            <a:fillRect/>
          </a:stretch>
        </p:blipFill>
        <p:spPr>
          <a:xfrm>
            <a:off x="216673" y="160501"/>
            <a:ext cx="1026895" cy="961862"/>
          </a:xfrm>
          <a:prstGeom prst="rect">
            <a:avLst/>
          </a:prstGeom>
        </p:spPr>
      </p:pic>
    </p:spTree>
    <p:extLst>
      <p:ext uri="{BB962C8B-B14F-4D97-AF65-F5344CB8AC3E}">
        <p14:creationId xmlns:p14="http://schemas.microsoft.com/office/powerpoint/2010/main" val="2546234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Vain otsikko">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fi-FI"/>
              <a:t>14.9.2016</a:t>
            </a:r>
            <a:endParaRPr lang="en-US"/>
          </a:p>
        </p:txBody>
      </p:sp>
      <p:sp>
        <p:nvSpPr>
          <p:cNvPr id="4" name="Footer Placeholder 3"/>
          <p:cNvSpPr>
            <a:spLocks noGrp="1"/>
          </p:cNvSpPr>
          <p:nvPr>
            <p:ph type="ftr" sz="quarter" idx="11"/>
          </p:nvPr>
        </p:nvSpPr>
        <p:spPr/>
        <p:txBody>
          <a:bodyPr/>
          <a:lstStyle/>
          <a:p>
            <a:r>
              <a:rPr lang="en-US"/>
              <a:t>Ari Virtanen , Solidior Ltd. </a:t>
            </a:r>
          </a:p>
        </p:txBody>
      </p:sp>
      <p:sp>
        <p:nvSpPr>
          <p:cNvPr id="5" name="Slide Number Placeholder 4"/>
          <p:cNvSpPr>
            <a:spLocks noGrp="1"/>
          </p:cNvSpPr>
          <p:nvPr>
            <p:ph type="sldNum" sz="quarter" idx="12"/>
          </p:nvPr>
        </p:nvSpPr>
        <p:spPr/>
        <p:txBody>
          <a:bodyPr/>
          <a:lstStyle/>
          <a:p>
            <a:fld id="{15838A59-DAAD-47FF-A477-7D9D21151B8B}" type="slidenum">
              <a:rPr lang="en-US" smtClean="0"/>
              <a:t>‹#›</a:t>
            </a:fld>
            <a:endParaRPr lang="en-US"/>
          </a:p>
        </p:txBody>
      </p:sp>
      <p:sp>
        <p:nvSpPr>
          <p:cNvPr id="6" name="Title 5"/>
          <p:cNvSpPr>
            <a:spLocks noGrp="1"/>
          </p:cNvSpPr>
          <p:nvPr>
            <p:ph type="title"/>
          </p:nvPr>
        </p:nvSpPr>
        <p:spPr/>
        <p:txBody>
          <a:bodyPr/>
          <a:lstStyle/>
          <a:p>
            <a:r>
              <a:rPr lang="fi-FI"/>
              <a:t>Muokkaa perustyyl. napsautt.</a:t>
            </a:r>
            <a:endParaRPr lang="en-US"/>
          </a:p>
        </p:txBody>
      </p:sp>
      <p:pic>
        <p:nvPicPr>
          <p:cNvPr id="7" name="Kuva 6"/>
          <p:cNvPicPr>
            <a:picLocks noChangeAspect="1"/>
          </p:cNvPicPr>
          <p:nvPr userDrawn="1"/>
        </p:nvPicPr>
        <p:blipFill>
          <a:blip r:embed="rId2"/>
          <a:stretch>
            <a:fillRect/>
          </a:stretch>
        </p:blipFill>
        <p:spPr>
          <a:xfrm>
            <a:off x="216673" y="160501"/>
            <a:ext cx="1026895" cy="961862"/>
          </a:xfrm>
          <a:prstGeom prst="rect">
            <a:avLst/>
          </a:prstGeom>
        </p:spPr>
      </p:pic>
    </p:spTree>
    <p:extLst>
      <p:ext uri="{BB962C8B-B14F-4D97-AF65-F5344CB8AC3E}">
        <p14:creationId xmlns:p14="http://schemas.microsoft.com/office/powerpoint/2010/main" val="28892305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fi-FI"/>
              <a:t>14.9.2016</a:t>
            </a:r>
            <a:endParaRPr lang="en-US"/>
          </a:p>
        </p:txBody>
      </p:sp>
      <p:sp>
        <p:nvSpPr>
          <p:cNvPr id="3" name="Footer Placeholder 2"/>
          <p:cNvSpPr>
            <a:spLocks noGrp="1"/>
          </p:cNvSpPr>
          <p:nvPr>
            <p:ph type="ftr" sz="quarter" idx="11"/>
          </p:nvPr>
        </p:nvSpPr>
        <p:spPr/>
        <p:txBody>
          <a:bodyPr/>
          <a:lstStyle/>
          <a:p>
            <a:r>
              <a:rPr lang="en-US"/>
              <a:t>Ari Virtanen , Solidior Ltd. </a:t>
            </a:r>
          </a:p>
        </p:txBody>
      </p:sp>
      <p:sp>
        <p:nvSpPr>
          <p:cNvPr id="4" name="Slide Number Placeholder 3"/>
          <p:cNvSpPr>
            <a:spLocks noGrp="1"/>
          </p:cNvSpPr>
          <p:nvPr>
            <p:ph type="sldNum" sz="quarter" idx="12"/>
          </p:nvPr>
        </p:nvSpPr>
        <p:spPr/>
        <p:txBody>
          <a:bodyPr/>
          <a:lstStyle/>
          <a:p>
            <a:fld id="{15838A59-DAAD-47FF-A477-7D9D21151B8B}" type="slidenum">
              <a:rPr lang="en-US" smtClean="0"/>
              <a:t>‹#›</a:t>
            </a:fld>
            <a:endParaRPr lang="en-US"/>
          </a:p>
        </p:txBody>
      </p:sp>
      <p:pic>
        <p:nvPicPr>
          <p:cNvPr id="5" name="Kuva 4"/>
          <p:cNvPicPr>
            <a:picLocks noChangeAspect="1"/>
          </p:cNvPicPr>
          <p:nvPr userDrawn="1"/>
        </p:nvPicPr>
        <p:blipFill>
          <a:blip r:embed="rId2"/>
          <a:stretch>
            <a:fillRect/>
          </a:stretch>
        </p:blipFill>
        <p:spPr>
          <a:xfrm>
            <a:off x="216673" y="160501"/>
            <a:ext cx="1026895" cy="961862"/>
          </a:xfrm>
          <a:prstGeom prst="rect">
            <a:avLst/>
          </a:prstGeom>
        </p:spPr>
      </p:pic>
    </p:spTree>
    <p:extLst>
      <p:ext uri="{BB962C8B-B14F-4D97-AF65-F5344CB8AC3E}">
        <p14:creationId xmlns:p14="http://schemas.microsoft.com/office/powerpoint/2010/main" val="23947847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fi-FI"/>
              <a:t>Muokkaa perustyyl. napsautt.</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a:t>
            </a:r>
          </a:p>
        </p:txBody>
      </p:sp>
      <p:sp>
        <p:nvSpPr>
          <p:cNvPr id="5" name="Date Placeholder 4"/>
          <p:cNvSpPr>
            <a:spLocks noGrp="1"/>
          </p:cNvSpPr>
          <p:nvPr>
            <p:ph type="dt" sz="half" idx="10"/>
          </p:nvPr>
        </p:nvSpPr>
        <p:spPr/>
        <p:txBody>
          <a:bodyPr/>
          <a:lstStyle/>
          <a:p>
            <a:r>
              <a:rPr lang="fi-FI"/>
              <a:t>14.9.2016</a:t>
            </a:r>
            <a:endParaRPr lang="en-US"/>
          </a:p>
        </p:txBody>
      </p:sp>
      <p:sp>
        <p:nvSpPr>
          <p:cNvPr id="6" name="Footer Placeholder 5"/>
          <p:cNvSpPr>
            <a:spLocks noGrp="1"/>
          </p:cNvSpPr>
          <p:nvPr>
            <p:ph type="ftr" sz="quarter" idx="11"/>
          </p:nvPr>
        </p:nvSpPr>
        <p:spPr/>
        <p:txBody>
          <a:bodyPr/>
          <a:lstStyle/>
          <a:p>
            <a:r>
              <a:rPr lang="en-US"/>
              <a:t>Ari Virtanen , Solidior Ltd. </a:t>
            </a:r>
          </a:p>
        </p:txBody>
      </p:sp>
      <p:sp>
        <p:nvSpPr>
          <p:cNvPr id="7" name="Slide Number Placeholder 6"/>
          <p:cNvSpPr>
            <a:spLocks noGrp="1"/>
          </p:cNvSpPr>
          <p:nvPr>
            <p:ph type="sldNum" sz="quarter" idx="12"/>
          </p:nvPr>
        </p:nvSpPr>
        <p:spPr/>
        <p:txBody>
          <a:bodyPr/>
          <a:lstStyle/>
          <a:p>
            <a:fld id="{15838A59-DAAD-47FF-A477-7D9D21151B8B}" type="slidenum">
              <a:rPr lang="en-US" smtClean="0"/>
              <a:t>‹#›</a:t>
            </a:fld>
            <a:endParaRPr lang="en-US"/>
          </a:p>
        </p:txBody>
      </p:sp>
      <p:pic>
        <p:nvPicPr>
          <p:cNvPr id="8" name="Kuva 7"/>
          <p:cNvPicPr>
            <a:picLocks noChangeAspect="1"/>
          </p:cNvPicPr>
          <p:nvPr userDrawn="1"/>
        </p:nvPicPr>
        <p:blipFill>
          <a:blip r:embed="rId2"/>
          <a:stretch>
            <a:fillRect/>
          </a:stretch>
        </p:blipFill>
        <p:spPr>
          <a:xfrm>
            <a:off x="216673" y="160501"/>
            <a:ext cx="1026895" cy="961862"/>
          </a:xfrm>
          <a:prstGeom prst="rect">
            <a:avLst/>
          </a:prstGeom>
        </p:spPr>
      </p:pic>
    </p:spTree>
    <p:extLst>
      <p:ext uri="{BB962C8B-B14F-4D97-AF65-F5344CB8AC3E}">
        <p14:creationId xmlns:p14="http://schemas.microsoft.com/office/powerpoint/2010/main" val="1604363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fi-FI"/>
              <a:t>Muokkaa perustyyl. napsautt.</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a:t>
            </a:r>
          </a:p>
        </p:txBody>
      </p:sp>
      <p:sp>
        <p:nvSpPr>
          <p:cNvPr id="5" name="Date Placeholder 4"/>
          <p:cNvSpPr>
            <a:spLocks noGrp="1"/>
          </p:cNvSpPr>
          <p:nvPr>
            <p:ph type="dt" sz="half" idx="10"/>
          </p:nvPr>
        </p:nvSpPr>
        <p:spPr/>
        <p:txBody>
          <a:bodyPr/>
          <a:lstStyle/>
          <a:p>
            <a:r>
              <a:rPr lang="fi-FI"/>
              <a:t>14.9.2016</a:t>
            </a:r>
            <a:endParaRPr lang="en-US"/>
          </a:p>
        </p:txBody>
      </p:sp>
      <p:sp>
        <p:nvSpPr>
          <p:cNvPr id="6" name="Footer Placeholder 5"/>
          <p:cNvSpPr>
            <a:spLocks noGrp="1"/>
          </p:cNvSpPr>
          <p:nvPr>
            <p:ph type="ftr" sz="quarter" idx="11"/>
          </p:nvPr>
        </p:nvSpPr>
        <p:spPr/>
        <p:txBody>
          <a:bodyPr/>
          <a:lstStyle/>
          <a:p>
            <a:r>
              <a:rPr lang="en-US"/>
              <a:t>Ari Virtanen , Solidior Ltd. </a:t>
            </a:r>
            <a:endParaRPr lang="en-US" dirty="0"/>
          </a:p>
        </p:txBody>
      </p:sp>
      <p:sp>
        <p:nvSpPr>
          <p:cNvPr id="7" name="Slide Number Placeholder 6"/>
          <p:cNvSpPr>
            <a:spLocks noGrp="1"/>
          </p:cNvSpPr>
          <p:nvPr>
            <p:ph type="sldNum" sz="quarter" idx="12"/>
          </p:nvPr>
        </p:nvSpPr>
        <p:spPr/>
        <p:txBody>
          <a:bodyPr/>
          <a:lstStyle/>
          <a:p>
            <a:fld id="{15838A59-DAAD-47FF-A477-7D9D21151B8B}" type="slidenum">
              <a:rPr lang="en-US" smtClean="0"/>
              <a:t>‹#›</a:t>
            </a:fld>
            <a:endParaRPr lang="en-US"/>
          </a:p>
        </p:txBody>
      </p:sp>
      <p:pic>
        <p:nvPicPr>
          <p:cNvPr id="8" name="Kuva 7"/>
          <p:cNvPicPr>
            <a:picLocks noChangeAspect="1"/>
          </p:cNvPicPr>
          <p:nvPr userDrawn="1"/>
        </p:nvPicPr>
        <p:blipFill>
          <a:blip r:embed="rId2"/>
          <a:stretch>
            <a:fillRect/>
          </a:stretch>
        </p:blipFill>
        <p:spPr>
          <a:xfrm>
            <a:off x="216673" y="160501"/>
            <a:ext cx="1026895" cy="961862"/>
          </a:xfrm>
          <a:prstGeom prst="rect">
            <a:avLst/>
          </a:prstGeom>
        </p:spPr>
      </p:pic>
    </p:spTree>
    <p:extLst>
      <p:ext uri="{BB962C8B-B14F-4D97-AF65-F5344CB8AC3E}">
        <p14:creationId xmlns:p14="http://schemas.microsoft.com/office/powerpoint/2010/main" val="112256337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fi-FI"/>
              <a:t>Muokkaa perustyyl. napsautt.</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r>
              <a:rPr lang="fi-FI"/>
              <a:t>14.9.2016</a:t>
            </a:r>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r>
              <a:rPr lang="en-US"/>
              <a:t>Ari Virtanen , Solidior Ltd. </a:t>
            </a:r>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15838A59-DAAD-47FF-A477-7D9D21151B8B}" type="slidenum">
              <a:rPr lang="en-US" smtClean="0"/>
              <a:t>‹#›</a:t>
            </a:fld>
            <a:endParaRPr lang="en-US"/>
          </a:p>
        </p:txBody>
      </p:sp>
    </p:spTree>
    <p:extLst>
      <p:ext uri="{BB962C8B-B14F-4D97-AF65-F5344CB8AC3E}">
        <p14:creationId xmlns:p14="http://schemas.microsoft.com/office/powerpoint/2010/main" val="2956946497"/>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660" r:id="rId12"/>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1" Type="http://schemas.openxmlformats.org/officeDocument/2006/relationships/slideLayout" Target="../slideLayouts/slideLayout1.xml"/><Relationship Id="rId2" Type="http://schemas.openxmlformats.org/officeDocument/2006/relationships/hyperlink" Target="http://www.google.ru/url?sa=i&amp;rct=j&amp;q=&amp;esrc=s&amp;source=images&amp;cd=&amp;docid=gGQcbQ5qF62EzM&amp;tbnid=RtUNDFbd95rrnM:&amp;ved=0CAUQjRw&amp;url=http://www.iconhot.com/icon/dot-pictograms/air-plane-airport.html&amp;ei=gN95UvC1EIHG4gSQrYDgCQ&amp;bvm=bv.55980276,d.bGE&amp;psig=AFQjCNHZByOcDm7hDNi_5hfLbQ9xhdtkWA&amp;ust=1383804836082366" TargetMode="Externa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diagramData" Target="../diagrams/data1.xml"/><Relationship Id="rId5" Type="http://schemas.openxmlformats.org/officeDocument/2006/relationships/diagramLayout" Target="../diagrams/layout1.xml"/><Relationship Id="rId6" Type="http://schemas.openxmlformats.org/officeDocument/2006/relationships/diagramQuickStyle" Target="../diagrams/quickStyle1.xml"/><Relationship Id="rId7" Type="http://schemas.openxmlformats.org/officeDocument/2006/relationships/diagramColors" Target="../diagrams/colors1.xml"/><Relationship Id="rId8" Type="http://schemas.microsoft.com/office/2007/relationships/diagramDrawing" Target="../diagrams/drawing1.xml"/><Relationship Id="rId1" Type="http://schemas.openxmlformats.org/officeDocument/2006/relationships/tags" Target="../tags/tag24.xml"/><Relationship Id="rId2"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6.xml.rels><?xml version="1.0" encoding="UTF-8" standalone="yes"?>
<Relationships xmlns="http://schemas.openxmlformats.org/package/2006/relationships"><Relationship Id="rId3" Type="http://schemas.openxmlformats.org/officeDocument/2006/relationships/tags" Target="../tags/tag3.xml"/><Relationship Id="rId4" Type="http://schemas.openxmlformats.org/officeDocument/2006/relationships/tags" Target="../tags/tag4.xml"/><Relationship Id="rId5" Type="http://schemas.openxmlformats.org/officeDocument/2006/relationships/tags" Target="../tags/tag5.xml"/><Relationship Id="rId6" Type="http://schemas.openxmlformats.org/officeDocument/2006/relationships/tags" Target="../tags/tag6.xml"/><Relationship Id="rId7" Type="http://schemas.openxmlformats.org/officeDocument/2006/relationships/slideLayout" Target="../slideLayouts/slideLayout2.xml"/><Relationship Id="rId8" Type="http://schemas.openxmlformats.org/officeDocument/2006/relationships/image" Target="../media/image5.jpeg"/><Relationship Id="rId9" Type="http://schemas.openxmlformats.org/officeDocument/2006/relationships/image" Target="../media/image6.jpeg"/><Relationship Id="rId10" Type="http://schemas.openxmlformats.org/officeDocument/2006/relationships/image" Target="../media/image7.jpeg"/><Relationship Id="rId1" Type="http://schemas.openxmlformats.org/officeDocument/2006/relationships/tags" Target="../tags/tag1.xml"/><Relationship Id="rId2" Type="http://schemas.openxmlformats.org/officeDocument/2006/relationships/tags" Target="../tags/tag2.xml"/></Relationships>
</file>

<file path=ppt/slides/_rels/slide7.xml.rels><?xml version="1.0" encoding="UTF-8" standalone="yes"?>
<Relationships xmlns="http://schemas.openxmlformats.org/package/2006/relationships"><Relationship Id="rId9" Type="http://schemas.openxmlformats.org/officeDocument/2006/relationships/tags" Target="../tags/tag14.xml"/><Relationship Id="rId20" Type="http://schemas.openxmlformats.org/officeDocument/2006/relationships/oleObject" Target="../embeddings/oleObject1.bin"/><Relationship Id="rId21" Type="http://schemas.openxmlformats.org/officeDocument/2006/relationships/image" Target="../media/image8.png"/><Relationship Id="rId10" Type="http://schemas.openxmlformats.org/officeDocument/2006/relationships/tags" Target="../tags/tag15.xml"/><Relationship Id="rId11" Type="http://schemas.openxmlformats.org/officeDocument/2006/relationships/tags" Target="../tags/tag16.xml"/><Relationship Id="rId12" Type="http://schemas.openxmlformats.org/officeDocument/2006/relationships/tags" Target="../tags/tag17.xml"/><Relationship Id="rId13" Type="http://schemas.openxmlformats.org/officeDocument/2006/relationships/tags" Target="../tags/tag18.xml"/><Relationship Id="rId14" Type="http://schemas.openxmlformats.org/officeDocument/2006/relationships/tags" Target="../tags/tag19.xml"/><Relationship Id="rId15" Type="http://schemas.openxmlformats.org/officeDocument/2006/relationships/tags" Target="../tags/tag20.xml"/><Relationship Id="rId16" Type="http://schemas.openxmlformats.org/officeDocument/2006/relationships/tags" Target="../tags/tag21.xml"/><Relationship Id="rId17" Type="http://schemas.openxmlformats.org/officeDocument/2006/relationships/tags" Target="../tags/tag22.xml"/><Relationship Id="rId18" Type="http://schemas.openxmlformats.org/officeDocument/2006/relationships/tags" Target="../tags/tag23.xml"/><Relationship Id="rId19" Type="http://schemas.openxmlformats.org/officeDocument/2006/relationships/slideLayout" Target="../slideLayouts/slideLayout2.xml"/><Relationship Id="rId1" Type="http://schemas.openxmlformats.org/officeDocument/2006/relationships/vmlDrawing" Target="../drawings/vmlDrawing1.vml"/><Relationship Id="rId2" Type="http://schemas.openxmlformats.org/officeDocument/2006/relationships/tags" Target="../tags/tag7.xml"/><Relationship Id="rId3" Type="http://schemas.openxmlformats.org/officeDocument/2006/relationships/tags" Target="../tags/tag8.xml"/><Relationship Id="rId4" Type="http://schemas.openxmlformats.org/officeDocument/2006/relationships/tags" Target="../tags/tag9.xml"/><Relationship Id="rId5" Type="http://schemas.openxmlformats.org/officeDocument/2006/relationships/tags" Target="../tags/tag10.xml"/><Relationship Id="rId6" Type="http://schemas.openxmlformats.org/officeDocument/2006/relationships/tags" Target="../tags/tag11.xml"/><Relationship Id="rId7" Type="http://schemas.openxmlformats.org/officeDocument/2006/relationships/tags" Target="../tags/tag12.xml"/><Relationship Id="rId8" Type="http://schemas.openxmlformats.org/officeDocument/2006/relationships/tags" Target="../tags/tag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9.emf"/></Relationships>
</file>

<file path=ppt/slides/_rels/slide9.xml.rels><?xml version="1.0" encoding="UTF-8" standalone="yes"?>
<Relationships xmlns="http://schemas.openxmlformats.org/package/2006/relationships"><Relationship Id="rId11" Type="http://schemas.openxmlformats.org/officeDocument/2006/relationships/image" Target="../media/image17.jpeg"/><Relationship Id="rId12" Type="http://schemas.openxmlformats.org/officeDocument/2006/relationships/image" Target="../media/image18.jpeg"/><Relationship Id="rId1" Type="http://schemas.openxmlformats.org/officeDocument/2006/relationships/vmlDrawing" Target="../drawings/vmlDrawing2.vml"/><Relationship Id="rId2" Type="http://schemas.openxmlformats.org/officeDocument/2006/relationships/slideLayout" Target="../slideLayouts/slideLayout2.xml"/><Relationship Id="rId3" Type="http://schemas.openxmlformats.org/officeDocument/2006/relationships/oleObject" Target="../embeddings/oleObject2.bin"/><Relationship Id="rId4" Type="http://schemas.openxmlformats.org/officeDocument/2006/relationships/image" Target="../media/image10.wmf"/><Relationship Id="rId5" Type="http://schemas.openxmlformats.org/officeDocument/2006/relationships/image" Target="../media/image11.jpeg"/><Relationship Id="rId6" Type="http://schemas.openxmlformats.org/officeDocument/2006/relationships/image" Target="../media/image12.jpeg"/><Relationship Id="rId7" Type="http://schemas.openxmlformats.org/officeDocument/2006/relationships/image" Target="../media/image13.jpeg"/><Relationship Id="rId8" Type="http://schemas.openxmlformats.org/officeDocument/2006/relationships/image" Target="../media/image14.jpeg"/><Relationship Id="rId9" Type="http://schemas.openxmlformats.org/officeDocument/2006/relationships/image" Target="../media/image15.jpeg"/><Relationship Id="rId10"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a:xfrm>
            <a:off x="760964" y="2412173"/>
            <a:ext cx="9144000" cy="1551566"/>
          </a:xfrm>
        </p:spPr>
        <p:txBody>
          <a:bodyPr>
            <a:normAutofit/>
          </a:bodyPr>
          <a:lstStyle/>
          <a:p>
            <a:r>
              <a:rPr lang="ru-RU" sz="3600" b="1" dirty="0" smtClean="0">
                <a:solidFill>
                  <a:schemeClr val="tx2">
                    <a:lumMod val="75000"/>
                  </a:schemeClr>
                </a:solidFill>
              </a:rPr>
              <a:t>Производственная реструктуризация и стратегии перемещения в Вологодской области</a:t>
            </a:r>
            <a:endParaRPr lang="en-US" sz="3600" b="1" dirty="0">
              <a:solidFill>
                <a:schemeClr val="tx2">
                  <a:lumMod val="75000"/>
                </a:schemeClr>
              </a:solidFill>
            </a:endParaRPr>
          </a:p>
        </p:txBody>
      </p:sp>
      <p:sp>
        <p:nvSpPr>
          <p:cNvPr id="3" name="Alaotsikko 2"/>
          <p:cNvSpPr>
            <a:spLocks noGrp="1"/>
          </p:cNvSpPr>
          <p:nvPr>
            <p:ph type="subTitle" idx="1"/>
          </p:nvPr>
        </p:nvSpPr>
        <p:spPr>
          <a:xfrm>
            <a:off x="2757054" y="5992090"/>
            <a:ext cx="9144000" cy="803708"/>
          </a:xfrm>
        </p:spPr>
        <p:txBody>
          <a:bodyPr>
            <a:normAutofit/>
          </a:bodyPr>
          <a:lstStyle/>
          <a:p>
            <a:pPr algn="r"/>
            <a:r>
              <a:rPr lang="en-US" sz="1800" dirty="0"/>
              <a:t>Ari Virtanen</a:t>
            </a:r>
          </a:p>
          <a:p>
            <a:pPr algn="r"/>
            <a:r>
              <a:rPr lang="ru-RU" sz="1800" dirty="0" smtClean="0"/>
              <a:t>Череповец</a:t>
            </a:r>
            <a:r>
              <a:rPr lang="en-US" sz="1800" dirty="0" smtClean="0"/>
              <a:t>, </a:t>
            </a:r>
            <a:r>
              <a:rPr lang="en-US" sz="1800" dirty="0"/>
              <a:t>14.9.2016 </a:t>
            </a:r>
          </a:p>
        </p:txBody>
      </p:sp>
      <p:pic>
        <p:nvPicPr>
          <p:cNvPr id="4" name="Picture 11" descr="globe_an_0.tmp"/>
          <p:cNvPicPr>
            <a:picLocks noChangeAspect="1"/>
          </p:cNvPicPr>
          <p:nvPr/>
        </p:nvPicPr>
        <p:blipFill>
          <a:blip r:embed="rId2"/>
          <a:srcRect t="6110" r="15396" b="37372"/>
          <a:stretch>
            <a:fillRect/>
          </a:stretch>
        </p:blipFill>
        <p:spPr>
          <a:xfrm>
            <a:off x="9210220" y="383822"/>
            <a:ext cx="2276930" cy="2276930"/>
          </a:xfrm>
          <a:prstGeom prst="ellipse">
            <a:avLst/>
          </a:prstGeom>
          <a:effectLst>
            <a:softEdge rad="31750"/>
          </a:effectLst>
        </p:spPr>
      </p:pic>
    </p:spTree>
    <p:extLst>
      <p:ext uri="{BB962C8B-B14F-4D97-AF65-F5344CB8AC3E}">
        <p14:creationId xmlns:p14="http://schemas.microsoft.com/office/powerpoint/2010/main" val="37879628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Овал 98"/>
          <p:cNvSpPr>
            <a:spLocks noChangeAspect="1"/>
          </p:cNvSpPr>
          <p:nvPr/>
        </p:nvSpPr>
        <p:spPr bwMode="auto">
          <a:xfrm>
            <a:off x="3400603" y="526985"/>
            <a:ext cx="5786753" cy="5789633"/>
          </a:xfrm>
          <a:prstGeom prst="ellipse">
            <a:avLst/>
          </a:prstGeom>
          <a:solidFill>
            <a:srgbClr val="808080">
              <a:alpha val="10001"/>
            </a:srgbClr>
          </a:solidFill>
          <a:ln w="25400" algn="ctr">
            <a:noFill/>
            <a:round/>
            <a:headEnd/>
            <a:tailEnd/>
          </a:ln>
        </p:spPr>
        <p:txBody>
          <a:bodyPr anchor="ctr"/>
          <a:lstStyle/>
          <a:p>
            <a:pPr algn="ctr" eaLnBrk="1" hangingPunct="1">
              <a:defRPr/>
            </a:pPr>
            <a:r>
              <a:rPr lang="en-US" sz="1633" dirty="0">
                <a:solidFill>
                  <a:schemeClr val="lt1"/>
                </a:solidFill>
              </a:rPr>
              <a:t> </a:t>
            </a:r>
            <a:endParaRPr lang="ru-RU" sz="1633" dirty="0">
              <a:solidFill>
                <a:schemeClr val="lt1"/>
              </a:solidFill>
            </a:endParaRPr>
          </a:p>
        </p:txBody>
      </p:sp>
      <p:sp>
        <p:nvSpPr>
          <p:cNvPr id="3075" name="Freeform 2"/>
          <p:cNvSpPr>
            <a:spLocks/>
          </p:cNvSpPr>
          <p:nvPr/>
        </p:nvSpPr>
        <p:spPr bwMode="auto">
          <a:xfrm>
            <a:off x="5060749" y="2125217"/>
            <a:ext cx="3978302" cy="1988432"/>
          </a:xfrm>
          <a:custGeom>
            <a:avLst/>
            <a:gdLst>
              <a:gd name="T0" fmla="*/ 2147483646 w 4748"/>
              <a:gd name="T1" fmla="*/ 2147483646 h 2372"/>
              <a:gd name="T2" fmla="*/ 2147483646 w 4748"/>
              <a:gd name="T3" fmla="*/ 2147483646 h 2372"/>
              <a:gd name="T4" fmla="*/ 2147483646 w 4748"/>
              <a:gd name="T5" fmla="*/ 2147483646 h 2372"/>
              <a:gd name="T6" fmla="*/ 2147483646 w 4748"/>
              <a:gd name="T7" fmla="*/ 2147483646 h 2372"/>
              <a:gd name="T8" fmla="*/ 2147483646 w 4748"/>
              <a:gd name="T9" fmla="*/ 2147483646 h 2372"/>
              <a:gd name="T10" fmla="*/ 2147483646 w 4748"/>
              <a:gd name="T11" fmla="*/ 2147483646 h 2372"/>
              <a:gd name="T12" fmla="*/ 2147483646 w 4748"/>
              <a:gd name="T13" fmla="*/ 2147483646 h 2372"/>
              <a:gd name="T14" fmla="*/ 2147483646 w 4748"/>
              <a:gd name="T15" fmla="*/ 2147483646 h 2372"/>
              <a:gd name="T16" fmla="*/ 2147483646 w 4748"/>
              <a:gd name="T17" fmla="*/ 2147483646 h 2372"/>
              <a:gd name="T18" fmla="*/ 2147483646 w 4748"/>
              <a:gd name="T19" fmla="*/ 2147483646 h 2372"/>
              <a:gd name="T20" fmla="*/ 2147483646 w 4748"/>
              <a:gd name="T21" fmla="*/ 2147483646 h 2372"/>
              <a:gd name="T22" fmla="*/ 2147483646 w 4748"/>
              <a:gd name="T23" fmla="*/ 2147483646 h 2372"/>
              <a:gd name="T24" fmla="*/ 2147483646 w 4748"/>
              <a:gd name="T25" fmla="*/ 2147483646 h 2372"/>
              <a:gd name="T26" fmla="*/ 2147483646 w 4748"/>
              <a:gd name="T27" fmla="*/ 2147483646 h 2372"/>
              <a:gd name="T28" fmla="*/ 2147483646 w 4748"/>
              <a:gd name="T29" fmla="*/ 2147483646 h 2372"/>
              <a:gd name="T30" fmla="*/ 2147483646 w 4748"/>
              <a:gd name="T31" fmla="*/ 2147483646 h 2372"/>
              <a:gd name="T32" fmla="*/ 2147483646 w 4748"/>
              <a:gd name="T33" fmla="*/ 2147483646 h 2372"/>
              <a:gd name="T34" fmla="*/ 2147483646 w 4748"/>
              <a:gd name="T35" fmla="*/ 2147483646 h 2372"/>
              <a:gd name="T36" fmla="*/ 2147483646 w 4748"/>
              <a:gd name="T37" fmla="*/ 2147483646 h 2372"/>
              <a:gd name="T38" fmla="*/ 2147483646 w 4748"/>
              <a:gd name="T39" fmla="*/ 2147483646 h 2372"/>
              <a:gd name="T40" fmla="*/ 2147483646 w 4748"/>
              <a:gd name="T41" fmla="*/ 2147483646 h 2372"/>
              <a:gd name="T42" fmla="*/ 2147483646 w 4748"/>
              <a:gd name="T43" fmla="*/ 2147483646 h 2372"/>
              <a:gd name="T44" fmla="*/ 2147483646 w 4748"/>
              <a:gd name="T45" fmla="*/ 2147483646 h 2372"/>
              <a:gd name="T46" fmla="*/ 2147483646 w 4748"/>
              <a:gd name="T47" fmla="*/ 2147483646 h 2372"/>
              <a:gd name="T48" fmla="*/ 2147483646 w 4748"/>
              <a:gd name="T49" fmla="*/ 2147483646 h 2372"/>
              <a:gd name="T50" fmla="*/ 2147483646 w 4748"/>
              <a:gd name="T51" fmla="*/ 2147483646 h 2372"/>
              <a:gd name="T52" fmla="*/ 2147483646 w 4748"/>
              <a:gd name="T53" fmla="*/ 2147483646 h 2372"/>
              <a:gd name="T54" fmla="*/ 2147483646 w 4748"/>
              <a:gd name="T55" fmla="*/ 2147483646 h 2372"/>
              <a:gd name="T56" fmla="*/ 2147483646 w 4748"/>
              <a:gd name="T57" fmla="*/ 2147483646 h 2372"/>
              <a:gd name="T58" fmla="*/ 2147483646 w 4748"/>
              <a:gd name="T59" fmla="*/ 2147483646 h 2372"/>
              <a:gd name="T60" fmla="*/ 2147483646 w 4748"/>
              <a:gd name="T61" fmla="*/ 2147483646 h 2372"/>
              <a:gd name="T62" fmla="*/ 2147483646 w 4748"/>
              <a:gd name="T63" fmla="*/ 2147483646 h 2372"/>
              <a:gd name="T64" fmla="*/ 2147483646 w 4748"/>
              <a:gd name="T65" fmla="*/ 2147483646 h 2372"/>
              <a:gd name="T66" fmla="*/ 2147483646 w 4748"/>
              <a:gd name="T67" fmla="*/ 2147483646 h 2372"/>
              <a:gd name="T68" fmla="*/ 2147483646 w 4748"/>
              <a:gd name="T69" fmla="*/ 2147483646 h 2372"/>
              <a:gd name="T70" fmla="*/ 2147483646 w 4748"/>
              <a:gd name="T71" fmla="*/ 2147483646 h 2372"/>
              <a:gd name="T72" fmla="*/ 2147483646 w 4748"/>
              <a:gd name="T73" fmla="*/ 2147483646 h 2372"/>
              <a:gd name="T74" fmla="*/ 2147483646 w 4748"/>
              <a:gd name="T75" fmla="*/ 2147483646 h 2372"/>
              <a:gd name="T76" fmla="*/ 2147483646 w 4748"/>
              <a:gd name="T77" fmla="*/ 2147483646 h 2372"/>
              <a:gd name="T78" fmla="*/ 2147483646 w 4748"/>
              <a:gd name="T79" fmla="*/ 2147483646 h 2372"/>
              <a:gd name="T80" fmla="*/ 2147483646 w 4748"/>
              <a:gd name="T81" fmla="*/ 2147483646 h 2372"/>
              <a:gd name="T82" fmla="*/ 2147483646 w 4748"/>
              <a:gd name="T83" fmla="*/ 2147483646 h 2372"/>
              <a:gd name="T84" fmla="*/ 2147483646 w 4748"/>
              <a:gd name="T85" fmla="*/ 2147483646 h 2372"/>
              <a:gd name="T86" fmla="*/ 2147483646 w 4748"/>
              <a:gd name="T87" fmla="*/ 2147483646 h 2372"/>
              <a:gd name="T88" fmla="*/ 2147483646 w 4748"/>
              <a:gd name="T89" fmla="*/ 2147483646 h 2372"/>
              <a:gd name="T90" fmla="*/ 2147483646 w 4748"/>
              <a:gd name="T91" fmla="*/ 2147483646 h 2372"/>
              <a:gd name="T92" fmla="*/ 2147483646 w 4748"/>
              <a:gd name="T93" fmla="*/ 2147483646 h 2372"/>
              <a:gd name="T94" fmla="*/ 2147483646 w 4748"/>
              <a:gd name="T95" fmla="*/ 2147483646 h 2372"/>
              <a:gd name="T96" fmla="*/ 2147483646 w 4748"/>
              <a:gd name="T97" fmla="*/ 2147483646 h 2372"/>
              <a:gd name="T98" fmla="*/ 2147483646 w 4748"/>
              <a:gd name="T99" fmla="*/ 2147483646 h 2372"/>
              <a:gd name="T100" fmla="*/ 2147483646 w 4748"/>
              <a:gd name="T101" fmla="*/ 2147483646 h 2372"/>
              <a:gd name="T102" fmla="*/ 2147483646 w 4748"/>
              <a:gd name="T103" fmla="*/ 2147483646 h 2372"/>
              <a:gd name="T104" fmla="*/ 2147483646 w 4748"/>
              <a:gd name="T105" fmla="*/ 2147483646 h 2372"/>
              <a:gd name="T106" fmla="*/ 2147483646 w 4748"/>
              <a:gd name="T107" fmla="*/ 2147483646 h 237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748"/>
              <a:gd name="T163" fmla="*/ 0 h 2372"/>
              <a:gd name="T164" fmla="*/ 4748 w 4748"/>
              <a:gd name="T165" fmla="*/ 2372 h 237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748" h="2372">
                <a:moveTo>
                  <a:pt x="1300" y="352"/>
                </a:moveTo>
                <a:cubicBezTo>
                  <a:pt x="1292" y="327"/>
                  <a:pt x="1308" y="324"/>
                  <a:pt x="1284" y="300"/>
                </a:cubicBezTo>
                <a:cubicBezTo>
                  <a:pt x="1283" y="292"/>
                  <a:pt x="1283" y="283"/>
                  <a:pt x="1280" y="276"/>
                </a:cubicBezTo>
                <a:cubicBezTo>
                  <a:pt x="1278" y="271"/>
                  <a:pt x="1270" y="269"/>
                  <a:pt x="1268" y="264"/>
                </a:cubicBezTo>
                <a:cubicBezTo>
                  <a:pt x="1246" y="193"/>
                  <a:pt x="1278" y="244"/>
                  <a:pt x="1256" y="212"/>
                </a:cubicBezTo>
                <a:cubicBezTo>
                  <a:pt x="1255" y="204"/>
                  <a:pt x="1254" y="196"/>
                  <a:pt x="1252" y="188"/>
                </a:cubicBezTo>
                <a:cubicBezTo>
                  <a:pt x="1250" y="180"/>
                  <a:pt x="1244" y="164"/>
                  <a:pt x="1244" y="164"/>
                </a:cubicBezTo>
                <a:cubicBezTo>
                  <a:pt x="1242" y="132"/>
                  <a:pt x="1248" y="92"/>
                  <a:pt x="1224" y="68"/>
                </a:cubicBezTo>
                <a:cubicBezTo>
                  <a:pt x="1172" y="69"/>
                  <a:pt x="1120" y="70"/>
                  <a:pt x="1068" y="72"/>
                </a:cubicBezTo>
                <a:cubicBezTo>
                  <a:pt x="1064" y="72"/>
                  <a:pt x="1059" y="78"/>
                  <a:pt x="1056" y="76"/>
                </a:cubicBezTo>
                <a:cubicBezTo>
                  <a:pt x="1010" y="43"/>
                  <a:pt x="1061" y="44"/>
                  <a:pt x="1000" y="36"/>
                </a:cubicBezTo>
                <a:cubicBezTo>
                  <a:pt x="995" y="16"/>
                  <a:pt x="986" y="14"/>
                  <a:pt x="972" y="0"/>
                </a:cubicBezTo>
                <a:cubicBezTo>
                  <a:pt x="964" y="8"/>
                  <a:pt x="951" y="8"/>
                  <a:pt x="942" y="14"/>
                </a:cubicBezTo>
                <a:cubicBezTo>
                  <a:pt x="934" y="19"/>
                  <a:pt x="924" y="40"/>
                  <a:pt x="924" y="40"/>
                </a:cubicBezTo>
                <a:cubicBezTo>
                  <a:pt x="887" y="38"/>
                  <a:pt x="867" y="38"/>
                  <a:pt x="836" y="28"/>
                </a:cubicBezTo>
                <a:cubicBezTo>
                  <a:pt x="798" y="34"/>
                  <a:pt x="780" y="56"/>
                  <a:pt x="768" y="92"/>
                </a:cubicBezTo>
                <a:cubicBezTo>
                  <a:pt x="767" y="103"/>
                  <a:pt x="767" y="114"/>
                  <a:pt x="764" y="124"/>
                </a:cubicBezTo>
                <a:cubicBezTo>
                  <a:pt x="760" y="141"/>
                  <a:pt x="746" y="152"/>
                  <a:pt x="736" y="164"/>
                </a:cubicBezTo>
                <a:cubicBezTo>
                  <a:pt x="717" y="187"/>
                  <a:pt x="697" y="215"/>
                  <a:pt x="672" y="232"/>
                </a:cubicBezTo>
                <a:cubicBezTo>
                  <a:pt x="652" y="262"/>
                  <a:pt x="634" y="300"/>
                  <a:pt x="604" y="320"/>
                </a:cubicBezTo>
                <a:cubicBezTo>
                  <a:pt x="584" y="350"/>
                  <a:pt x="557" y="361"/>
                  <a:pt x="532" y="384"/>
                </a:cubicBezTo>
                <a:cubicBezTo>
                  <a:pt x="508" y="406"/>
                  <a:pt x="494" y="419"/>
                  <a:pt x="468" y="436"/>
                </a:cubicBezTo>
                <a:cubicBezTo>
                  <a:pt x="445" y="470"/>
                  <a:pt x="476" y="430"/>
                  <a:pt x="448" y="452"/>
                </a:cubicBezTo>
                <a:cubicBezTo>
                  <a:pt x="444" y="455"/>
                  <a:pt x="444" y="461"/>
                  <a:pt x="440" y="464"/>
                </a:cubicBezTo>
                <a:cubicBezTo>
                  <a:pt x="422" y="480"/>
                  <a:pt x="395" y="491"/>
                  <a:pt x="372" y="496"/>
                </a:cubicBezTo>
                <a:cubicBezTo>
                  <a:pt x="367" y="511"/>
                  <a:pt x="357" y="517"/>
                  <a:pt x="352" y="532"/>
                </a:cubicBezTo>
                <a:cubicBezTo>
                  <a:pt x="344" y="529"/>
                  <a:pt x="336" y="527"/>
                  <a:pt x="328" y="524"/>
                </a:cubicBezTo>
                <a:cubicBezTo>
                  <a:pt x="324" y="523"/>
                  <a:pt x="316" y="520"/>
                  <a:pt x="316" y="520"/>
                </a:cubicBezTo>
                <a:cubicBezTo>
                  <a:pt x="295" y="525"/>
                  <a:pt x="279" y="541"/>
                  <a:pt x="264" y="556"/>
                </a:cubicBezTo>
                <a:cubicBezTo>
                  <a:pt x="255" y="583"/>
                  <a:pt x="257" y="595"/>
                  <a:pt x="264" y="624"/>
                </a:cubicBezTo>
                <a:cubicBezTo>
                  <a:pt x="260" y="654"/>
                  <a:pt x="253" y="681"/>
                  <a:pt x="276" y="704"/>
                </a:cubicBezTo>
                <a:cubicBezTo>
                  <a:pt x="262" y="772"/>
                  <a:pt x="283" y="662"/>
                  <a:pt x="268" y="840"/>
                </a:cubicBezTo>
                <a:cubicBezTo>
                  <a:pt x="267" y="854"/>
                  <a:pt x="260" y="867"/>
                  <a:pt x="256" y="880"/>
                </a:cubicBezTo>
                <a:cubicBezTo>
                  <a:pt x="254" y="888"/>
                  <a:pt x="248" y="904"/>
                  <a:pt x="248" y="904"/>
                </a:cubicBezTo>
                <a:cubicBezTo>
                  <a:pt x="245" y="933"/>
                  <a:pt x="249" y="959"/>
                  <a:pt x="224" y="976"/>
                </a:cubicBezTo>
                <a:cubicBezTo>
                  <a:pt x="219" y="1008"/>
                  <a:pt x="223" y="992"/>
                  <a:pt x="212" y="1024"/>
                </a:cubicBezTo>
                <a:cubicBezTo>
                  <a:pt x="209" y="1032"/>
                  <a:pt x="204" y="1048"/>
                  <a:pt x="204" y="1048"/>
                </a:cubicBezTo>
                <a:cubicBezTo>
                  <a:pt x="205" y="1063"/>
                  <a:pt x="204" y="1078"/>
                  <a:pt x="208" y="1092"/>
                </a:cubicBezTo>
                <a:cubicBezTo>
                  <a:pt x="210" y="1097"/>
                  <a:pt x="218" y="1099"/>
                  <a:pt x="220" y="1104"/>
                </a:cubicBezTo>
                <a:cubicBezTo>
                  <a:pt x="224" y="1117"/>
                  <a:pt x="192" y="1132"/>
                  <a:pt x="192" y="1132"/>
                </a:cubicBezTo>
                <a:cubicBezTo>
                  <a:pt x="183" y="1160"/>
                  <a:pt x="195" y="1156"/>
                  <a:pt x="224" y="1160"/>
                </a:cubicBezTo>
                <a:cubicBezTo>
                  <a:pt x="263" y="1186"/>
                  <a:pt x="262" y="1191"/>
                  <a:pt x="310" y="1198"/>
                </a:cubicBezTo>
                <a:cubicBezTo>
                  <a:pt x="319" y="1226"/>
                  <a:pt x="306" y="1242"/>
                  <a:pt x="288" y="1260"/>
                </a:cubicBezTo>
                <a:cubicBezTo>
                  <a:pt x="281" y="1290"/>
                  <a:pt x="280" y="1291"/>
                  <a:pt x="284" y="1328"/>
                </a:cubicBezTo>
                <a:cubicBezTo>
                  <a:pt x="281" y="1352"/>
                  <a:pt x="276" y="1372"/>
                  <a:pt x="284" y="1396"/>
                </a:cubicBezTo>
                <a:cubicBezTo>
                  <a:pt x="287" y="1405"/>
                  <a:pt x="300" y="1420"/>
                  <a:pt x="300" y="1420"/>
                </a:cubicBezTo>
                <a:cubicBezTo>
                  <a:pt x="322" y="1416"/>
                  <a:pt x="328" y="1412"/>
                  <a:pt x="344" y="1396"/>
                </a:cubicBezTo>
                <a:cubicBezTo>
                  <a:pt x="361" y="1422"/>
                  <a:pt x="363" y="1458"/>
                  <a:pt x="336" y="1476"/>
                </a:cubicBezTo>
                <a:cubicBezTo>
                  <a:pt x="336" y="1476"/>
                  <a:pt x="316" y="1454"/>
                  <a:pt x="312" y="1456"/>
                </a:cubicBezTo>
                <a:cubicBezTo>
                  <a:pt x="307" y="1458"/>
                  <a:pt x="310" y="1467"/>
                  <a:pt x="308" y="1472"/>
                </a:cubicBezTo>
                <a:cubicBezTo>
                  <a:pt x="306" y="1480"/>
                  <a:pt x="300" y="1496"/>
                  <a:pt x="300" y="1496"/>
                </a:cubicBezTo>
                <a:cubicBezTo>
                  <a:pt x="296" y="1524"/>
                  <a:pt x="302" y="1530"/>
                  <a:pt x="272" y="1540"/>
                </a:cubicBezTo>
                <a:cubicBezTo>
                  <a:pt x="257" y="1525"/>
                  <a:pt x="249" y="1539"/>
                  <a:pt x="228" y="1544"/>
                </a:cubicBezTo>
                <a:cubicBezTo>
                  <a:pt x="231" y="1572"/>
                  <a:pt x="240" y="1604"/>
                  <a:pt x="260" y="1624"/>
                </a:cubicBezTo>
                <a:cubicBezTo>
                  <a:pt x="253" y="1645"/>
                  <a:pt x="241" y="1635"/>
                  <a:pt x="224" y="1652"/>
                </a:cubicBezTo>
                <a:cubicBezTo>
                  <a:pt x="218" y="1671"/>
                  <a:pt x="219" y="1684"/>
                  <a:pt x="236" y="1696"/>
                </a:cubicBezTo>
                <a:cubicBezTo>
                  <a:pt x="232" y="1697"/>
                  <a:pt x="228" y="1699"/>
                  <a:pt x="224" y="1700"/>
                </a:cubicBezTo>
                <a:cubicBezTo>
                  <a:pt x="212" y="1702"/>
                  <a:pt x="200" y="1701"/>
                  <a:pt x="188" y="1704"/>
                </a:cubicBezTo>
                <a:cubicBezTo>
                  <a:pt x="168" y="1709"/>
                  <a:pt x="160" y="1733"/>
                  <a:pt x="140" y="1740"/>
                </a:cubicBezTo>
                <a:cubicBezTo>
                  <a:pt x="119" y="1736"/>
                  <a:pt x="113" y="1727"/>
                  <a:pt x="92" y="1732"/>
                </a:cubicBezTo>
                <a:cubicBezTo>
                  <a:pt x="76" y="1748"/>
                  <a:pt x="74" y="1758"/>
                  <a:pt x="56" y="1740"/>
                </a:cubicBezTo>
                <a:cubicBezTo>
                  <a:pt x="51" y="1748"/>
                  <a:pt x="45" y="1756"/>
                  <a:pt x="40" y="1764"/>
                </a:cubicBezTo>
                <a:cubicBezTo>
                  <a:pt x="25" y="1787"/>
                  <a:pt x="37" y="1794"/>
                  <a:pt x="16" y="1808"/>
                </a:cubicBezTo>
                <a:cubicBezTo>
                  <a:pt x="11" y="1823"/>
                  <a:pt x="4" y="1833"/>
                  <a:pt x="0" y="1848"/>
                </a:cubicBezTo>
                <a:cubicBezTo>
                  <a:pt x="9" y="1862"/>
                  <a:pt x="10" y="1870"/>
                  <a:pt x="24" y="1880"/>
                </a:cubicBezTo>
                <a:cubicBezTo>
                  <a:pt x="9" y="1938"/>
                  <a:pt x="11" y="1932"/>
                  <a:pt x="58" y="1938"/>
                </a:cubicBezTo>
                <a:cubicBezTo>
                  <a:pt x="65" y="1959"/>
                  <a:pt x="81" y="1961"/>
                  <a:pt x="100" y="1974"/>
                </a:cubicBezTo>
                <a:cubicBezTo>
                  <a:pt x="113" y="1970"/>
                  <a:pt x="132" y="1968"/>
                  <a:pt x="132" y="1968"/>
                </a:cubicBezTo>
                <a:cubicBezTo>
                  <a:pt x="139" y="1969"/>
                  <a:pt x="148" y="1966"/>
                  <a:pt x="152" y="1972"/>
                </a:cubicBezTo>
                <a:cubicBezTo>
                  <a:pt x="156" y="1978"/>
                  <a:pt x="150" y="1985"/>
                  <a:pt x="148" y="1992"/>
                </a:cubicBezTo>
                <a:cubicBezTo>
                  <a:pt x="143" y="2012"/>
                  <a:pt x="146" y="1996"/>
                  <a:pt x="136" y="2016"/>
                </a:cubicBezTo>
                <a:cubicBezTo>
                  <a:pt x="128" y="2031"/>
                  <a:pt x="125" y="2052"/>
                  <a:pt x="120" y="2068"/>
                </a:cubicBezTo>
                <a:cubicBezTo>
                  <a:pt x="117" y="2076"/>
                  <a:pt x="136" y="2065"/>
                  <a:pt x="144" y="2064"/>
                </a:cubicBezTo>
                <a:cubicBezTo>
                  <a:pt x="174" y="2071"/>
                  <a:pt x="157" y="2081"/>
                  <a:pt x="172" y="2104"/>
                </a:cubicBezTo>
                <a:cubicBezTo>
                  <a:pt x="194" y="2082"/>
                  <a:pt x="197" y="2054"/>
                  <a:pt x="228" y="2044"/>
                </a:cubicBezTo>
                <a:cubicBezTo>
                  <a:pt x="236" y="2045"/>
                  <a:pt x="245" y="2044"/>
                  <a:pt x="252" y="2048"/>
                </a:cubicBezTo>
                <a:cubicBezTo>
                  <a:pt x="274" y="2061"/>
                  <a:pt x="275" y="2085"/>
                  <a:pt x="296" y="2092"/>
                </a:cubicBezTo>
                <a:cubicBezTo>
                  <a:pt x="305" y="2078"/>
                  <a:pt x="312" y="2073"/>
                  <a:pt x="328" y="2068"/>
                </a:cubicBezTo>
                <a:cubicBezTo>
                  <a:pt x="344" y="2073"/>
                  <a:pt x="347" y="2080"/>
                  <a:pt x="352" y="2096"/>
                </a:cubicBezTo>
                <a:cubicBezTo>
                  <a:pt x="358" y="2157"/>
                  <a:pt x="366" y="2140"/>
                  <a:pt x="432" y="2144"/>
                </a:cubicBezTo>
                <a:cubicBezTo>
                  <a:pt x="442" y="2159"/>
                  <a:pt x="446" y="2166"/>
                  <a:pt x="464" y="2160"/>
                </a:cubicBezTo>
                <a:cubicBezTo>
                  <a:pt x="472" y="2161"/>
                  <a:pt x="485" y="2157"/>
                  <a:pt x="488" y="2164"/>
                </a:cubicBezTo>
                <a:cubicBezTo>
                  <a:pt x="508" y="2212"/>
                  <a:pt x="471" y="2236"/>
                  <a:pt x="520" y="2252"/>
                </a:cubicBezTo>
                <a:cubicBezTo>
                  <a:pt x="532" y="2269"/>
                  <a:pt x="522" y="2270"/>
                  <a:pt x="516" y="2288"/>
                </a:cubicBezTo>
                <a:cubicBezTo>
                  <a:pt x="518" y="2308"/>
                  <a:pt x="512" y="2340"/>
                  <a:pt x="536" y="2332"/>
                </a:cubicBezTo>
                <a:cubicBezTo>
                  <a:pt x="551" y="2317"/>
                  <a:pt x="554" y="2302"/>
                  <a:pt x="568" y="2324"/>
                </a:cubicBezTo>
                <a:cubicBezTo>
                  <a:pt x="578" y="2372"/>
                  <a:pt x="584" y="2348"/>
                  <a:pt x="608" y="2332"/>
                </a:cubicBezTo>
                <a:cubicBezTo>
                  <a:pt x="624" y="2308"/>
                  <a:pt x="648" y="2328"/>
                  <a:pt x="664" y="2304"/>
                </a:cubicBezTo>
                <a:cubicBezTo>
                  <a:pt x="656" y="2279"/>
                  <a:pt x="663" y="2262"/>
                  <a:pt x="684" y="2248"/>
                </a:cubicBezTo>
                <a:cubicBezTo>
                  <a:pt x="701" y="2222"/>
                  <a:pt x="701" y="2210"/>
                  <a:pt x="708" y="2180"/>
                </a:cubicBezTo>
                <a:cubicBezTo>
                  <a:pt x="733" y="2197"/>
                  <a:pt x="763" y="2193"/>
                  <a:pt x="784" y="2172"/>
                </a:cubicBezTo>
                <a:cubicBezTo>
                  <a:pt x="775" y="2159"/>
                  <a:pt x="752" y="2136"/>
                  <a:pt x="752" y="2136"/>
                </a:cubicBezTo>
                <a:cubicBezTo>
                  <a:pt x="758" y="2101"/>
                  <a:pt x="763" y="2118"/>
                  <a:pt x="772" y="2092"/>
                </a:cubicBezTo>
                <a:cubicBezTo>
                  <a:pt x="816" y="2093"/>
                  <a:pt x="860" y="2091"/>
                  <a:pt x="904" y="2096"/>
                </a:cubicBezTo>
                <a:cubicBezTo>
                  <a:pt x="916" y="2097"/>
                  <a:pt x="922" y="2127"/>
                  <a:pt x="924" y="2132"/>
                </a:cubicBezTo>
                <a:cubicBezTo>
                  <a:pt x="935" y="2166"/>
                  <a:pt x="944" y="2207"/>
                  <a:pt x="976" y="2228"/>
                </a:cubicBezTo>
                <a:cubicBezTo>
                  <a:pt x="982" y="2245"/>
                  <a:pt x="979" y="2264"/>
                  <a:pt x="988" y="2280"/>
                </a:cubicBezTo>
                <a:cubicBezTo>
                  <a:pt x="993" y="2288"/>
                  <a:pt x="1004" y="2304"/>
                  <a:pt x="1004" y="2304"/>
                </a:cubicBezTo>
                <a:cubicBezTo>
                  <a:pt x="1003" y="2308"/>
                  <a:pt x="998" y="2312"/>
                  <a:pt x="1000" y="2316"/>
                </a:cubicBezTo>
                <a:cubicBezTo>
                  <a:pt x="1002" y="2321"/>
                  <a:pt x="1033" y="2349"/>
                  <a:pt x="1040" y="2352"/>
                </a:cubicBezTo>
                <a:cubicBezTo>
                  <a:pt x="1053" y="2343"/>
                  <a:pt x="1059" y="2333"/>
                  <a:pt x="1072" y="2324"/>
                </a:cubicBezTo>
                <a:cubicBezTo>
                  <a:pt x="1089" y="2330"/>
                  <a:pt x="1101" y="2341"/>
                  <a:pt x="1108" y="2320"/>
                </a:cubicBezTo>
                <a:cubicBezTo>
                  <a:pt x="1089" y="2301"/>
                  <a:pt x="1087" y="2300"/>
                  <a:pt x="1092" y="2272"/>
                </a:cubicBezTo>
                <a:cubicBezTo>
                  <a:pt x="1120" y="2273"/>
                  <a:pt x="1148" y="2273"/>
                  <a:pt x="1176" y="2276"/>
                </a:cubicBezTo>
                <a:cubicBezTo>
                  <a:pt x="1210" y="2280"/>
                  <a:pt x="1167" y="2291"/>
                  <a:pt x="1200" y="2280"/>
                </a:cubicBezTo>
                <a:cubicBezTo>
                  <a:pt x="1210" y="2251"/>
                  <a:pt x="1238" y="2218"/>
                  <a:pt x="1268" y="2208"/>
                </a:cubicBezTo>
                <a:cubicBezTo>
                  <a:pt x="1301" y="2230"/>
                  <a:pt x="1313" y="2228"/>
                  <a:pt x="1356" y="2232"/>
                </a:cubicBezTo>
                <a:cubicBezTo>
                  <a:pt x="1382" y="2250"/>
                  <a:pt x="1393" y="2227"/>
                  <a:pt x="1416" y="2216"/>
                </a:cubicBezTo>
                <a:cubicBezTo>
                  <a:pt x="1429" y="2209"/>
                  <a:pt x="1430" y="2215"/>
                  <a:pt x="1444" y="2204"/>
                </a:cubicBezTo>
                <a:cubicBezTo>
                  <a:pt x="1453" y="2197"/>
                  <a:pt x="1468" y="2180"/>
                  <a:pt x="1468" y="2180"/>
                </a:cubicBezTo>
                <a:cubicBezTo>
                  <a:pt x="1489" y="2184"/>
                  <a:pt x="1493" y="2194"/>
                  <a:pt x="1512" y="2200"/>
                </a:cubicBezTo>
                <a:cubicBezTo>
                  <a:pt x="1540" y="2199"/>
                  <a:pt x="1568" y="2201"/>
                  <a:pt x="1596" y="2196"/>
                </a:cubicBezTo>
                <a:cubicBezTo>
                  <a:pt x="1606" y="2194"/>
                  <a:pt x="1588" y="2148"/>
                  <a:pt x="1624" y="2136"/>
                </a:cubicBezTo>
                <a:cubicBezTo>
                  <a:pt x="1645" y="2115"/>
                  <a:pt x="1630" y="2106"/>
                  <a:pt x="1612" y="2088"/>
                </a:cubicBezTo>
                <a:cubicBezTo>
                  <a:pt x="1614" y="2070"/>
                  <a:pt x="1612" y="2044"/>
                  <a:pt x="1628" y="2048"/>
                </a:cubicBezTo>
                <a:cubicBezTo>
                  <a:pt x="1637" y="2050"/>
                  <a:pt x="1652" y="2064"/>
                  <a:pt x="1652" y="2064"/>
                </a:cubicBezTo>
                <a:cubicBezTo>
                  <a:pt x="1670" y="2058"/>
                  <a:pt x="1676" y="2051"/>
                  <a:pt x="1696" y="2056"/>
                </a:cubicBezTo>
                <a:cubicBezTo>
                  <a:pt x="1705" y="2082"/>
                  <a:pt x="1702" y="2085"/>
                  <a:pt x="1732" y="2080"/>
                </a:cubicBezTo>
                <a:cubicBezTo>
                  <a:pt x="1772" y="2060"/>
                  <a:pt x="1811" y="2090"/>
                  <a:pt x="1838" y="2108"/>
                </a:cubicBezTo>
                <a:cubicBezTo>
                  <a:pt x="1867" y="2106"/>
                  <a:pt x="1858" y="2083"/>
                  <a:pt x="1884" y="2088"/>
                </a:cubicBezTo>
                <a:cubicBezTo>
                  <a:pt x="1896" y="2106"/>
                  <a:pt x="1898" y="2137"/>
                  <a:pt x="1924" y="2144"/>
                </a:cubicBezTo>
                <a:cubicBezTo>
                  <a:pt x="1936" y="2147"/>
                  <a:pt x="1948" y="2147"/>
                  <a:pt x="1960" y="2148"/>
                </a:cubicBezTo>
                <a:cubicBezTo>
                  <a:pt x="1966" y="2203"/>
                  <a:pt x="1964" y="2195"/>
                  <a:pt x="2020" y="2200"/>
                </a:cubicBezTo>
                <a:cubicBezTo>
                  <a:pt x="2051" y="2221"/>
                  <a:pt x="2046" y="2263"/>
                  <a:pt x="2072" y="2280"/>
                </a:cubicBezTo>
                <a:cubicBezTo>
                  <a:pt x="2062" y="2311"/>
                  <a:pt x="2071" y="2331"/>
                  <a:pt x="2092" y="2352"/>
                </a:cubicBezTo>
                <a:cubicBezTo>
                  <a:pt x="2137" y="2348"/>
                  <a:pt x="2180" y="2345"/>
                  <a:pt x="2224" y="2356"/>
                </a:cubicBezTo>
                <a:cubicBezTo>
                  <a:pt x="2251" y="2329"/>
                  <a:pt x="2242" y="2341"/>
                  <a:pt x="2256" y="2320"/>
                </a:cubicBezTo>
                <a:cubicBezTo>
                  <a:pt x="2319" y="2329"/>
                  <a:pt x="2307" y="2329"/>
                  <a:pt x="2412" y="2320"/>
                </a:cubicBezTo>
                <a:cubicBezTo>
                  <a:pt x="2419" y="2319"/>
                  <a:pt x="2432" y="2303"/>
                  <a:pt x="2436" y="2300"/>
                </a:cubicBezTo>
                <a:cubicBezTo>
                  <a:pt x="2449" y="2289"/>
                  <a:pt x="2469" y="2282"/>
                  <a:pt x="2484" y="2272"/>
                </a:cubicBezTo>
                <a:cubicBezTo>
                  <a:pt x="2493" y="2266"/>
                  <a:pt x="2508" y="2248"/>
                  <a:pt x="2508" y="2248"/>
                </a:cubicBezTo>
                <a:cubicBezTo>
                  <a:pt x="2516" y="2225"/>
                  <a:pt x="2504" y="2204"/>
                  <a:pt x="2488" y="2188"/>
                </a:cubicBezTo>
                <a:cubicBezTo>
                  <a:pt x="2479" y="2160"/>
                  <a:pt x="2503" y="2149"/>
                  <a:pt x="2520" y="2132"/>
                </a:cubicBezTo>
                <a:cubicBezTo>
                  <a:pt x="2528" y="2107"/>
                  <a:pt x="2538" y="2100"/>
                  <a:pt x="2508" y="2092"/>
                </a:cubicBezTo>
                <a:cubicBezTo>
                  <a:pt x="2491" y="2075"/>
                  <a:pt x="2492" y="2061"/>
                  <a:pt x="2512" y="2048"/>
                </a:cubicBezTo>
                <a:cubicBezTo>
                  <a:pt x="2524" y="2031"/>
                  <a:pt x="2528" y="2031"/>
                  <a:pt x="2548" y="2036"/>
                </a:cubicBezTo>
                <a:cubicBezTo>
                  <a:pt x="2549" y="2040"/>
                  <a:pt x="2548" y="2048"/>
                  <a:pt x="2552" y="2048"/>
                </a:cubicBezTo>
                <a:cubicBezTo>
                  <a:pt x="2557" y="2048"/>
                  <a:pt x="2556" y="2039"/>
                  <a:pt x="2560" y="2036"/>
                </a:cubicBezTo>
                <a:cubicBezTo>
                  <a:pt x="2580" y="2018"/>
                  <a:pt x="2609" y="1999"/>
                  <a:pt x="2632" y="1984"/>
                </a:cubicBezTo>
                <a:cubicBezTo>
                  <a:pt x="2646" y="1963"/>
                  <a:pt x="2699" y="1928"/>
                  <a:pt x="2724" y="1920"/>
                </a:cubicBezTo>
                <a:cubicBezTo>
                  <a:pt x="2738" y="1924"/>
                  <a:pt x="2764" y="1940"/>
                  <a:pt x="2764" y="1940"/>
                </a:cubicBezTo>
                <a:cubicBezTo>
                  <a:pt x="2805" y="1933"/>
                  <a:pt x="2776" y="1934"/>
                  <a:pt x="2804" y="1916"/>
                </a:cubicBezTo>
                <a:cubicBezTo>
                  <a:pt x="2835" y="1924"/>
                  <a:pt x="2817" y="1903"/>
                  <a:pt x="2840" y="1880"/>
                </a:cubicBezTo>
                <a:cubicBezTo>
                  <a:pt x="2836" y="1833"/>
                  <a:pt x="2847" y="1828"/>
                  <a:pt x="2812" y="1816"/>
                </a:cubicBezTo>
                <a:cubicBezTo>
                  <a:pt x="2809" y="1812"/>
                  <a:pt x="2807" y="1807"/>
                  <a:pt x="2804" y="1804"/>
                </a:cubicBezTo>
                <a:cubicBezTo>
                  <a:pt x="2801" y="1801"/>
                  <a:pt x="2785" y="1799"/>
                  <a:pt x="2784" y="1794"/>
                </a:cubicBezTo>
                <a:cubicBezTo>
                  <a:pt x="2780" y="1779"/>
                  <a:pt x="2812" y="1752"/>
                  <a:pt x="2812" y="1752"/>
                </a:cubicBezTo>
                <a:cubicBezTo>
                  <a:pt x="2816" y="1685"/>
                  <a:pt x="2799" y="1668"/>
                  <a:pt x="2856" y="1676"/>
                </a:cubicBezTo>
                <a:cubicBezTo>
                  <a:pt x="2867" y="1692"/>
                  <a:pt x="2873" y="1695"/>
                  <a:pt x="2892" y="1700"/>
                </a:cubicBezTo>
                <a:cubicBezTo>
                  <a:pt x="2902" y="1729"/>
                  <a:pt x="2889" y="1757"/>
                  <a:pt x="2912" y="1780"/>
                </a:cubicBezTo>
                <a:cubicBezTo>
                  <a:pt x="2913" y="1784"/>
                  <a:pt x="2912" y="1790"/>
                  <a:pt x="2916" y="1792"/>
                </a:cubicBezTo>
                <a:cubicBezTo>
                  <a:pt x="2924" y="1796"/>
                  <a:pt x="2937" y="1778"/>
                  <a:pt x="2940" y="1776"/>
                </a:cubicBezTo>
                <a:cubicBezTo>
                  <a:pt x="2953" y="1768"/>
                  <a:pt x="2983" y="1766"/>
                  <a:pt x="2996" y="1764"/>
                </a:cubicBezTo>
                <a:cubicBezTo>
                  <a:pt x="3015" y="1736"/>
                  <a:pt x="3035" y="1749"/>
                  <a:pt x="3072" y="1752"/>
                </a:cubicBezTo>
                <a:cubicBezTo>
                  <a:pt x="3070" y="1767"/>
                  <a:pt x="3062" y="1781"/>
                  <a:pt x="3064" y="1796"/>
                </a:cubicBezTo>
                <a:cubicBezTo>
                  <a:pt x="3067" y="1822"/>
                  <a:pt x="3087" y="1850"/>
                  <a:pt x="3108" y="1864"/>
                </a:cubicBezTo>
                <a:cubicBezTo>
                  <a:pt x="3122" y="1860"/>
                  <a:pt x="3137" y="1861"/>
                  <a:pt x="3152" y="1860"/>
                </a:cubicBezTo>
                <a:cubicBezTo>
                  <a:pt x="3172" y="1859"/>
                  <a:pt x="3188" y="1841"/>
                  <a:pt x="3208" y="1840"/>
                </a:cubicBezTo>
                <a:cubicBezTo>
                  <a:pt x="3226" y="1812"/>
                  <a:pt x="3223" y="1804"/>
                  <a:pt x="3256" y="1788"/>
                </a:cubicBezTo>
                <a:cubicBezTo>
                  <a:pt x="3257" y="1788"/>
                  <a:pt x="3291" y="1809"/>
                  <a:pt x="3294" y="1810"/>
                </a:cubicBezTo>
                <a:cubicBezTo>
                  <a:pt x="3313" y="1819"/>
                  <a:pt x="3321" y="1830"/>
                  <a:pt x="3340" y="1836"/>
                </a:cubicBezTo>
                <a:cubicBezTo>
                  <a:pt x="3349" y="1833"/>
                  <a:pt x="3327" y="1794"/>
                  <a:pt x="3338" y="1784"/>
                </a:cubicBezTo>
                <a:cubicBezTo>
                  <a:pt x="3349" y="1774"/>
                  <a:pt x="3389" y="1768"/>
                  <a:pt x="3404" y="1776"/>
                </a:cubicBezTo>
                <a:cubicBezTo>
                  <a:pt x="3419" y="1798"/>
                  <a:pt x="3396" y="1843"/>
                  <a:pt x="3428" y="1832"/>
                </a:cubicBezTo>
                <a:cubicBezTo>
                  <a:pt x="3445" y="1807"/>
                  <a:pt x="3465" y="1801"/>
                  <a:pt x="3492" y="1796"/>
                </a:cubicBezTo>
                <a:cubicBezTo>
                  <a:pt x="3513" y="1797"/>
                  <a:pt x="3535" y="1795"/>
                  <a:pt x="3556" y="1800"/>
                </a:cubicBezTo>
                <a:cubicBezTo>
                  <a:pt x="3565" y="1802"/>
                  <a:pt x="3580" y="1816"/>
                  <a:pt x="3580" y="1816"/>
                </a:cubicBezTo>
                <a:cubicBezTo>
                  <a:pt x="3601" y="1812"/>
                  <a:pt x="3608" y="1810"/>
                  <a:pt x="3620" y="1792"/>
                </a:cubicBezTo>
                <a:cubicBezTo>
                  <a:pt x="3648" y="1795"/>
                  <a:pt x="3661" y="1790"/>
                  <a:pt x="3676" y="1812"/>
                </a:cubicBezTo>
                <a:cubicBezTo>
                  <a:pt x="3683" y="1854"/>
                  <a:pt x="3689" y="1844"/>
                  <a:pt x="3724" y="1856"/>
                </a:cubicBezTo>
                <a:cubicBezTo>
                  <a:pt x="3829" y="1821"/>
                  <a:pt x="3775" y="1856"/>
                  <a:pt x="3992" y="1852"/>
                </a:cubicBezTo>
                <a:cubicBezTo>
                  <a:pt x="3995" y="1842"/>
                  <a:pt x="3988" y="1814"/>
                  <a:pt x="3996" y="1806"/>
                </a:cubicBezTo>
                <a:cubicBezTo>
                  <a:pt x="4018" y="1784"/>
                  <a:pt x="4069" y="1798"/>
                  <a:pt x="4100" y="1796"/>
                </a:cubicBezTo>
                <a:cubicBezTo>
                  <a:pt x="4132" y="1788"/>
                  <a:pt x="4151" y="1787"/>
                  <a:pt x="4188" y="1786"/>
                </a:cubicBezTo>
                <a:cubicBezTo>
                  <a:pt x="4225" y="1785"/>
                  <a:pt x="4293" y="1804"/>
                  <a:pt x="4320" y="1788"/>
                </a:cubicBezTo>
                <a:cubicBezTo>
                  <a:pt x="4374" y="1779"/>
                  <a:pt x="4334" y="1780"/>
                  <a:pt x="4350" y="1690"/>
                </a:cubicBezTo>
                <a:cubicBezTo>
                  <a:pt x="4353" y="1672"/>
                  <a:pt x="4386" y="1689"/>
                  <a:pt x="4392" y="1688"/>
                </a:cubicBezTo>
                <a:cubicBezTo>
                  <a:pt x="4427" y="1635"/>
                  <a:pt x="4380" y="1650"/>
                  <a:pt x="4476" y="1644"/>
                </a:cubicBezTo>
                <a:cubicBezTo>
                  <a:pt x="4482" y="1372"/>
                  <a:pt x="4445" y="1441"/>
                  <a:pt x="4736" y="1436"/>
                </a:cubicBezTo>
                <a:cubicBezTo>
                  <a:pt x="4723" y="1397"/>
                  <a:pt x="4748" y="1367"/>
                  <a:pt x="4740" y="1324"/>
                </a:cubicBezTo>
                <a:cubicBezTo>
                  <a:pt x="4739" y="1320"/>
                  <a:pt x="4716" y="1320"/>
                  <a:pt x="4712" y="1320"/>
                </a:cubicBezTo>
                <a:cubicBezTo>
                  <a:pt x="4693" y="1318"/>
                  <a:pt x="4675" y="1317"/>
                  <a:pt x="4656" y="1316"/>
                </a:cubicBezTo>
                <a:cubicBezTo>
                  <a:pt x="4638" y="1262"/>
                  <a:pt x="4652" y="1203"/>
                  <a:pt x="4660" y="1148"/>
                </a:cubicBezTo>
                <a:cubicBezTo>
                  <a:pt x="4659" y="1113"/>
                  <a:pt x="4669" y="1072"/>
                  <a:pt x="4664" y="1038"/>
                </a:cubicBezTo>
                <a:cubicBezTo>
                  <a:pt x="4662" y="1024"/>
                  <a:pt x="4620" y="1064"/>
                  <a:pt x="4620" y="1064"/>
                </a:cubicBezTo>
                <a:cubicBezTo>
                  <a:pt x="4606" y="1085"/>
                  <a:pt x="4596" y="1090"/>
                  <a:pt x="4572" y="1096"/>
                </a:cubicBezTo>
                <a:cubicBezTo>
                  <a:pt x="4551" y="1095"/>
                  <a:pt x="4483" y="1079"/>
                  <a:pt x="4462" y="1076"/>
                </a:cubicBezTo>
                <a:cubicBezTo>
                  <a:pt x="4421" y="1070"/>
                  <a:pt x="4444" y="1045"/>
                  <a:pt x="4412" y="1024"/>
                </a:cubicBezTo>
                <a:cubicBezTo>
                  <a:pt x="4403" y="1011"/>
                  <a:pt x="4397" y="999"/>
                  <a:pt x="4392" y="984"/>
                </a:cubicBezTo>
                <a:cubicBezTo>
                  <a:pt x="4400" y="961"/>
                  <a:pt x="4389" y="981"/>
                  <a:pt x="4412" y="968"/>
                </a:cubicBezTo>
                <a:cubicBezTo>
                  <a:pt x="4457" y="942"/>
                  <a:pt x="4410" y="954"/>
                  <a:pt x="4500" y="948"/>
                </a:cubicBezTo>
                <a:cubicBezTo>
                  <a:pt x="4520" y="943"/>
                  <a:pt x="4536" y="945"/>
                  <a:pt x="4556" y="952"/>
                </a:cubicBezTo>
                <a:cubicBezTo>
                  <a:pt x="4584" y="943"/>
                  <a:pt x="4561" y="954"/>
                  <a:pt x="4572" y="904"/>
                </a:cubicBezTo>
                <a:cubicBezTo>
                  <a:pt x="4574" y="895"/>
                  <a:pt x="4581" y="888"/>
                  <a:pt x="4584" y="880"/>
                </a:cubicBezTo>
                <a:cubicBezTo>
                  <a:pt x="4578" y="862"/>
                  <a:pt x="4570" y="870"/>
                  <a:pt x="4564" y="852"/>
                </a:cubicBezTo>
                <a:cubicBezTo>
                  <a:pt x="4573" y="839"/>
                  <a:pt x="4583" y="833"/>
                  <a:pt x="4592" y="820"/>
                </a:cubicBezTo>
                <a:cubicBezTo>
                  <a:pt x="4591" y="803"/>
                  <a:pt x="4591" y="785"/>
                  <a:pt x="4588" y="768"/>
                </a:cubicBezTo>
                <a:cubicBezTo>
                  <a:pt x="4587" y="763"/>
                  <a:pt x="4580" y="761"/>
                  <a:pt x="4580" y="756"/>
                </a:cubicBezTo>
                <a:cubicBezTo>
                  <a:pt x="4580" y="750"/>
                  <a:pt x="4625" y="718"/>
                  <a:pt x="4636" y="704"/>
                </a:cubicBezTo>
                <a:cubicBezTo>
                  <a:pt x="4645" y="677"/>
                  <a:pt x="4626" y="674"/>
                  <a:pt x="4616" y="652"/>
                </a:cubicBezTo>
                <a:cubicBezTo>
                  <a:pt x="4613" y="644"/>
                  <a:pt x="4608" y="628"/>
                  <a:pt x="4608" y="628"/>
                </a:cubicBezTo>
                <a:cubicBezTo>
                  <a:pt x="4613" y="596"/>
                  <a:pt x="4622" y="563"/>
                  <a:pt x="4632" y="532"/>
                </a:cubicBezTo>
                <a:cubicBezTo>
                  <a:pt x="4626" y="479"/>
                  <a:pt x="4624" y="493"/>
                  <a:pt x="4568" y="488"/>
                </a:cubicBezTo>
                <a:cubicBezTo>
                  <a:pt x="4550" y="482"/>
                  <a:pt x="4534" y="467"/>
                  <a:pt x="4528" y="448"/>
                </a:cubicBezTo>
                <a:cubicBezTo>
                  <a:pt x="4525" y="439"/>
                  <a:pt x="4529" y="424"/>
                  <a:pt x="4520" y="420"/>
                </a:cubicBezTo>
                <a:cubicBezTo>
                  <a:pt x="4503" y="411"/>
                  <a:pt x="4465" y="413"/>
                  <a:pt x="4444" y="408"/>
                </a:cubicBezTo>
                <a:cubicBezTo>
                  <a:pt x="4426" y="396"/>
                  <a:pt x="4423" y="379"/>
                  <a:pt x="4408" y="364"/>
                </a:cubicBezTo>
                <a:cubicBezTo>
                  <a:pt x="4384" y="369"/>
                  <a:pt x="4387" y="376"/>
                  <a:pt x="4368" y="388"/>
                </a:cubicBezTo>
                <a:cubicBezTo>
                  <a:pt x="4357" y="405"/>
                  <a:pt x="4342" y="412"/>
                  <a:pt x="4336" y="430"/>
                </a:cubicBezTo>
                <a:cubicBezTo>
                  <a:pt x="4315" y="438"/>
                  <a:pt x="4273" y="421"/>
                  <a:pt x="4242" y="418"/>
                </a:cubicBezTo>
                <a:cubicBezTo>
                  <a:pt x="4211" y="415"/>
                  <a:pt x="4188" y="432"/>
                  <a:pt x="4148" y="412"/>
                </a:cubicBezTo>
                <a:cubicBezTo>
                  <a:pt x="4143" y="261"/>
                  <a:pt x="4181" y="291"/>
                  <a:pt x="4004" y="296"/>
                </a:cubicBezTo>
                <a:cubicBezTo>
                  <a:pt x="3998" y="296"/>
                  <a:pt x="3993" y="301"/>
                  <a:pt x="3988" y="304"/>
                </a:cubicBezTo>
                <a:cubicBezTo>
                  <a:pt x="3971" y="373"/>
                  <a:pt x="4005" y="451"/>
                  <a:pt x="3964" y="512"/>
                </a:cubicBezTo>
                <a:cubicBezTo>
                  <a:pt x="3856" y="510"/>
                  <a:pt x="3761" y="503"/>
                  <a:pt x="3656" y="496"/>
                </a:cubicBezTo>
                <a:cubicBezTo>
                  <a:pt x="3627" y="491"/>
                  <a:pt x="3600" y="486"/>
                  <a:pt x="3572" y="480"/>
                </a:cubicBezTo>
                <a:cubicBezTo>
                  <a:pt x="3546" y="441"/>
                  <a:pt x="3593" y="516"/>
                  <a:pt x="3560" y="416"/>
                </a:cubicBezTo>
                <a:cubicBezTo>
                  <a:pt x="3559" y="412"/>
                  <a:pt x="3552" y="419"/>
                  <a:pt x="3548" y="420"/>
                </a:cubicBezTo>
                <a:cubicBezTo>
                  <a:pt x="3539" y="422"/>
                  <a:pt x="3529" y="423"/>
                  <a:pt x="3520" y="424"/>
                </a:cubicBezTo>
                <a:cubicBezTo>
                  <a:pt x="3490" y="434"/>
                  <a:pt x="3457" y="430"/>
                  <a:pt x="3426" y="438"/>
                </a:cubicBezTo>
                <a:cubicBezTo>
                  <a:pt x="3425" y="442"/>
                  <a:pt x="3424" y="460"/>
                  <a:pt x="3424" y="464"/>
                </a:cubicBezTo>
                <a:cubicBezTo>
                  <a:pt x="3422" y="489"/>
                  <a:pt x="3425" y="515"/>
                  <a:pt x="3420" y="540"/>
                </a:cubicBezTo>
                <a:cubicBezTo>
                  <a:pt x="3418" y="553"/>
                  <a:pt x="3404" y="552"/>
                  <a:pt x="3396" y="556"/>
                </a:cubicBezTo>
                <a:cubicBezTo>
                  <a:pt x="3380" y="564"/>
                  <a:pt x="3363" y="578"/>
                  <a:pt x="3348" y="588"/>
                </a:cubicBezTo>
                <a:cubicBezTo>
                  <a:pt x="3335" y="607"/>
                  <a:pt x="3345" y="623"/>
                  <a:pt x="3328" y="640"/>
                </a:cubicBezTo>
                <a:cubicBezTo>
                  <a:pt x="3306" y="633"/>
                  <a:pt x="3257" y="626"/>
                  <a:pt x="3234" y="620"/>
                </a:cubicBezTo>
                <a:cubicBezTo>
                  <a:pt x="3179" y="624"/>
                  <a:pt x="3194" y="629"/>
                  <a:pt x="3168" y="668"/>
                </a:cubicBezTo>
                <a:cubicBezTo>
                  <a:pt x="3153" y="667"/>
                  <a:pt x="3151" y="654"/>
                  <a:pt x="3138" y="648"/>
                </a:cubicBezTo>
                <a:cubicBezTo>
                  <a:pt x="3122" y="640"/>
                  <a:pt x="3111" y="607"/>
                  <a:pt x="3102" y="594"/>
                </a:cubicBezTo>
                <a:cubicBezTo>
                  <a:pt x="3094" y="583"/>
                  <a:pt x="3066" y="582"/>
                  <a:pt x="3056" y="576"/>
                </a:cubicBezTo>
                <a:cubicBezTo>
                  <a:pt x="3049" y="571"/>
                  <a:pt x="3032" y="568"/>
                  <a:pt x="3032" y="568"/>
                </a:cubicBezTo>
                <a:cubicBezTo>
                  <a:pt x="3008" y="601"/>
                  <a:pt x="2986" y="637"/>
                  <a:pt x="2948" y="656"/>
                </a:cubicBezTo>
                <a:cubicBezTo>
                  <a:pt x="2914" y="653"/>
                  <a:pt x="2895" y="650"/>
                  <a:pt x="2864" y="640"/>
                </a:cubicBezTo>
                <a:cubicBezTo>
                  <a:pt x="2856" y="637"/>
                  <a:pt x="2848" y="635"/>
                  <a:pt x="2840" y="632"/>
                </a:cubicBezTo>
                <a:cubicBezTo>
                  <a:pt x="2836" y="631"/>
                  <a:pt x="2828" y="628"/>
                  <a:pt x="2828" y="628"/>
                </a:cubicBezTo>
                <a:cubicBezTo>
                  <a:pt x="2801" y="588"/>
                  <a:pt x="2716" y="632"/>
                  <a:pt x="2754" y="576"/>
                </a:cubicBezTo>
                <a:cubicBezTo>
                  <a:pt x="2749" y="533"/>
                  <a:pt x="2751" y="545"/>
                  <a:pt x="2712" y="552"/>
                </a:cubicBezTo>
                <a:cubicBezTo>
                  <a:pt x="2699" y="565"/>
                  <a:pt x="2689" y="570"/>
                  <a:pt x="2672" y="576"/>
                </a:cubicBezTo>
                <a:cubicBezTo>
                  <a:pt x="2618" y="570"/>
                  <a:pt x="2641" y="558"/>
                  <a:pt x="2584" y="564"/>
                </a:cubicBezTo>
                <a:cubicBezTo>
                  <a:pt x="2572" y="576"/>
                  <a:pt x="2564" y="588"/>
                  <a:pt x="2552" y="600"/>
                </a:cubicBezTo>
                <a:cubicBezTo>
                  <a:pt x="2547" y="616"/>
                  <a:pt x="2551" y="625"/>
                  <a:pt x="2556" y="640"/>
                </a:cubicBezTo>
                <a:cubicBezTo>
                  <a:pt x="2551" y="660"/>
                  <a:pt x="2539" y="676"/>
                  <a:pt x="2532" y="696"/>
                </a:cubicBezTo>
                <a:cubicBezTo>
                  <a:pt x="2531" y="715"/>
                  <a:pt x="2535" y="735"/>
                  <a:pt x="2528" y="752"/>
                </a:cubicBezTo>
                <a:cubicBezTo>
                  <a:pt x="2526" y="757"/>
                  <a:pt x="2517" y="747"/>
                  <a:pt x="2512" y="748"/>
                </a:cubicBezTo>
                <a:cubicBezTo>
                  <a:pt x="2499" y="749"/>
                  <a:pt x="2476" y="760"/>
                  <a:pt x="2476" y="760"/>
                </a:cubicBezTo>
                <a:cubicBezTo>
                  <a:pt x="2418" y="754"/>
                  <a:pt x="2444" y="753"/>
                  <a:pt x="2408" y="724"/>
                </a:cubicBezTo>
                <a:cubicBezTo>
                  <a:pt x="2397" y="715"/>
                  <a:pt x="2365" y="712"/>
                  <a:pt x="2352" y="708"/>
                </a:cubicBezTo>
                <a:cubicBezTo>
                  <a:pt x="2327" y="700"/>
                  <a:pt x="2328" y="660"/>
                  <a:pt x="2308" y="646"/>
                </a:cubicBezTo>
                <a:cubicBezTo>
                  <a:pt x="2287" y="660"/>
                  <a:pt x="2272" y="696"/>
                  <a:pt x="2248" y="704"/>
                </a:cubicBezTo>
                <a:cubicBezTo>
                  <a:pt x="2229" y="685"/>
                  <a:pt x="2228" y="665"/>
                  <a:pt x="2200" y="656"/>
                </a:cubicBezTo>
                <a:cubicBezTo>
                  <a:pt x="2185" y="661"/>
                  <a:pt x="2177" y="671"/>
                  <a:pt x="2164" y="680"/>
                </a:cubicBezTo>
                <a:cubicBezTo>
                  <a:pt x="2142" y="745"/>
                  <a:pt x="2098" y="733"/>
                  <a:pt x="2036" y="736"/>
                </a:cubicBezTo>
                <a:cubicBezTo>
                  <a:pt x="2018" y="742"/>
                  <a:pt x="2016" y="749"/>
                  <a:pt x="1996" y="744"/>
                </a:cubicBezTo>
                <a:cubicBezTo>
                  <a:pt x="1957" y="718"/>
                  <a:pt x="1953" y="688"/>
                  <a:pt x="1900" y="680"/>
                </a:cubicBezTo>
                <a:cubicBezTo>
                  <a:pt x="1897" y="678"/>
                  <a:pt x="1881" y="666"/>
                  <a:pt x="1876" y="668"/>
                </a:cubicBezTo>
                <a:cubicBezTo>
                  <a:pt x="1872" y="670"/>
                  <a:pt x="1871" y="676"/>
                  <a:pt x="1868" y="680"/>
                </a:cubicBezTo>
                <a:cubicBezTo>
                  <a:pt x="1857" y="693"/>
                  <a:pt x="1842" y="703"/>
                  <a:pt x="1828" y="712"/>
                </a:cubicBezTo>
                <a:cubicBezTo>
                  <a:pt x="1815" y="711"/>
                  <a:pt x="1801" y="712"/>
                  <a:pt x="1788" y="708"/>
                </a:cubicBezTo>
                <a:cubicBezTo>
                  <a:pt x="1779" y="705"/>
                  <a:pt x="1764" y="692"/>
                  <a:pt x="1764" y="692"/>
                </a:cubicBezTo>
                <a:cubicBezTo>
                  <a:pt x="1727" y="698"/>
                  <a:pt x="1741" y="719"/>
                  <a:pt x="1728" y="746"/>
                </a:cubicBezTo>
                <a:cubicBezTo>
                  <a:pt x="1724" y="755"/>
                  <a:pt x="1710" y="724"/>
                  <a:pt x="1710" y="724"/>
                </a:cubicBezTo>
                <a:cubicBezTo>
                  <a:pt x="1683" y="715"/>
                  <a:pt x="1664" y="672"/>
                  <a:pt x="1634" y="652"/>
                </a:cubicBezTo>
                <a:cubicBezTo>
                  <a:pt x="1610" y="657"/>
                  <a:pt x="1595" y="684"/>
                  <a:pt x="1572" y="692"/>
                </a:cubicBezTo>
                <a:cubicBezTo>
                  <a:pt x="1560" y="691"/>
                  <a:pt x="1547" y="692"/>
                  <a:pt x="1536" y="688"/>
                </a:cubicBezTo>
                <a:cubicBezTo>
                  <a:pt x="1527" y="685"/>
                  <a:pt x="1511" y="654"/>
                  <a:pt x="1508" y="652"/>
                </a:cubicBezTo>
                <a:cubicBezTo>
                  <a:pt x="1500" y="647"/>
                  <a:pt x="1494" y="624"/>
                  <a:pt x="1494" y="624"/>
                </a:cubicBezTo>
                <a:cubicBezTo>
                  <a:pt x="1485" y="610"/>
                  <a:pt x="1468" y="613"/>
                  <a:pt x="1452" y="608"/>
                </a:cubicBezTo>
                <a:cubicBezTo>
                  <a:pt x="1428" y="584"/>
                  <a:pt x="1430" y="541"/>
                  <a:pt x="1392" y="528"/>
                </a:cubicBezTo>
                <a:cubicBezTo>
                  <a:pt x="1383" y="515"/>
                  <a:pt x="1373" y="507"/>
                  <a:pt x="1368" y="492"/>
                </a:cubicBezTo>
                <a:cubicBezTo>
                  <a:pt x="1371" y="466"/>
                  <a:pt x="1372" y="448"/>
                  <a:pt x="1380" y="424"/>
                </a:cubicBezTo>
                <a:cubicBezTo>
                  <a:pt x="1373" y="367"/>
                  <a:pt x="1356" y="352"/>
                  <a:pt x="1300" y="352"/>
                </a:cubicBezTo>
                <a:close/>
              </a:path>
            </a:pathLst>
          </a:custGeom>
          <a:solidFill>
            <a:srgbClr val="336699">
              <a:alpha val="59999"/>
            </a:srgbClr>
          </a:solidFill>
          <a:ln w="19050">
            <a:solidFill>
              <a:schemeClr val="bg1"/>
            </a:solidFill>
            <a:round/>
            <a:headEnd/>
            <a:tailEnd/>
          </a:ln>
        </p:spPr>
        <p:txBody>
          <a:bodyPr/>
          <a:lstStyle/>
          <a:p>
            <a:endParaRPr lang="fi-FI" sz="1633"/>
          </a:p>
        </p:txBody>
      </p:sp>
      <p:sp>
        <p:nvSpPr>
          <p:cNvPr id="3076" name="Oval 20"/>
          <p:cNvSpPr>
            <a:spLocks noChangeArrowheads="1"/>
          </p:cNvSpPr>
          <p:nvPr/>
        </p:nvSpPr>
        <p:spPr bwMode="auto">
          <a:xfrm>
            <a:off x="5878583" y="3501713"/>
            <a:ext cx="984857" cy="367162"/>
          </a:xfrm>
          <a:prstGeom prst="ellipse">
            <a:avLst/>
          </a:prstGeom>
          <a:solidFill>
            <a:srgbClr val="FFFFFF">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700">
                <a:solidFill>
                  <a:schemeClr val="tx1"/>
                </a:solidFill>
                <a:latin typeface="Arial" panose="020B0604020202020204" pitchFamily="34" charset="0"/>
              </a:defRPr>
            </a:lvl1pPr>
            <a:lvl2pPr marL="742950" indent="-285750">
              <a:spcBef>
                <a:spcPct val="20000"/>
              </a:spcBef>
              <a:buChar char="–"/>
              <a:defRPr sz="32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300">
                <a:solidFill>
                  <a:schemeClr val="tx1"/>
                </a:solidFill>
                <a:latin typeface="Arial" panose="020B0604020202020204" pitchFamily="34" charset="0"/>
              </a:defRPr>
            </a:lvl4pPr>
            <a:lvl5pPr marL="2057400" indent="-228600">
              <a:spcBef>
                <a:spcPct val="20000"/>
              </a:spcBef>
              <a:buChar char="»"/>
              <a:defRPr sz="23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3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3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3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300">
                <a:solidFill>
                  <a:schemeClr val="tx1"/>
                </a:solidFill>
                <a:latin typeface="Arial" panose="020B0604020202020204" pitchFamily="34" charset="0"/>
              </a:defRPr>
            </a:lvl9pPr>
          </a:lstStyle>
          <a:p>
            <a:pPr algn="ctr" eaLnBrk="1" hangingPunct="1">
              <a:spcBef>
                <a:spcPct val="0"/>
              </a:spcBef>
              <a:buFontTx/>
              <a:buNone/>
            </a:pPr>
            <a:endParaRPr lang="ru-RU" altLang="ru-RU" sz="2177">
              <a:solidFill>
                <a:schemeClr val="bg1"/>
              </a:solidFill>
              <a:latin typeface="Iris" pitchFamily="18" charset="0"/>
            </a:endParaRPr>
          </a:p>
        </p:txBody>
      </p:sp>
      <p:sp>
        <p:nvSpPr>
          <p:cNvPr id="3077" name="Freeform 22"/>
          <p:cNvSpPr>
            <a:spLocks/>
          </p:cNvSpPr>
          <p:nvPr/>
        </p:nvSpPr>
        <p:spPr bwMode="auto">
          <a:xfrm>
            <a:off x="3691452" y="2319597"/>
            <a:ext cx="2598928" cy="1323221"/>
          </a:xfrm>
          <a:custGeom>
            <a:avLst/>
            <a:gdLst>
              <a:gd name="T0" fmla="*/ 2147483646 w 1363"/>
              <a:gd name="T1" fmla="*/ 2147483646 h 694"/>
              <a:gd name="T2" fmla="*/ 2147483646 w 1363"/>
              <a:gd name="T3" fmla="*/ 2147483646 h 694"/>
              <a:gd name="T4" fmla="*/ 2147483646 w 1363"/>
              <a:gd name="T5" fmla="*/ 2147483646 h 694"/>
              <a:gd name="T6" fmla="*/ 2147483646 w 1363"/>
              <a:gd name="T7" fmla="*/ 2147483646 h 694"/>
              <a:gd name="T8" fmla="*/ 2147483646 w 1363"/>
              <a:gd name="T9" fmla="*/ 2147483646 h 694"/>
              <a:gd name="T10" fmla="*/ 2147483646 w 1363"/>
              <a:gd name="T11" fmla="*/ 2147483646 h 694"/>
              <a:gd name="T12" fmla="*/ 2147483646 w 1363"/>
              <a:gd name="T13" fmla="*/ 2147483646 h 694"/>
              <a:gd name="T14" fmla="*/ 0 w 1363"/>
              <a:gd name="T15" fmla="*/ 2147483646 h 694"/>
              <a:gd name="T16" fmla="*/ 0 60000 65536"/>
              <a:gd name="T17" fmla="*/ 0 60000 65536"/>
              <a:gd name="T18" fmla="*/ 0 60000 65536"/>
              <a:gd name="T19" fmla="*/ 0 60000 65536"/>
              <a:gd name="T20" fmla="*/ 0 60000 65536"/>
              <a:gd name="T21" fmla="*/ 0 60000 65536"/>
              <a:gd name="T22" fmla="*/ 0 60000 65536"/>
              <a:gd name="T23" fmla="*/ 0 60000 65536"/>
              <a:gd name="T24" fmla="*/ 0 w 1363"/>
              <a:gd name="T25" fmla="*/ 0 h 694"/>
              <a:gd name="T26" fmla="*/ 1361 w 1363"/>
              <a:gd name="T27" fmla="*/ 711 h 69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63" h="694">
                <a:moveTo>
                  <a:pt x="1363" y="694"/>
                </a:moveTo>
                <a:cubicBezTo>
                  <a:pt x="1354" y="642"/>
                  <a:pt x="1343" y="442"/>
                  <a:pt x="1312" y="383"/>
                </a:cubicBezTo>
                <a:cubicBezTo>
                  <a:pt x="1281" y="324"/>
                  <a:pt x="1199" y="376"/>
                  <a:pt x="1176" y="343"/>
                </a:cubicBezTo>
                <a:cubicBezTo>
                  <a:pt x="1153" y="310"/>
                  <a:pt x="1206" y="237"/>
                  <a:pt x="1176" y="185"/>
                </a:cubicBezTo>
                <a:cubicBezTo>
                  <a:pt x="1146" y="133"/>
                  <a:pt x="1072" y="52"/>
                  <a:pt x="996" y="26"/>
                </a:cubicBezTo>
                <a:cubicBezTo>
                  <a:pt x="920" y="0"/>
                  <a:pt x="822" y="6"/>
                  <a:pt x="724" y="26"/>
                </a:cubicBezTo>
                <a:cubicBezTo>
                  <a:pt x="627" y="46"/>
                  <a:pt x="528" y="106"/>
                  <a:pt x="407" y="145"/>
                </a:cubicBezTo>
                <a:cubicBezTo>
                  <a:pt x="286" y="184"/>
                  <a:pt x="68" y="243"/>
                  <a:pt x="0" y="263"/>
                </a:cubicBezTo>
              </a:path>
            </a:pathLst>
          </a:custGeom>
          <a:noFill/>
          <a:ln w="38100">
            <a:solidFill>
              <a:srgbClr val="0099FF"/>
            </a:solidFill>
            <a:round/>
            <a:headEnd/>
            <a:tailEnd/>
          </a:ln>
          <a:extLst>
            <a:ext uri="{909E8E84-426E-40DD-AFC4-6F175D3DCCD1}">
              <a14:hiddenFill xmlns:a14="http://schemas.microsoft.com/office/drawing/2010/main">
                <a:solidFill>
                  <a:srgbClr val="FFFFFF"/>
                </a:solidFill>
              </a14:hiddenFill>
            </a:ext>
          </a:extLst>
        </p:spPr>
        <p:txBody>
          <a:bodyPr/>
          <a:lstStyle/>
          <a:p>
            <a:endParaRPr lang="fi-FI" sz="1633"/>
          </a:p>
        </p:txBody>
      </p:sp>
      <p:sp>
        <p:nvSpPr>
          <p:cNvPr id="3078" name="Freeform 23"/>
          <p:cNvSpPr>
            <a:spLocks/>
          </p:cNvSpPr>
          <p:nvPr/>
        </p:nvSpPr>
        <p:spPr bwMode="auto">
          <a:xfrm>
            <a:off x="6140636" y="3626980"/>
            <a:ext cx="485229" cy="1066928"/>
          </a:xfrm>
          <a:custGeom>
            <a:avLst/>
            <a:gdLst>
              <a:gd name="T0" fmla="*/ 2147483646 w 255"/>
              <a:gd name="T1" fmla="*/ 0 h 490"/>
              <a:gd name="T2" fmla="*/ 2147483646 w 255"/>
              <a:gd name="T3" fmla="*/ 2147483646 h 490"/>
              <a:gd name="T4" fmla="*/ 2147483646 w 255"/>
              <a:gd name="T5" fmla="*/ 2147483646 h 490"/>
              <a:gd name="T6" fmla="*/ 0 60000 65536"/>
              <a:gd name="T7" fmla="*/ 0 60000 65536"/>
              <a:gd name="T8" fmla="*/ 0 60000 65536"/>
              <a:gd name="T9" fmla="*/ 0 w 255"/>
              <a:gd name="T10" fmla="*/ 0 h 490"/>
              <a:gd name="T11" fmla="*/ 257 w 255"/>
              <a:gd name="T12" fmla="*/ 545 h 490"/>
            </a:gdLst>
            <a:ahLst/>
            <a:cxnLst>
              <a:cxn ang="T6">
                <a:pos x="T0" y="T1"/>
              </a:cxn>
              <a:cxn ang="T7">
                <a:pos x="T2" y="T3"/>
              </a:cxn>
              <a:cxn ang="T8">
                <a:pos x="T4" y="T5"/>
              </a:cxn>
            </a:cxnLst>
            <a:rect l="T9" t="T10" r="T11" b="T12"/>
            <a:pathLst>
              <a:path w="255" h="490">
                <a:moveTo>
                  <a:pt x="78" y="0"/>
                </a:moveTo>
                <a:cubicBezTo>
                  <a:pt x="69" y="22"/>
                  <a:pt x="0" y="51"/>
                  <a:pt x="29" y="133"/>
                </a:cubicBezTo>
                <a:cubicBezTo>
                  <a:pt x="58" y="215"/>
                  <a:pt x="156" y="351"/>
                  <a:pt x="255" y="490"/>
                </a:cubicBezTo>
              </a:path>
            </a:pathLst>
          </a:custGeom>
          <a:noFill/>
          <a:ln w="38100">
            <a:solidFill>
              <a:srgbClr val="0099FF"/>
            </a:solidFill>
            <a:round/>
            <a:headEnd/>
            <a:tailEnd/>
          </a:ln>
          <a:extLst>
            <a:ext uri="{909E8E84-426E-40DD-AFC4-6F175D3DCCD1}">
              <a14:hiddenFill xmlns:a14="http://schemas.microsoft.com/office/drawing/2010/main">
                <a:solidFill>
                  <a:srgbClr val="FFFFFF"/>
                </a:solidFill>
              </a14:hiddenFill>
            </a:ext>
          </a:extLst>
        </p:spPr>
        <p:txBody>
          <a:bodyPr/>
          <a:lstStyle/>
          <a:p>
            <a:endParaRPr lang="fi-FI" sz="1633"/>
          </a:p>
        </p:txBody>
      </p:sp>
      <p:sp>
        <p:nvSpPr>
          <p:cNvPr id="3079" name="Freeform 24"/>
          <p:cNvSpPr>
            <a:spLocks/>
          </p:cNvSpPr>
          <p:nvPr/>
        </p:nvSpPr>
        <p:spPr bwMode="auto">
          <a:xfrm>
            <a:off x="6648902" y="4608957"/>
            <a:ext cx="1445608" cy="777518"/>
          </a:xfrm>
          <a:custGeom>
            <a:avLst/>
            <a:gdLst>
              <a:gd name="T0" fmla="*/ 0 w 726"/>
              <a:gd name="T1" fmla="*/ 2147483646 h 559"/>
              <a:gd name="T2" fmla="*/ 2147483646 w 726"/>
              <a:gd name="T3" fmla="*/ 2147483646 h 559"/>
              <a:gd name="T4" fmla="*/ 2147483646 w 726"/>
              <a:gd name="T5" fmla="*/ 2147483646 h 559"/>
              <a:gd name="T6" fmla="*/ 2147483646 w 726"/>
              <a:gd name="T7" fmla="*/ 2147483646 h 559"/>
              <a:gd name="T8" fmla="*/ 2147483646 w 726"/>
              <a:gd name="T9" fmla="*/ 2147483646 h 559"/>
              <a:gd name="T10" fmla="*/ 2147483646 w 726"/>
              <a:gd name="T11" fmla="*/ 2147483646 h 559"/>
              <a:gd name="T12" fmla="*/ 2147483646 w 726"/>
              <a:gd name="T13" fmla="*/ 2147483646 h 559"/>
              <a:gd name="T14" fmla="*/ 0 60000 65536"/>
              <a:gd name="T15" fmla="*/ 0 60000 65536"/>
              <a:gd name="T16" fmla="*/ 0 60000 65536"/>
              <a:gd name="T17" fmla="*/ 0 60000 65536"/>
              <a:gd name="T18" fmla="*/ 0 60000 65536"/>
              <a:gd name="T19" fmla="*/ 0 60000 65536"/>
              <a:gd name="T20" fmla="*/ 0 60000 65536"/>
              <a:gd name="T21" fmla="*/ 0 w 726"/>
              <a:gd name="T22" fmla="*/ 0 h 559"/>
              <a:gd name="T23" fmla="*/ 726 w 726"/>
              <a:gd name="T24" fmla="*/ 559 h 55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26" h="559">
                <a:moveTo>
                  <a:pt x="0" y="60"/>
                </a:moveTo>
                <a:cubicBezTo>
                  <a:pt x="49" y="30"/>
                  <a:pt x="98" y="0"/>
                  <a:pt x="136" y="15"/>
                </a:cubicBezTo>
                <a:cubicBezTo>
                  <a:pt x="174" y="30"/>
                  <a:pt x="189" y="128"/>
                  <a:pt x="227" y="151"/>
                </a:cubicBezTo>
                <a:cubicBezTo>
                  <a:pt x="265" y="174"/>
                  <a:pt x="303" y="143"/>
                  <a:pt x="363" y="151"/>
                </a:cubicBezTo>
                <a:cubicBezTo>
                  <a:pt x="423" y="159"/>
                  <a:pt x="545" y="158"/>
                  <a:pt x="590" y="196"/>
                </a:cubicBezTo>
                <a:cubicBezTo>
                  <a:pt x="635" y="234"/>
                  <a:pt x="612" y="317"/>
                  <a:pt x="635" y="378"/>
                </a:cubicBezTo>
                <a:cubicBezTo>
                  <a:pt x="658" y="439"/>
                  <a:pt x="692" y="499"/>
                  <a:pt x="726" y="559"/>
                </a:cubicBezTo>
              </a:path>
            </a:pathLst>
          </a:custGeom>
          <a:noFill/>
          <a:ln w="38100">
            <a:solidFill>
              <a:srgbClr val="0099FF"/>
            </a:solidFill>
            <a:round/>
            <a:headEnd/>
            <a:tailEnd/>
          </a:ln>
          <a:extLst>
            <a:ext uri="{909E8E84-426E-40DD-AFC4-6F175D3DCCD1}">
              <a14:hiddenFill xmlns:a14="http://schemas.microsoft.com/office/drawing/2010/main">
                <a:solidFill>
                  <a:srgbClr val="FFFFFF"/>
                </a:solidFill>
              </a14:hiddenFill>
            </a:ext>
          </a:extLst>
        </p:spPr>
        <p:txBody>
          <a:bodyPr/>
          <a:lstStyle/>
          <a:p>
            <a:endParaRPr lang="fi-FI" sz="1633"/>
          </a:p>
        </p:txBody>
      </p:sp>
      <p:sp>
        <p:nvSpPr>
          <p:cNvPr id="3080" name="Freeform 49"/>
          <p:cNvSpPr>
            <a:spLocks/>
          </p:cNvSpPr>
          <p:nvPr/>
        </p:nvSpPr>
        <p:spPr bwMode="auto">
          <a:xfrm>
            <a:off x="5720200" y="4090611"/>
            <a:ext cx="558661" cy="1750856"/>
          </a:xfrm>
          <a:custGeom>
            <a:avLst/>
            <a:gdLst>
              <a:gd name="T0" fmla="*/ 2147483646 w 346"/>
              <a:gd name="T1" fmla="*/ 0 h 956"/>
              <a:gd name="T2" fmla="*/ 2147483646 w 346"/>
              <a:gd name="T3" fmla="*/ 2147483646 h 956"/>
              <a:gd name="T4" fmla="*/ 2147483646 w 346"/>
              <a:gd name="T5" fmla="*/ 2147483646 h 956"/>
              <a:gd name="T6" fmla="*/ 2147483646 w 346"/>
              <a:gd name="T7" fmla="*/ 2147483646 h 956"/>
              <a:gd name="T8" fmla="*/ 2147483646 w 346"/>
              <a:gd name="T9" fmla="*/ 2147483646 h 956"/>
              <a:gd name="T10" fmla="*/ 2147483646 w 346"/>
              <a:gd name="T11" fmla="*/ 2147483646 h 956"/>
              <a:gd name="T12" fmla="*/ 2147483646 w 346"/>
              <a:gd name="T13" fmla="*/ 2147483646 h 956"/>
              <a:gd name="T14" fmla="*/ 2147483646 w 346"/>
              <a:gd name="T15" fmla="*/ 2147483646 h 956"/>
              <a:gd name="T16" fmla="*/ 2147483646 w 346"/>
              <a:gd name="T17" fmla="*/ 2147483646 h 956"/>
              <a:gd name="T18" fmla="*/ 2147483646 w 346"/>
              <a:gd name="T19" fmla="*/ 2147483646 h 9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6"/>
              <a:gd name="T31" fmla="*/ 0 h 956"/>
              <a:gd name="T32" fmla="*/ 346 w 346"/>
              <a:gd name="T33" fmla="*/ 956 h 95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6" h="956">
                <a:moveTo>
                  <a:pt x="346" y="0"/>
                </a:moveTo>
                <a:cubicBezTo>
                  <a:pt x="336" y="28"/>
                  <a:pt x="293" y="134"/>
                  <a:pt x="287" y="167"/>
                </a:cubicBezTo>
                <a:cubicBezTo>
                  <a:pt x="281" y="200"/>
                  <a:pt x="304" y="183"/>
                  <a:pt x="308" y="197"/>
                </a:cubicBezTo>
                <a:cubicBezTo>
                  <a:pt x="312" y="211"/>
                  <a:pt x="317" y="229"/>
                  <a:pt x="314" y="251"/>
                </a:cubicBezTo>
                <a:cubicBezTo>
                  <a:pt x="311" y="273"/>
                  <a:pt x="308" y="294"/>
                  <a:pt x="287" y="332"/>
                </a:cubicBezTo>
                <a:cubicBezTo>
                  <a:pt x="266" y="370"/>
                  <a:pt x="208" y="457"/>
                  <a:pt x="188" y="479"/>
                </a:cubicBezTo>
                <a:cubicBezTo>
                  <a:pt x="168" y="501"/>
                  <a:pt x="180" y="454"/>
                  <a:pt x="167" y="464"/>
                </a:cubicBezTo>
                <a:cubicBezTo>
                  <a:pt x="154" y="474"/>
                  <a:pt x="133" y="504"/>
                  <a:pt x="107" y="539"/>
                </a:cubicBezTo>
                <a:cubicBezTo>
                  <a:pt x="81" y="574"/>
                  <a:pt x="16" y="608"/>
                  <a:pt x="8" y="677"/>
                </a:cubicBezTo>
                <a:cubicBezTo>
                  <a:pt x="0" y="746"/>
                  <a:pt x="46" y="898"/>
                  <a:pt x="56" y="956"/>
                </a:cubicBezTo>
              </a:path>
            </a:pathLst>
          </a:custGeom>
          <a:noFill/>
          <a:ln w="38100">
            <a:solidFill>
              <a:srgbClr val="0099FF"/>
            </a:solidFill>
            <a:round/>
            <a:headEnd/>
            <a:tailEnd/>
          </a:ln>
          <a:extLst>
            <a:ext uri="{909E8E84-426E-40DD-AFC4-6F175D3DCCD1}">
              <a14:hiddenFill xmlns:a14="http://schemas.microsoft.com/office/drawing/2010/main">
                <a:solidFill>
                  <a:srgbClr val="FFFFFF"/>
                </a:solidFill>
              </a14:hiddenFill>
            </a:ext>
          </a:extLst>
        </p:spPr>
        <p:txBody>
          <a:bodyPr/>
          <a:lstStyle/>
          <a:p>
            <a:endParaRPr lang="fi-FI" sz="1633"/>
          </a:p>
        </p:txBody>
      </p:sp>
      <p:sp>
        <p:nvSpPr>
          <p:cNvPr id="3081" name="Text Box 50"/>
          <p:cNvSpPr txBox="1">
            <a:spLocks noChangeArrowheads="1"/>
          </p:cNvSpPr>
          <p:nvPr/>
        </p:nvSpPr>
        <p:spPr bwMode="auto">
          <a:xfrm>
            <a:off x="6361479" y="2876818"/>
            <a:ext cx="2278188" cy="494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700">
                <a:solidFill>
                  <a:schemeClr val="tx1"/>
                </a:solidFill>
                <a:latin typeface="Arial" panose="020B0604020202020204" pitchFamily="34" charset="0"/>
              </a:defRPr>
            </a:lvl1pPr>
            <a:lvl2pPr marL="742950" indent="-285750">
              <a:spcBef>
                <a:spcPct val="20000"/>
              </a:spcBef>
              <a:buChar char="–"/>
              <a:defRPr sz="32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300">
                <a:solidFill>
                  <a:schemeClr val="tx1"/>
                </a:solidFill>
                <a:latin typeface="Arial" panose="020B0604020202020204" pitchFamily="34" charset="0"/>
              </a:defRPr>
            </a:lvl4pPr>
            <a:lvl5pPr marL="2057400" indent="-228600">
              <a:spcBef>
                <a:spcPct val="20000"/>
              </a:spcBef>
              <a:buChar char="»"/>
              <a:defRPr sz="23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3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3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3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300">
                <a:solidFill>
                  <a:schemeClr val="tx1"/>
                </a:solidFill>
                <a:latin typeface="Arial" panose="020B0604020202020204" pitchFamily="34" charset="0"/>
              </a:defRPr>
            </a:lvl9pPr>
          </a:lstStyle>
          <a:p>
            <a:pPr algn="ctr" eaLnBrk="1" hangingPunct="1">
              <a:lnSpc>
                <a:spcPct val="80000"/>
              </a:lnSpc>
              <a:spcBef>
                <a:spcPct val="0"/>
              </a:spcBef>
              <a:buFontTx/>
              <a:buNone/>
            </a:pPr>
            <a:r>
              <a:rPr lang="ru-RU" altLang="ru-RU" sz="1633">
                <a:latin typeface="Tahoma" panose="020B0604030504040204" pitchFamily="34" charset="0"/>
              </a:rPr>
              <a:t>Вологодская область</a:t>
            </a:r>
            <a:r>
              <a:rPr lang="en-US" altLang="ru-RU" sz="1633">
                <a:latin typeface="Tahoma" panose="020B0604030504040204" pitchFamily="34" charset="0"/>
              </a:rPr>
              <a:t> </a:t>
            </a:r>
          </a:p>
          <a:p>
            <a:pPr algn="ctr" eaLnBrk="1" hangingPunct="1">
              <a:lnSpc>
                <a:spcPct val="80000"/>
              </a:lnSpc>
              <a:spcBef>
                <a:spcPct val="0"/>
              </a:spcBef>
              <a:buFontTx/>
              <a:buNone/>
            </a:pPr>
            <a:r>
              <a:rPr lang="en-US" altLang="ru-RU" sz="1633">
                <a:latin typeface="Tahoma" panose="020B0604030504040204" pitchFamily="34" charset="0"/>
              </a:rPr>
              <a:t>Vologda region</a:t>
            </a:r>
            <a:endParaRPr lang="ru-RU" altLang="ru-RU" sz="1633">
              <a:latin typeface="Tahoma" panose="020B0604030504040204" pitchFamily="34" charset="0"/>
            </a:endParaRPr>
          </a:p>
        </p:txBody>
      </p:sp>
      <p:sp>
        <p:nvSpPr>
          <p:cNvPr id="3082" name="Freeform 11"/>
          <p:cNvSpPr>
            <a:spLocks/>
          </p:cNvSpPr>
          <p:nvPr/>
        </p:nvSpPr>
        <p:spPr bwMode="auto">
          <a:xfrm>
            <a:off x="5809470" y="3665855"/>
            <a:ext cx="1092845" cy="2126657"/>
          </a:xfrm>
          <a:custGeom>
            <a:avLst/>
            <a:gdLst>
              <a:gd name="T0" fmla="*/ 2147483646 w 573"/>
              <a:gd name="T1" fmla="*/ 0 h 1116"/>
              <a:gd name="T2" fmla="*/ 2147483646 w 573"/>
              <a:gd name="T3" fmla="*/ 2147483646 h 1116"/>
              <a:gd name="T4" fmla="*/ 2147483646 w 573"/>
              <a:gd name="T5" fmla="*/ 2147483646 h 1116"/>
              <a:gd name="T6" fmla="*/ 0 w 573"/>
              <a:gd name="T7" fmla="*/ 2147483646 h 1116"/>
              <a:gd name="T8" fmla="*/ 0 60000 65536"/>
              <a:gd name="T9" fmla="*/ 0 60000 65536"/>
              <a:gd name="T10" fmla="*/ 0 60000 65536"/>
              <a:gd name="T11" fmla="*/ 0 60000 65536"/>
              <a:gd name="T12" fmla="*/ 0 w 573"/>
              <a:gd name="T13" fmla="*/ 0 h 1116"/>
              <a:gd name="T14" fmla="*/ 593 w 573"/>
              <a:gd name="T15" fmla="*/ 1280 h 1116"/>
            </a:gdLst>
            <a:ahLst/>
            <a:cxnLst>
              <a:cxn ang="T8">
                <a:pos x="T0" y="T1"/>
              </a:cxn>
              <a:cxn ang="T9">
                <a:pos x="T2" y="T3"/>
              </a:cxn>
              <a:cxn ang="T10">
                <a:pos x="T4" y="T5"/>
              </a:cxn>
              <a:cxn ang="T11">
                <a:pos x="T6" y="T7"/>
              </a:cxn>
            </a:cxnLst>
            <a:rect l="T12" t="T13" r="T14" b="T15"/>
            <a:pathLst>
              <a:path w="573" h="1116">
                <a:moveTo>
                  <a:pt x="468" y="0"/>
                </a:moveTo>
                <a:lnTo>
                  <a:pt x="573" y="254"/>
                </a:lnTo>
                <a:cubicBezTo>
                  <a:pt x="571" y="346"/>
                  <a:pt x="550" y="407"/>
                  <a:pt x="454" y="551"/>
                </a:cubicBezTo>
                <a:lnTo>
                  <a:pt x="0" y="1116"/>
                </a:lnTo>
              </a:path>
            </a:pathLst>
          </a:custGeom>
          <a:noFill/>
          <a:ln w="381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fi-FI" sz="1633"/>
          </a:p>
        </p:txBody>
      </p:sp>
      <p:sp>
        <p:nvSpPr>
          <p:cNvPr id="3083" name="Freeform 21"/>
          <p:cNvSpPr>
            <a:spLocks/>
          </p:cNvSpPr>
          <p:nvPr/>
        </p:nvSpPr>
        <p:spPr bwMode="auto">
          <a:xfrm>
            <a:off x="6640263" y="4551363"/>
            <a:ext cx="588899" cy="1007894"/>
          </a:xfrm>
          <a:custGeom>
            <a:avLst/>
            <a:gdLst>
              <a:gd name="T0" fmla="*/ 0 w 309"/>
              <a:gd name="T1" fmla="*/ 2147483646 h 529"/>
              <a:gd name="T2" fmla="*/ 2147483646 w 309"/>
              <a:gd name="T3" fmla="*/ 0 h 529"/>
              <a:gd name="T4" fmla="*/ 2147483646 w 309"/>
              <a:gd name="T5" fmla="*/ 2147483646 h 529"/>
              <a:gd name="T6" fmla="*/ 2147483646 w 309"/>
              <a:gd name="T7" fmla="*/ 2147483646 h 529"/>
              <a:gd name="T8" fmla="*/ 2147483646 w 309"/>
              <a:gd name="T9" fmla="*/ 2147483646 h 529"/>
              <a:gd name="T10" fmla="*/ 0 60000 65536"/>
              <a:gd name="T11" fmla="*/ 0 60000 65536"/>
              <a:gd name="T12" fmla="*/ 0 60000 65536"/>
              <a:gd name="T13" fmla="*/ 0 60000 65536"/>
              <a:gd name="T14" fmla="*/ 0 60000 65536"/>
              <a:gd name="T15" fmla="*/ 0 w 309"/>
              <a:gd name="T16" fmla="*/ 0 h 529"/>
              <a:gd name="T17" fmla="*/ 311 w 309"/>
              <a:gd name="T18" fmla="*/ 650 h 529"/>
            </a:gdLst>
            <a:ahLst/>
            <a:cxnLst>
              <a:cxn ang="T10">
                <a:pos x="T0" y="T1"/>
              </a:cxn>
              <a:cxn ang="T11">
                <a:pos x="T2" y="T3"/>
              </a:cxn>
              <a:cxn ang="T12">
                <a:pos x="T4" y="T5"/>
              </a:cxn>
              <a:cxn ang="T13">
                <a:pos x="T6" y="T7"/>
              </a:cxn>
              <a:cxn ang="T14">
                <a:pos x="T8" y="T9"/>
              </a:cxn>
            </a:cxnLst>
            <a:rect l="T15" t="T16" r="T17" b="T18"/>
            <a:pathLst>
              <a:path w="309" h="529">
                <a:moveTo>
                  <a:pt x="0" y="87"/>
                </a:moveTo>
                <a:lnTo>
                  <a:pt x="190" y="0"/>
                </a:lnTo>
                <a:lnTo>
                  <a:pt x="309" y="82"/>
                </a:lnTo>
                <a:cubicBezTo>
                  <a:pt x="307" y="123"/>
                  <a:pt x="208" y="171"/>
                  <a:pt x="182" y="246"/>
                </a:cubicBezTo>
                <a:cubicBezTo>
                  <a:pt x="156" y="321"/>
                  <a:pt x="162" y="470"/>
                  <a:pt x="156" y="529"/>
                </a:cubicBezTo>
              </a:path>
            </a:pathLst>
          </a:custGeom>
          <a:noFill/>
          <a:ln w="381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fi-FI" sz="1633"/>
          </a:p>
        </p:txBody>
      </p:sp>
      <p:sp>
        <p:nvSpPr>
          <p:cNvPr id="3084" name="Freeform 56"/>
          <p:cNvSpPr>
            <a:spLocks/>
          </p:cNvSpPr>
          <p:nvPr/>
        </p:nvSpPr>
        <p:spPr bwMode="auto">
          <a:xfrm>
            <a:off x="3684254" y="2876818"/>
            <a:ext cx="3012164" cy="819274"/>
          </a:xfrm>
          <a:custGeom>
            <a:avLst/>
            <a:gdLst>
              <a:gd name="T0" fmla="*/ 2147483646 w 1580"/>
              <a:gd name="T1" fmla="*/ 2147483646 h 430"/>
              <a:gd name="T2" fmla="*/ 2147483646 w 1580"/>
              <a:gd name="T3" fmla="*/ 2147483646 h 430"/>
              <a:gd name="T4" fmla="*/ 2147483646 w 1580"/>
              <a:gd name="T5" fmla="*/ 2147483646 h 430"/>
              <a:gd name="T6" fmla="*/ 0 w 1580"/>
              <a:gd name="T7" fmla="*/ 0 h 430"/>
              <a:gd name="T8" fmla="*/ 0 60000 65536"/>
              <a:gd name="T9" fmla="*/ 0 60000 65536"/>
              <a:gd name="T10" fmla="*/ 0 60000 65536"/>
              <a:gd name="T11" fmla="*/ 0 60000 65536"/>
              <a:gd name="T12" fmla="*/ 0 w 1580"/>
              <a:gd name="T13" fmla="*/ 0 h 430"/>
              <a:gd name="T14" fmla="*/ 1635 w 1580"/>
              <a:gd name="T15" fmla="*/ 458 h 430"/>
            </a:gdLst>
            <a:ahLst/>
            <a:cxnLst>
              <a:cxn ang="T8">
                <a:pos x="T0" y="T1"/>
              </a:cxn>
              <a:cxn ang="T9">
                <a:pos x="T2" y="T3"/>
              </a:cxn>
              <a:cxn ang="T10">
                <a:pos x="T4" y="T5"/>
              </a:cxn>
              <a:cxn ang="T11">
                <a:pos x="T6" y="T7"/>
              </a:cxn>
            </a:cxnLst>
            <a:rect l="T12" t="T13" r="T14" b="T15"/>
            <a:pathLst>
              <a:path w="1580" h="430">
                <a:moveTo>
                  <a:pt x="1580" y="410"/>
                </a:moveTo>
                <a:lnTo>
                  <a:pt x="1275" y="430"/>
                </a:lnTo>
                <a:cubicBezTo>
                  <a:pt x="1153" y="390"/>
                  <a:pt x="1063" y="243"/>
                  <a:pt x="850" y="171"/>
                </a:cubicBezTo>
                <a:cubicBezTo>
                  <a:pt x="637" y="99"/>
                  <a:pt x="177" y="36"/>
                  <a:pt x="0" y="0"/>
                </a:cubicBezTo>
              </a:path>
            </a:pathLst>
          </a:custGeom>
          <a:noFill/>
          <a:ln w="381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fi-FI" sz="1633"/>
          </a:p>
        </p:txBody>
      </p:sp>
      <p:sp>
        <p:nvSpPr>
          <p:cNvPr id="3085" name="Freeform 60"/>
          <p:cNvSpPr>
            <a:spLocks/>
          </p:cNvSpPr>
          <p:nvPr/>
        </p:nvSpPr>
        <p:spPr bwMode="auto">
          <a:xfrm>
            <a:off x="5802271" y="5380716"/>
            <a:ext cx="2286480" cy="434834"/>
          </a:xfrm>
          <a:custGeom>
            <a:avLst/>
            <a:gdLst>
              <a:gd name="T0" fmla="*/ 2147483646 w 1200"/>
              <a:gd name="T1" fmla="*/ 0 h 228"/>
              <a:gd name="T2" fmla="*/ 2147483646 w 1200"/>
              <a:gd name="T3" fmla="*/ 2147483646 h 228"/>
              <a:gd name="T4" fmla="*/ 0 w 1200"/>
              <a:gd name="T5" fmla="*/ 2147483646 h 228"/>
              <a:gd name="T6" fmla="*/ 0 60000 65536"/>
              <a:gd name="T7" fmla="*/ 0 60000 65536"/>
              <a:gd name="T8" fmla="*/ 0 60000 65536"/>
              <a:gd name="T9" fmla="*/ 0 w 1200"/>
              <a:gd name="T10" fmla="*/ 0 h 228"/>
              <a:gd name="T11" fmla="*/ 1225 w 1200"/>
              <a:gd name="T12" fmla="*/ 146 h 228"/>
            </a:gdLst>
            <a:ahLst/>
            <a:cxnLst>
              <a:cxn ang="T6">
                <a:pos x="T0" y="T1"/>
              </a:cxn>
              <a:cxn ang="T7">
                <a:pos x="T2" y="T3"/>
              </a:cxn>
              <a:cxn ang="T8">
                <a:pos x="T4" y="T5"/>
              </a:cxn>
            </a:cxnLst>
            <a:rect l="T9" t="T10" r="T11" b="T12"/>
            <a:pathLst>
              <a:path w="1200" h="228">
                <a:moveTo>
                  <a:pt x="1200" y="0"/>
                </a:moveTo>
                <a:lnTo>
                  <a:pt x="585" y="98"/>
                </a:lnTo>
                <a:lnTo>
                  <a:pt x="0" y="228"/>
                </a:lnTo>
              </a:path>
            </a:pathLst>
          </a:custGeom>
          <a:noFill/>
          <a:ln w="381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fi-FI" sz="1633"/>
          </a:p>
        </p:txBody>
      </p:sp>
      <p:sp>
        <p:nvSpPr>
          <p:cNvPr id="3086" name="Freeform 11"/>
          <p:cNvSpPr>
            <a:spLocks/>
          </p:cNvSpPr>
          <p:nvPr/>
        </p:nvSpPr>
        <p:spPr bwMode="auto">
          <a:xfrm>
            <a:off x="5808031" y="3668735"/>
            <a:ext cx="1092846" cy="2126657"/>
          </a:xfrm>
          <a:custGeom>
            <a:avLst/>
            <a:gdLst>
              <a:gd name="T0" fmla="*/ 2147483646 w 573"/>
              <a:gd name="T1" fmla="*/ 0 h 1116"/>
              <a:gd name="T2" fmla="*/ 2147483646 w 573"/>
              <a:gd name="T3" fmla="*/ 2147483646 h 1116"/>
              <a:gd name="T4" fmla="*/ 2147483646 w 573"/>
              <a:gd name="T5" fmla="*/ 2147483646 h 1116"/>
              <a:gd name="T6" fmla="*/ 0 w 573"/>
              <a:gd name="T7" fmla="*/ 2147483646 h 1116"/>
              <a:gd name="T8" fmla="*/ 0 60000 65536"/>
              <a:gd name="T9" fmla="*/ 0 60000 65536"/>
              <a:gd name="T10" fmla="*/ 0 60000 65536"/>
              <a:gd name="T11" fmla="*/ 0 60000 65536"/>
              <a:gd name="T12" fmla="*/ 0 w 573"/>
              <a:gd name="T13" fmla="*/ 0 h 1116"/>
              <a:gd name="T14" fmla="*/ 593 w 573"/>
              <a:gd name="T15" fmla="*/ 1280 h 1116"/>
            </a:gdLst>
            <a:ahLst/>
            <a:cxnLst>
              <a:cxn ang="T8">
                <a:pos x="T0" y="T1"/>
              </a:cxn>
              <a:cxn ang="T9">
                <a:pos x="T2" y="T3"/>
              </a:cxn>
              <a:cxn ang="T10">
                <a:pos x="T4" y="T5"/>
              </a:cxn>
              <a:cxn ang="T11">
                <a:pos x="T6" y="T7"/>
              </a:cxn>
            </a:cxnLst>
            <a:rect l="T12" t="T13" r="T14" b="T15"/>
            <a:pathLst>
              <a:path w="573" h="1116">
                <a:moveTo>
                  <a:pt x="468" y="0"/>
                </a:moveTo>
                <a:lnTo>
                  <a:pt x="573" y="254"/>
                </a:lnTo>
                <a:cubicBezTo>
                  <a:pt x="571" y="346"/>
                  <a:pt x="550" y="407"/>
                  <a:pt x="454" y="551"/>
                </a:cubicBezTo>
                <a:lnTo>
                  <a:pt x="0" y="1116"/>
                </a:lnTo>
              </a:path>
            </a:pathLst>
          </a:custGeom>
          <a:noFill/>
          <a:ln w="9525">
            <a:solidFill>
              <a:schemeClr val="bg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fi-FI" sz="1633"/>
          </a:p>
        </p:txBody>
      </p:sp>
      <p:sp>
        <p:nvSpPr>
          <p:cNvPr id="3087" name="Freeform 21"/>
          <p:cNvSpPr>
            <a:spLocks/>
          </p:cNvSpPr>
          <p:nvPr/>
        </p:nvSpPr>
        <p:spPr bwMode="auto">
          <a:xfrm>
            <a:off x="6643142" y="4548483"/>
            <a:ext cx="588899" cy="1007894"/>
          </a:xfrm>
          <a:custGeom>
            <a:avLst/>
            <a:gdLst>
              <a:gd name="T0" fmla="*/ 0 w 309"/>
              <a:gd name="T1" fmla="*/ 2147483646 h 529"/>
              <a:gd name="T2" fmla="*/ 2147483646 w 309"/>
              <a:gd name="T3" fmla="*/ 0 h 529"/>
              <a:gd name="T4" fmla="*/ 2147483646 w 309"/>
              <a:gd name="T5" fmla="*/ 2147483646 h 529"/>
              <a:gd name="T6" fmla="*/ 2147483646 w 309"/>
              <a:gd name="T7" fmla="*/ 2147483646 h 529"/>
              <a:gd name="T8" fmla="*/ 2147483646 w 309"/>
              <a:gd name="T9" fmla="*/ 2147483646 h 529"/>
              <a:gd name="T10" fmla="*/ 0 60000 65536"/>
              <a:gd name="T11" fmla="*/ 0 60000 65536"/>
              <a:gd name="T12" fmla="*/ 0 60000 65536"/>
              <a:gd name="T13" fmla="*/ 0 60000 65536"/>
              <a:gd name="T14" fmla="*/ 0 60000 65536"/>
              <a:gd name="T15" fmla="*/ 0 w 309"/>
              <a:gd name="T16" fmla="*/ 0 h 529"/>
              <a:gd name="T17" fmla="*/ 311 w 309"/>
              <a:gd name="T18" fmla="*/ 650 h 529"/>
            </a:gdLst>
            <a:ahLst/>
            <a:cxnLst>
              <a:cxn ang="T10">
                <a:pos x="T0" y="T1"/>
              </a:cxn>
              <a:cxn ang="T11">
                <a:pos x="T2" y="T3"/>
              </a:cxn>
              <a:cxn ang="T12">
                <a:pos x="T4" y="T5"/>
              </a:cxn>
              <a:cxn ang="T13">
                <a:pos x="T6" y="T7"/>
              </a:cxn>
              <a:cxn ang="T14">
                <a:pos x="T8" y="T9"/>
              </a:cxn>
            </a:cxnLst>
            <a:rect l="T15" t="T16" r="T17" b="T18"/>
            <a:pathLst>
              <a:path w="309" h="529">
                <a:moveTo>
                  <a:pt x="0" y="87"/>
                </a:moveTo>
                <a:lnTo>
                  <a:pt x="190" y="0"/>
                </a:lnTo>
                <a:lnTo>
                  <a:pt x="309" y="82"/>
                </a:lnTo>
                <a:cubicBezTo>
                  <a:pt x="307" y="123"/>
                  <a:pt x="208" y="171"/>
                  <a:pt x="182" y="246"/>
                </a:cubicBezTo>
                <a:cubicBezTo>
                  <a:pt x="156" y="321"/>
                  <a:pt x="162" y="470"/>
                  <a:pt x="156" y="529"/>
                </a:cubicBezTo>
              </a:path>
            </a:pathLst>
          </a:custGeom>
          <a:noFill/>
          <a:ln w="9525">
            <a:solidFill>
              <a:schemeClr val="bg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fi-FI" sz="1633"/>
          </a:p>
        </p:txBody>
      </p:sp>
      <p:sp>
        <p:nvSpPr>
          <p:cNvPr id="3088" name="Freeform 56"/>
          <p:cNvSpPr>
            <a:spLocks/>
          </p:cNvSpPr>
          <p:nvPr/>
        </p:nvSpPr>
        <p:spPr bwMode="auto">
          <a:xfrm>
            <a:off x="3685693" y="2872499"/>
            <a:ext cx="3012164" cy="819274"/>
          </a:xfrm>
          <a:custGeom>
            <a:avLst/>
            <a:gdLst>
              <a:gd name="T0" fmla="*/ 2147483646 w 1580"/>
              <a:gd name="T1" fmla="*/ 2147483646 h 430"/>
              <a:gd name="T2" fmla="*/ 2147483646 w 1580"/>
              <a:gd name="T3" fmla="*/ 2147483646 h 430"/>
              <a:gd name="T4" fmla="*/ 2147483646 w 1580"/>
              <a:gd name="T5" fmla="*/ 2147483646 h 430"/>
              <a:gd name="T6" fmla="*/ 0 w 1580"/>
              <a:gd name="T7" fmla="*/ 0 h 430"/>
              <a:gd name="T8" fmla="*/ 0 60000 65536"/>
              <a:gd name="T9" fmla="*/ 0 60000 65536"/>
              <a:gd name="T10" fmla="*/ 0 60000 65536"/>
              <a:gd name="T11" fmla="*/ 0 60000 65536"/>
              <a:gd name="T12" fmla="*/ 0 w 1580"/>
              <a:gd name="T13" fmla="*/ 0 h 430"/>
              <a:gd name="T14" fmla="*/ 1635 w 1580"/>
              <a:gd name="T15" fmla="*/ 458 h 430"/>
            </a:gdLst>
            <a:ahLst/>
            <a:cxnLst>
              <a:cxn ang="T8">
                <a:pos x="T0" y="T1"/>
              </a:cxn>
              <a:cxn ang="T9">
                <a:pos x="T2" y="T3"/>
              </a:cxn>
              <a:cxn ang="T10">
                <a:pos x="T4" y="T5"/>
              </a:cxn>
              <a:cxn ang="T11">
                <a:pos x="T6" y="T7"/>
              </a:cxn>
            </a:cxnLst>
            <a:rect l="T12" t="T13" r="T14" b="T15"/>
            <a:pathLst>
              <a:path w="1580" h="430">
                <a:moveTo>
                  <a:pt x="1580" y="410"/>
                </a:moveTo>
                <a:lnTo>
                  <a:pt x="1275" y="430"/>
                </a:lnTo>
                <a:cubicBezTo>
                  <a:pt x="1153" y="390"/>
                  <a:pt x="1063" y="243"/>
                  <a:pt x="850" y="171"/>
                </a:cubicBezTo>
                <a:cubicBezTo>
                  <a:pt x="637" y="99"/>
                  <a:pt x="177" y="36"/>
                  <a:pt x="0" y="0"/>
                </a:cubicBezTo>
              </a:path>
            </a:pathLst>
          </a:custGeom>
          <a:noFill/>
          <a:ln w="9525">
            <a:solidFill>
              <a:schemeClr val="bg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fi-FI" sz="1633"/>
          </a:p>
        </p:txBody>
      </p:sp>
      <p:sp>
        <p:nvSpPr>
          <p:cNvPr id="3089" name="Freeform 60"/>
          <p:cNvSpPr>
            <a:spLocks/>
          </p:cNvSpPr>
          <p:nvPr/>
        </p:nvSpPr>
        <p:spPr bwMode="auto">
          <a:xfrm>
            <a:off x="5803712" y="5376396"/>
            <a:ext cx="2287919" cy="434834"/>
          </a:xfrm>
          <a:custGeom>
            <a:avLst/>
            <a:gdLst>
              <a:gd name="T0" fmla="*/ 2147483646 w 1200"/>
              <a:gd name="T1" fmla="*/ 0 h 228"/>
              <a:gd name="T2" fmla="*/ 2147483646 w 1200"/>
              <a:gd name="T3" fmla="*/ 2147483646 h 228"/>
              <a:gd name="T4" fmla="*/ 0 w 1200"/>
              <a:gd name="T5" fmla="*/ 2147483646 h 228"/>
              <a:gd name="T6" fmla="*/ 0 60000 65536"/>
              <a:gd name="T7" fmla="*/ 0 60000 65536"/>
              <a:gd name="T8" fmla="*/ 0 60000 65536"/>
              <a:gd name="T9" fmla="*/ 0 w 1200"/>
              <a:gd name="T10" fmla="*/ 0 h 228"/>
              <a:gd name="T11" fmla="*/ 1225 w 1200"/>
              <a:gd name="T12" fmla="*/ 146 h 228"/>
            </a:gdLst>
            <a:ahLst/>
            <a:cxnLst>
              <a:cxn ang="T6">
                <a:pos x="T0" y="T1"/>
              </a:cxn>
              <a:cxn ang="T7">
                <a:pos x="T2" y="T3"/>
              </a:cxn>
              <a:cxn ang="T8">
                <a:pos x="T4" y="T5"/>
              </a:cxn>
            </a:cxnLst>
            <a:rect l="T9" t="T10" r="T11" b="T12"/>
            <a:pathLst>
              <a:path w="1200" h="228">
                <a:moveTo>
                  <a:pt x="1200" y="0"/>
                </a:moveTo>
                <a:lnTo>
                  <a:pt x="585" y="98"/>
                </a:lnTo>
                <a:lnTo>
                  <a:pt x="0" y="228"/>
                </a:lnTo>
              </a:path>
            </a:pathLst>
          </a:custGeom>
          <a:noFill/>
          <a:ln w="9525">
            <a:solidFill>
              <a:schemeClr val="bg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fi-FI" sz="1633"/>
          </a:p>
        </p:txBody>
      </p:sp>
      <p:sp>
        <p:nvSpPr>
          <p:cNvPr id="3090" name="Text Box 51"/>
          <p:cNvSpPr txBox="1">
            <a:spLocks noChangeArrowheads="1"/>
          </p:cNvSpPr>
          <p:nvPr/>
        </p:nvSpPr>
        <p:spPr bwMode="auto">
          <a:xfrm>
            <a:off x="7963484" y="4856611"/>
            <a:ext cx="1233030" cy="494174"/>
          </a:xfrm>
          <a:prstGeom prst="rect">
            <a:avLst/>
          </a:prstGeom>
          <a:noFill/>
          <a:ln>
            <a:noFill/>
          </a:ln>
          <a:effectLst>
            <a:outerShdw dist="17961" dir="2700000" algn="ctr" rotWithShape="0">
              <a:schemeClr val="bg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700">
                <a:solidFill>
                  <a:schemeClr val="tx1"/>
                </a:solidFill>
                <a:latin typeface="Arial" panose="020B0604020202020204" pitchFamily="34" charset="0"/>
              </a:defRPr>
            </a:lvl1pPr>
            <a:lvl2pPr marL="742950" indent="-285750">
              <a:spcBef>
                <a:spcPct val="20000"/>
              </a:spcBef>
              <a:buChar char="–"/>
              <a:defRPr sz="32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300">
                <a:solidFill>
                  <a:schemeClr val="tx1"/>
                </a:solidFill>
                <a:latin typeface="Arial" panose="020B0604020202020204" pitchFamily="34" charset="0"/>
              </a:defRPr>
            </a:lvl4pPr>
            <a:lvl5pPr marL="2057400" indent="-228600">
              <a:spcBef>
                <a:spcPct val="20000"/>
              </a:spcBef>
              <a:buChar char="»"/>
              <a:defRPr sz="23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3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3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3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300">
                <a:solidFill>
                  <a:schemeClr val="tx1"/>
                </a:solidFill>
                <a:latin typeface="Arial" panose="020B0604020202020204" pitchFamily="34" charset="0"/>
              </a:defRPr>
            </a:lvl9pPr>
          </a:lstStyle>
          <a:p>
            <a:pPr eaLnBrk="1" hangingPunct="1">
              <a:lnSpc>
                <a:spcPct val="80000"/>
              </a:lnSpc>
              <a:spcBef>
                <a:spcPct val="0"/>
              </a:spcBef>
              <a:buFontTx/>
              <a:buNone/>
            </a:pPr>
            <a:r>
              <a:rPr lang="ru-RU" altLang="ru-RU" sz="1088">
                <a:latin typeface="Tahoma" panose="020B0604030504040204" pitchFamily="34" charset="0"/>
              </a:rPr>
              <a:t>Нижний </a:t>
            </a:r>
          </a:p>
          <a:p>
            <a:pPr eaLnBrk="1" hangingPunct="1">
              <a:lnSpc>
                <a:spcPct val="80000"/>
              </a:lnSpc>
              <a:spcBef>
                <a:spcPct val="0"/>
              </a:spcBef>
              <a:buFontTx/>
              <a:buNone/>
            </a:pPr>
            <a:r>
              <a:rPr lang="ru-RU" altLang="ru-RU" sz="1088">
                <a:latin typeface="Tahoma" panose="020B0604030504040204" pitchFamily="34" charset="0"/>
              </a:rPr>
              <a:t>Новгород</a:t>
            </a:r>
            <a:endParaRPr lang="en-US" altLang="ru-RU" sz="1088">
              <a:latin typeface="Tahoma" panose="020B0604030504040204" pitchFamily="34" charset="0"/>
            </a:endParaRPr>
          </a:p>
          <a:p>
            <a:pPr eaLnBrk="1" hangingPunct="1">
              <a:lnSpc>
                <a:spcPct val="80000"/>
              </a:lnSpc>
              <a:spcBef>
                <a:spcPct val="0"/>
              </a:spcBef>
              <a:buFontTx/>
              <a:buNone/>
            </a:pPr>
            <a:r>
              <a:rPr lang="en-US" altLang="ru-RU" sz="1088">
                <a:latin typeface="Tahoma" panose="020B0604030504040204" pitchFamily="34" charset="0"/>
              </a:rPr>
              <a:t>Nizhny Novgorod</a:t>
            </a:r>
            <a:endParaRPr lang="ru-RU" altLang="ru-RU" sz="1088">
              <a:latin typeface="Tahoma" panose="020B0604030504040204" pitchFamily="34" charset="0"/>
            </a:endParaRPr>
          </a:p>
        </p:txBody>
      </p:sp>
      <p:sp>
        <p:nvSpPr>
          <p:cNvPr id="3091" name="Freeform 4"/>
          <p:cNvSpPr>
            <a:spLocks/>
          </p:cNvSpPr>
          <p:nvPr/>
        </p:nvSpPr>
        <p:spPr bwMode="auto">
          <a:xfrm>
            <a:off x="5828188" y="5347599"/>
            <a:ext cx="2247604" cy="429075"/>
          </a:xfrm>
          <a:custGeom>
            <a:avLst/>
            <a:gdLst>
              <a:gd name="T0" fmla="*/ 0 w 1179"/>
              <a:gd name="T1" fmla="*/ 2147483646 h 225"/>
              <a:gd name="T2" fmla="*/ 2147483646 w 1179"/>
              <a:gd name="T3" fmla="*/ 2147483646 h 225"/>
              <a:gd name="T4" fmla="*/ 2147483646 w 1179"/>
              <a:gd name="T5" fmla="*/ 0 h 225"/>
              <a:gd name="T6" fmla="*/ 0 60000 65536"/>
              <a:gd name="T7" fmla="*/ 0 60000 65536"/>
              <a:gd name="T8" fmla="*/ 0 60000 65536"/>
              <a:gd name="T9" fmla="*/ 0 w 1179"/>
              <a:gd name="T10" fmla="*/ 0 h 225"/>
              <a:gd name="T11" fmla="*/ 1255 w 1179"/>
              <a:gd name="T12" fmla="*/ 176 h 225"/>
            </a:gdLst>
            <a:ahLst/>
            <a:cxnLst>
              <a:cxn ang="T6">
                <a:pos x="T0" y="T1"/>
              </a:cxn>
              <a:cxn ang="T7">
                <a:pos x="T2" y="T3"/>
              </a:cxn>
              <a:cxn ang="T8">
                <a:pos x="T4" y="T5"/>
              </a:cxn>
            </a:cxnLst>
            <a:rect l="T9" t="T10" r="T11" b="T12"/>
            <a:pathLst>
              <a:path w="1179" h="225">
                <a:moveTo>
                  <a:pt x="0" y="225"/>
                </a:moveTo>
                <a:lnTo>
                  <a:pt x="621" y="61"/>
                </a:lnTo>
                <a:lnTo>
                  <a:pt x="1179" y="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fi-FI" sz="1633"/>
          </a:p>
        </p:txBody>
      </p:sp>
      <p:sp>
        <p:nvSpPr>
          <p:cNvPr id="3092" name="Freeform 5"/>
          <p:cNvSpPr>
            <a:spLocks/>
          </p:cNvSpPr>
          <p:nvPr/>
        </p:nvSpPr>
        <p:spPr bwMode="auto">
          <a:xfrm>
            <a:off x="5743237" y="3696093"/>
            <a:ext cx="971898" cy="2074822"/>
          </a:xfrm>
          <a:custGeom>
            <a:avLst/>
            <a:gdLst>
              <a:gd name="T0" fmla="*/ 0 w 510"/>
              <a:gd name="T1" fmla="*/ 2147483646 h 1089"/>
              <a:gd name="T2" fmla="*/ 2147483646 w 510"/>
              <a:gd name="T3" fmla="*/ 2147483646 h 1089"/>
              <a:gd name="T4" fmla="*/ 2147483646 w 510"/>
              <a:gd name="T5" fmla="*/ 0 h 1089"/>
              <a:gd name="T6" fmla="*/ 0 60000 65536"/>
              <a:gd name="T7" fmla="*/ 0 60000 65536"/>
              <a:gd name="T8" fmla="*/ 0 60000 65536"/>
              <a:gd name="T9" fmla="*/ 0 w 510"/>
              <a:gd name="T10" fmla="*/ 0 h 1089"/>
              <a:gd name="T11" fmla="*/ 554 w 510"/>
              <a:gd name="T12" fmla="*/ 1234 h 1089"/>
            </a:gdLst>
            <a:ahLst/>
            <a:cxnLst>
              <a:cxn ang="T6">
                <a:pos x="T0" y="T1"/>
              </a:cxn>
              <a:cxn ang="T7">
                <a:pos x="T2" y="T3"/>
              </a:cxn>
              <a:cxn ang="T8">
                <a:pos x="T4" y="T5"/>
              </a:cxn>
            </a:cxnLst>
            <a:rect l="T9" t="T10" r="T11" b="T12"/>
            <a:pathLst>
              <a:path w="510" h="1089">
                <a:moveTo>
                  <a:pt x="0" y="1089"/>
                </a:moveTo>
                <a:lnTo>
                  <a:pt x="468" y="528"/>
                </a:lnTo>
                <a:lnTo>
                  <a:pt x="510" y="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fi-FI" sz="1633"/>
          </a:p>
        </p:txBody>
      </p:sp>
      <p:sp>
        <p:nvSpPr>
          <p:cNvPr id="3093" name="Freeform 28"/>
          <p:cNvSpPr>
            <a:spLocks/>
          </p:cNvSpPr>
          <p:nvPr/>
        </p:nvSpPr>
        <p:spPr bwMode="auto">
          <a:xfrm>
            <a:off x="6651782" y="4714065"/>
            <a:ext cx="1458567" cy="639293"/>
          </a:xfrm>
          <a:custGeom>
            <a:avLst/>
            <a:gdLst>
              <a:gd name="T0" fmla="*/ 0 w 765"/>
              <a:gd name="T1" fmla="*/ 0 h 336"/>
              <a:gd name="T2" fmla="*/ 2147483646 w 765"/>
              <a:gd name="T3" fmla="*/ 2147483646 h 336"/>
              <a:gd name="T4" fmla="*/ 2147483646 w 765"/>
              <a:gd name="T5" fmla="*/ 2147483646 h 336"/>
              <a:gd name="T6" fmla="*/ 0 60000 65536"/>
              <a:gd name="T7" fmla="*/ 0 60000 65536"/>
              <a:gd name="T8" fmla="*/ 0 60000 65536"/>
              <a:gd name="T9" fmla="*/ 0 w 765"/>
              <a:gd name="T10" fmla="*/ 0 h 336"/>
              <a:gd name="T11" fmla="*/ 666 w 765"/>
              <a:gd name="T12" fmla="*/ 450 h 336"/>
            </a:gdLst>
            <a:ahLst/>
            <a:cxnLst>
              <a:cxn ang="T6">
                <a:pos x="T0" y="T1"/>
              </a:cxn>
              <a:cxn ang="T7">
                <a:pos x="T2" y="T3"/>
              </a:cxn>
              <a:cxn ang="T8">
                <a:pos x="T4" y="T5"/>
              </a:cxn>
            </a:cxnLst>
            <a:rect l="T9" t="T10" r="T11" b="T12"/>
            <a:pathLst>
              <a:path w="765" h="336">
                <a:moveTo>
                  <a:pt x="0" y="0"/>
                </a:moveTo>
                <a:lnTo>
                  <a:pt x="257" y="53"/>
                </a:lnTo>
                <a:lnTo>
                  <a:pt x="765" y="336"/>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fi-FI" sz="1633"/>
          </a:p>
        </p:txBody>
      </p:sp>
      <p:sp>
        <p:nvSpPr>
          <p:cNvPr id="3094" name="Freeform 29"/>
          <p:cNvSpPr>
            <a:spLocks/>
          </p:cNvSpPr>
          <p:nvPr/>
        </p:nvSpPr>
        <p:spPr bwMode="auto">
          <a:xfrm>
            <a:off x="3685693" y="2948811"/>
            <a:ext cx="3006404" cy="810635"/>
          </a:xfrm>
          <a:custGeom>
            <a:avLst/>
            <a:gdLst>
              <a:gd name="T0" fmla="*/ 0 w 1577"/>
              <a:gd name="T1" fmla="*/ 0 h 425"/>
              <a:gd name="T2" fmla="*/ 2147483646 w 1577"/>
              <a:gd name="T3" fmla="*/ 2147483646 h 425"/>
              <a:gd name="T4" fmla="*/ 2147483646 w 1577"/>
              <a:gd name="T5" fmla="*/ 2147483646 h 425"/>
              <a:gd name="T6" fmla="*/ 2147483646 w 1577"/>
              <a:gd name="T7" fmla="*/ 2147483646 h 425"/>
              <a:gd name="T8" fmla="*/ 2147483646 w 1577"/>
              <a:gd name="T9" fmla="*/ 2147483646 h 425"/>
              <a:gd name="T10" fmla="*/ 2147483646 w 1577"/>
              <a:gd name="T11" fmla="*/ 2147483646 h 425"/>
              <a:gd name="T12" fmla="*/ 0 60000 65536"/>
              <a:gd name="T13" fmla="*/ 0 60000 65536"/>
              <a:gd name="T14" fmla="*/ 0 60000 65536"/>
              <a:gd name="T15" fmla="*/ 0 60000 65536"/>
              <a:gd name="T16" fmla="*/ 0 60000 65536"/>
              <a:gd name="T17" fmla="*/ 0 60000 65536"/>
              <a:gd name="T18" fmla="*/ 0 w 1577"/>
              <a:gd name="T19" fmla="*/ 0 h 425"/>
              <a:gd name="T20" fmla="*/ 1769 w 1577"/>
              <a:gd name="T21" fmla="*/ 516 h 425"/>
            </a:gdLst>
            <a:ahLst/>
            <a:cxnLst>
              <a:cxn ang="T12">
                <a:pos x="T0" y="T1"/>
              </a:cxn>
              <a:cxn ang="T13">
                <a:pos x="T2" y="T3"/>
              </a:cxn>
              <a:cxn ang="T14">
                <a:pos x="T4" y="T5"/>
              </a:cxn>
              <a:cxn ang="T15">
                <a:pos x="T6" y="T7"/>
              </a:cxn>
              <a:cxn ang="T16">
                <a:pos x="T8" y="T9"/>
              </a:cxn>
              <a:cxn ang="T17">
                <a:pos x="T10" y="T11"/>
              </a:cxn>
            </a:cxnLst>
            <a:rect l="T18" t="T19" r="T20" b="T21"/>
            <a:pathLst>
              <a:path w="1577" h="425">
                <a:moveTo>
                  <a:pt x="0" y="0"/>
                </a:moveTo>
                <a:lnTo>
                  <a:pt x="409" y="61"/>
                </a:lnTo>
                <a:lnTo>
                  <a:pt x="734" y="145"/>
                </a:lnTo>
                <a:lnTo>
                  <a:pt x="988" y="259"/>
                </a:lnTo>
                <a:lnTo>
                  <a:pt x="1358" y="425"/>
                </a:lnTo>
                <a:lnTo>
                  <a:pt x="1577" y="392"/>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fi-FI" sz="1633"/>
          </a:p>
        </p:txBody>
      </p:sp>
      <p:sp>
        <p:nvSpPr>
          <p:cNvPr id="3095" name="Freeform 4"/>
          <p:cNvSpPr>
            <a:spLocks/>
          </p:cNvSpPr>
          <p:nvPr/>
        </p:nvSpPr>
        <p:spPr bwMode="auto">
          <a:xfrm>
            <a:off x="5825309" y="5347599"/>
            <a:ext cx="2247604" cy="429075"/>
          </a:xfrm>
          <a:custGeom>
            <a:avLst/>
            <a:gdLst>
              <a:gd name="T0" fmla="*/ 0 w 1179"/>
              <a:gd name="T1" fmla="*/ 2147483646 h 225"/>
              <a:gd name="T2" fmla="*/ 2147483646 w 1179"/>
              <a:gd name="T3" fmla="*/ 2147483646 h 225"/>
              <a:gd name="T4" fmla="*/ 2147483646 w 1179"/>
              <a:gd name="T5" fmla="*/ 0 h 225"/>
              <a:gd name="T6" fmla="*/ 0 60000 65536"/>
              <a:gd name="T7" fmla="*/ 0 60000 65536"/>
              <a:gd name="T8" fmla="*/ 0 60000 65536"/>
              <a:gd name="T9" fmla="*/ 0 w 1179"/>
              <a:gd name="T10" fmla="*/ 0 h 225"/>
              <a:gd name="T11" fmla="*/ 1255 w 1179"/>
              <a:gd name="T12" fmla="*/ 176 h 225"/>
            </a:gdLst>
            <a:ahLst/>
            <a:cxnLst>
              <a:cxn ang="T6">
                <a:pos x="T0" y="T1"/>
              </a:cxn>
              <a:cxn ang="T7">
                <a:pos x="T2" y="T3"/>
              </a:cxn>
              <a:cxn ang="T8">
                <a:pos x="T4" y="T5"/>
              </a:cxn>
            </a:cxnLst>
            <a:rect l="T9" t="T10" r="T11" b="T12"/>
            <a:pathLst>
              <a:path w="1179" h="225">
                <a:moveTo>
                  <a:pt x="0" y="225"/>
                </a:moveTo>
                <a:lnTo>
                  <a:pt x="621" y="61"/>
                </a:lnTo>
                <a:lnTo>
                  <a:pt x="1179" y="0"/>
                </a:lnTo>
              </a:path>
            </a:pathLst>
          </a:custGeom>
          <a:noFill/>
          <a:ln w="28575">
            <a:solidFill>
              <a:schemeClr val="bg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fi-FI" sz="1633"/>
          </a:p>
        </p:txBody>
      </p:sp>
      <p:sp>
        <p:nvSpPr>
          <p:cNvPr id="3096" name="Freeform 5"/>
          <p:cNvSpPr>
            <a:spLocks/>
          </p:cNvSpPr>
          <p:nvPr/>
        </p:nvSpPr>
        <p:spPr bwMode="auto">
          <a:xfrm>
            <a:off x="5738918" y="3696093"/>
            <a:ext cx="971898" cy="2074822"/>
          </a:xfrm>
          <a:custGeom>
            <a:avLst/>
            <a:gdLst>
              <a:gd name="T0" fmla="*/ 0 w 510"/>
              <a:gd name="T1" fmla="*/ 2147483646 h 1089"/>
              <a:gd name="T2" fmla="*/ 2147483646 w 510"/>
              <a:gd name="T3" fmla="*/ 2147483646 h 1089"/>
              <a:gd name="T4" fmla="*/ 2147483646 w 510"/>
              <a:gd name="T5" fmla="*/ 0 h 1089"/>
              <a:gd name="T6" fmla="*/ 0 60000 65536"/>
              <a:gd name="T7" fmla="*/ 0 60000 65536"/>
              <a:gd name="T8" fmla="*/ 0 60000 65536"/>
              <a:gd name="T9" fmla="*/ 0 w 510"/>
              <a:gd name="T10" fmla="*/ 0 h 1089"/>
              <a:gd name="T11" fmla="*/ 554 w 510"/>
              <a:gd name="T12" fmla="*/ 1234 h 1089"/>
            </a:gdLst>
            <a:ahLst/>
            <a:cxnLst>
              <a:cxn ang="T6">
                <a:pos x="T0" y="T1"/>
              </a:cxn>
              <a:cxn ang="T7">
                <a:pos x="T2" y="T3"/>
              </a:cxn>
              <a:cxn ang="T8">
                <a:pos x="T4" y="T5"/>
              </a:cxn>
            </a:cxnLst>
            <a:rect l="T9" t="T10" r="T11" b="T12"/>
            <a:pathLst>
              <a:path w="510" h="1089">
                <a:moveTo>
                  <a:pt x="0" y="1089"/>
                </a:moveTo>
                <a:lnTo>
                  <a:pt x="468" y="528"/>
                </a:lnTo>
                <a:lnTo>
                  <a:pt x="510" y="0"/>
                </a:lnTo>
              </a:path>
            </a:pathLst>
          </a:custGeom>
          <a:noFill/>
          <a:ln w="28575">
            <a:solidFill>
              <a:schemeClr val="bg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fi-FI" sz="1633"/>
          </a:p>
        </p:txBody>
      </p:sp>
      <p:sp>
        <p:nvSpPr>
          <p:cNvPr id="3097" name="Freeform 28"/>
          <p:cNvSpPr>
            <a:spLocks/>
          </p:cNvSpPr>
          <p:nvPr/>
        </p:nvSpPr>
        <p:spPr bwMode="auto">
          <a:xfrm>
            <a:off x="6648902" y="4714065"/>
            <a:ext cx="1457127" cy="639293"/>
          </a:xfrm>
          <a:custGeom>
            <a:avLst/>
            <a:gdLst>
              <a:gd name="T0" fmla="*/ 0 w 765"/>
              <a:gd name="T1" fmla="*/ 0 h 336"/>
              <a:gd name="T2" fmla="*/ 2147483646 w 765"/>
              <a:gd name="T3" fmla="*/ 2147483646 h 336"/>
              <a:gd name="T4" fmla="*/ 2147483646 w 765"/>
              <a:gd name="T5" fmla="*/ 2147483646 h 336"/>
              <a:gd name="T6" fmla="*/ 0 60000 65536"/>
              <a:gd name="T7" fmla="*/ 0 60000 65536"/>
              <a:gd name="T8" fmla="*/ 0 60000 65536"/>
              <a:gd name="T9" fmla="*/ 0 w 765"/>
              <a:gd name="T10" fmla="*/ 0 h 336"/>
              <a:gd name="T11" fmla="*/ 666 w 765"/>
              <a:gd name="T12" fmla="*/ 450 h 336"/>
            </a:gdLst>
            <a:ahLst/>
            <a:cxnLst>
              <a:cxn ang="T6">
                <a:pos x="T0" y="T1"/>
              </a:cxn>
              <a:cxn ang="T7">
                <a:pos x="T2" y="T3"/>
              </a:cxn>
              <a:cxn ang="T8">
                <a:pos x="T4" y="T5"/>
              </a:cxn>
            </a:cxnLst>
            <a:rect l="T9" t="T10" r="T11" b="T12"/>
            <a:pathLst>
              <a:path w="765" h="336">
                <a:moveTo>
                  <a:pt x="0" y="0"/>
                </a:moveTo>
                <a:lnTo>
                  <a:pt x="257" y="53"/>
                </a:lnTo>
                <a:lnTo>
                  <a:pt x="765" y="336"/>
                </a:lnTo>
              </a:path>
            </a:pathLst>
          </a:custGeom>
          <a:noFill/>
          <a:ln w="28575">
            <a:solidFill>
              <a:schemeClr val="bg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fi-FI" sz="1633"/>
          </a:p>
        </p:txBody>
      </p:sp>
      <p:sp>
        <p:nvSpPr>
          <p:cNvPr id="3098" name="Freeform 29"/>
          <p:cNvSpPr>
            <a:spLocks/>
          </p:cNvSpPr>
          <p:nvPr/>
        </p:nvSpPr>
        <p:spPr bwMode="auto">
          <a:xfrm>
            <a:off x="3682814" y="2948811"/>
            <a:ext cx="3004965" cy="810635"/>
          </a:xfrm>
          <a:custGeom>
            <a:avLst/>
            <a:gdLst>
              <a:gd name="T0" fmla="*/ 0 w 1577"/>
              <a:gd name="T1" fmla="*/ 0 h 425"/>
              <a:gd name="T2" fmla="*/ 2147483646 w 1577"/>
              <a:gd name="T3" fmla="*/ 2147483646 h 425"/>
              <a:gd name="T4" fmla="*/ 2147483646 w 1577"/>
              <a:gd name="T5" fmla="*/ 2147483646 h 425"/>
              <a:gd name="T6" fmla="*/ 2147483646 w 1577"/>
              <a:gd name="T7" fmla="*/ 2147483646 h 425"/>
              <a:gd name="T8" fmla="*/ 2147483646 w 1577"/>
              <a:gd name="T9" fmla="*/ 2147483646 h 425"/>
              <a:gd name="T10" fmla="*/ 2147483646 w 1577"/>
              <a:gd name="T11" fmla="*/ 2147483646 h 425"/>
              <a:gd name="T12" fmla="*/ 0 60000 65536"/>
              <a:gd name="T13" fmla="*/ 0 60000 65536"/>
              <a:gd name="T14" fmla="*/ 0 60000 65536"/>
              <a:gd name="T15" fmla="*/ 0 60000 65536"/>
              <a:gd name="T16" fmla="*/ 0 60000 65536"/>
              <a:gd name="T17" fmla="*/ 0 60000 65536"/>
              <a:gd name="T18" fmla="*/ 0 w 1577"/>
              <a:gd name="T19" fmla="*/ 0 h 425"/>
              <a:gd name="T20" fmla="*/ 1769 w 1577"/>
              <a:gd name="T21" fmla="*/ 516 h 425"/>
            </a:gdLst>
            <a:ahLst/>
            <a:cxnLst>
              <a:cxn ang="T12">
                <a:pos x="T0" y="T1"/>
              </a:cxn>
              <a:cxn ang="T13">
                <a:pos x="T2" y="T3"/>
              </a:cxn>
              <a:cxn ang="T14">
                <a:pos x="T4" y="T5"/>
              </a:cxn>
              <a:cxn ang="T15">
                <a:pos x="T6" y="T7"/>
              </a:cxn>
              <a:cxn ang="T16">
                <a:pos x="T8" y="T9"/>
              </a:cxn>
              <a:cxn ang="T17">
                <a:pos x="T10" y="T11"/>
              </a:cxn>
            </a:cxnLst>
            <a:rect l="T18" t="T19" r="T20" b="T21"/>
            <a:pathLst>
              <a:path w="1577" h="425">
                <a:moveTo>
                  <a:pt x="0" y="0"/>
                </a:moveTo>
                <a:lnTo>
                  <a:pt x="409" y="61"/>
                </a:lnTo>
                <a:lnTo>
                  <a:pt x="734" y="145"/>
                </a:lnTo>
                <a:lnTo>
                  <a:pt x="988" y="259"/>
                </a:lnTo>
                <a:lnTo>
                  <a:pt x="1358" y="425"/>
                </a:lnTo>
                <a:lnTo>
                  <a:pt x="1577" y="392"/>
                </a:lnTo>
              </a:path>
            </a:pathLst>
          </a:custGeom>
          <a:noFill/>
          <a:ln w="28575">
            <a:solidFill>
              <a:schemeClr val="bg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fi-FI" sz="1633"/>
          </a:p>
        </p:txBody>
      </p:sp>
      <p:sp>
        <p:nvSpPr>
          <p:cNvPr id="3099" name="Oval 45"/>
          <p:cNvSpPr>
            <a:spLocks noChangeAspect="1" noChangeArrowheads="1"/>
          </p:cNvSpPr>
          <p:nvPr/>
        </p:nvSpPr>
        <p:spPr bwMode="auto">
          <a:xfrm>
            <a:off x="5697162" y="5714760"/>
            <a:ext cx="207338" cy="200139"/>
          </a:xfrm>
          <a:prstGeom prst="ellipse">
            <a:avLst/>
          </a:prstGeom>
          <a:solidFill>
            <a:srgbClr val="E56580"/>
          </a:solidFill>
          <a:ln w="28575">
            <a:solidFill>
              <a:schemeClr val="bg1"/>
            </a:solidFill>
            <a:round/>
            <a:headEnd/>
            <a:tailEnd/>
          </a:ln>
        </p:spPr>
        <p:txBody>
          <a:bodyPr wrap="none" anchor="ctr"/>
          <a:lstStyle>
            <a:lvl1pPr>
              <a:spcBef>
                <a:spcPct val="20000"/>
              </a:spcBef>
              <a:buChar char="•"/>
              <a:defRPr sz="3700">
                <a:solidFill>
                  <a:schemeClr val="tx1"/>
                </a:solidFill>
                <a:latin typeface="Arial" panose="020B0604020202020204" pitchFamily="34" charset="0"/>
              </a:defRPr>
            </a:lvl1pPr>
            <a:lvl2pPr marL="742950" indent="-285750">
              <a:spcBef>
                <a:spcPct val="20000"/>
              </a:spcBef>
              <a:buChar char="–"/>
              <a:defRPr sz="32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300">
                <a:solidFill>
                  <a:schemeClr val="tx1"/>
                </a:solidFill>
                <a:latin typeface="Arial" panose="020B0604020202020204" pitchFamily="34" charset="0"/>
              </a:defRPr>
            </a:lvl4pPr>
            <a:lvl5pPr marL="2057400" indent="-228600">
              <a:spcBef>
                <a:spcPct val="20000"/>
              </a:spcBef>
              <a:buChar char="»"/>
              <a:defRPr sz="23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3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3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3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300">
                <a:solidFill>
                  <a:schemeClr val="tx1"/>
                </a:solidFill>
                <a:latin typeface="Arial" panose="020B0604020202020204" pitchFamily="34" charset="0"/>
              </a:defRPr>
            </a:lvl9pPr>
          </a:lstStyle>
          <a:p>
            <a:pPr algn="ctr" eaLnBrk="1" hangingPunct="1">
              <a:spcBef>
                <a:spcPct val="0"/>
              </a:spcBef>
              <a:buFontTx/>
              <a:buNone/>
            </a:pPr>
            <a:endParaRPr lang="ru-RU" altLang="ru-RU" sz="1270"/>
          </a:p>
        </p:txBody>
      </p:sp>
      <p:sp>
        <p:nvSpPr>
          <p:cNvPr id="3100" name="Text Box 51"/>
          <p:cNvSpPr txBox="1">
            <a:spLocks noChangeArrowheads="1"/>
          </p:cNvSpPr>
          <p:nvPr/>
        </p:nvSpPr>
        <p:spPr bwMode="auto">
          <a:xfrm>
            <a:off x="5350610" y="5906260"/>
            <a:ext cx="837089" cy="449610"/>
          </a:xfrm>
          <a:prstGeom prst="rect">
            <a:avLst/>
          </a:prstGeom>
          <a:noFill/>
          <a:ln>
            <a:noFill/>
          </a:ln>
          <a:effectLst>
            <a:outerShdw dist="17961" dir="2700000" algn="ctr" rotWithShape="0">
              <a:schemeClr val="bg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700">
                <a:solidFill>
                  <a:schemeClr val="tx1"/>
                </a:solidFill>
                <a:latin typeface="Arial" panose="020B0604020202020204" pitchFamily="34" charset="0"/>
              </a:defRPr>
            </a:lvl1pPr>
            <a:lvl2pPr marL="742950" indent="-285750">
              <a:spcBef>
                <a:spcPct val="20000"/>
              </a:spcBef>
              <a:buChar char="–"/>
              <a:defRPr sz="32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300">
                <a:solidFill>
                  <a:schemeClr val="tx1"/>
                </a:solidFill>
                <a:latin typeface="Arial" panose="020B0604020202020204" pitchFamily="34" charset="0"/>
              </a:defRPr>
            </a:lvl4pPr>
            <a:lvl5pPr marL="2057400" indent="-228600">
              <a:spcBef>
                <a:spcPct val="20000"/>
              </a:spcBef>
              <a:buChar char="»"/>
              <a:defRPr sz="23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3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3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3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300">
                <a:solidFill>
                  <a:schemeClr val="tx1"/>
                </a:solidFill>
                <a:latin typeface="Arial" panose="020B0604020202020204" pitchFamily="34" charset="0"/>
              </a:defRPr>
            </a:lvl9pPr>
          </a:lstStyle>
          <a:p>
            <a:pPr algn="ctr" eaLnBrk="1" hangingPunct="1">
              <a:lnSpc>
                <a:spcPct val="80000"/>
              </a:lnSpc>
              <a:spcBef>
                <a:spcPct val="0"/>
              </a:spcBef>
              <a:buFontTx/>
              <a:buNone/>
            </a:pPr>
            <a:r>
              <a:rPr lang="ru-RU" altLang="ru-RU" sz="1451">
                <a:latin typeface="Tahoma" panose="020B0604030504040204" pitchFamily="34" charset="0"/>
              </a:rPr>
              <a:t>Москва</a:t>
            </a:r>
            <a:endParaRPr lang="en-US" altLang="ru-RU" sz="1451">
              <a:latin typeface="Tahoma" panose="020B0604030504040204" pitchFamily="34" charset="0"/>
            </a:endParaRPr>
          </a:p>
          <a:p>
            <a:pPr algn="ctr" eaLnBrk="1" hangingPunct="1">
              <a:lnSpc>
                <a:spcPct val="80000"/>
              </a:lnSpc>
              <a:spcBef>
                <a:spcPct val="0"/>
              </a:spcBef>
              <a:buFontTx/>
              <a:buNone/>
            </a:pPr>
            <a:r>
              <a:rPr lang="en-US" altLang="ru-RU" sz="1451">
                <a:latin typeface="Tahoma" panose="020B0604030504040204" pitchFamily="34" charset="0"/>
              </a:rPr>
              <a:t>Moscow</a:t>
            </a:r>
            <a:endParaRPr lang="ru-RU" altLang="ru-RU" sz="1451">
              <a:latin typeface="Tahoma" panose="020B0604030504040204" pitchFamily="34" charset="0"/>
            </a:endParaRPr>
          </a:p>
        </p:txBody>
      </p:sp>
      <p:sp>
        <p:nvSpPr>
          <p:cNvPr id="3101" name="Oval 45"/>
          <p:cNvSpPr>
            <a:spLocks noChangeArrowheads="1"/>
          </p:cNvSpPr>
          <p:nvPr/>
        </p:nvSpPr>
        <p:spPr bwMode="auto">
          <a:xfrm>
            <a:off x="6549553" y="4634875"/>
            <a:ext cx="172782" cy="174221"/>
          </a:xfrm>
          <a:prstGeom prst="ellipse">
            <a:avLst/>
          </a:prstGeom>
          <a:solidFill>
            <a:srgbClr val="E56580"/>
          </a:solidFill>
          <a:ln w="28575">
            <a:solidFill>
              <a:schemeClr val="bg1"/>
            </a:solidFill>
            <a:round/>
            <a:headEnd/>
            <a:tailEnd/>
          </a:ln>
        </p:spPr>
        <p:txBody>
          <a:bodyPr wrap="none" anchor="ctr"/>
          <a:lstStyle>
            <a:lvl1pPr>
              <a:spcBef>
                <a:spcPct val="20000"/>
              </a:spcBef>
              <a:buChar char="•"/>
              <a:defRPr sz="3700">
                <a:solidFill>
                  <a:schemeClr val="tx1"/>
                </a:solidFill>
                <a:latin typeface="Arial" panose="020B0604020202020204" pitchFamily="34" charset="0"/>
              </a:defRPr>
            </a:lvl1pPr>
            <a:lvl2pPr marL="742950" indent="-285750">
              <a:spcBef>
                <a:spcPct val="20000"/>
              </a:spcBef>
              <a:buChar char="–"/>
              <a:defRPr sz="32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300">
                <a:solidFill>
                  <a:schemeClr val="tx1"/>
                </a:solidFill>
                <a:latin typeface="Arial" panose="020B0604020202020204" pitchFamily="34" charset="0"/>
              </a:defRPr>
            </a:lvl4pPr>
            <a:lvl5pPr marL="2057400" indent="-228600">
              <a:spcBef>
                <a:spcPct val="20000"/>
              </a:spcBef>
              <a:buChar char="»"/>
              <a:defRPr sz="23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3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3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3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300">
                <a:solidFill>
                  <a:schemeClr val="tx1"/>
                </a:solidFill>
                <a:latin typeface="Arial" panose="020B0604020202020204" pitchFamily="34" charset="0"/>
              </a:defRPr>
            </a:lvl9pPr>
          </a:lstStyle>
          <a:p>
            <a:pPr algn="ctr" eaLnBrk="1" hangingPunct="1">
              <a:spcBef>
                <a:spcPct val="0"/>
              </a:spcBef>
              <a:buFontTx/>
              <a:buNone/>
            </a:pPr>
            <a:endParaRPr lang="ru-RU" altLang="ru-RU" sz="1270"/>
          </a:p>
        </p:txBody>
      </p:sp>
      <p:sp>
        <p:nvSpPr>
          <p:cNvPr id="3102" name="Text Box 51"/>
          <p:cNvSpPr txBox="1">
            <a:spLocks noChangeArrowheads="1"/>
          </p:cNvSpPr>
          <p:nvPr/>
        </p:nvSpPr>
        <p:spPr bwMode="auto">
          <a:xfrm>
            <a:off x="5672685" y="4591679"/>
            <a:ext cx="857927" cy="360227"/>
          </a:xfrm>
          <a:prstGeom prst="rect">
            <a:avLst/>
          </a:prstGeom>
          <a:noFill/>
          <a:ln>
            <a:noFill/>
          </a:ln>
          <a:effectLst>
            <a:outerShdw dist="17961" dir="2700000" algn="ctr" rotWithShape="0">
              <a:schemeClr val="bg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700">
                <a:solidFill>
                  <a:schemeClr val="tx1"/>
                </a:solidFill>
                <a:latin typeface="Arial" panose="020B0604020202020204" pitchFamily="34" charset="0"/>
              </a:defRPr>
            </a:lvl1pPr>
            <a:lvl2pPr marL="742950" indent="-285750">
              <a:spcBef>
                <a:spcPct val="20000"/>
              </a:spcBef>
              <a:buChar char="–"/>
              <a:defRPr sz="32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300">
                <a:solidFill>
                  <a:schemeClr val="tx1"/>
                </a:solidFill>
                <a:latin typeface="Arial" panose="020B0604020202020204" pitchFamily="34" charset="0"/>
              </a:defRPr>
            </a:lvl4pPr>
            <a:lvl5pPr marL="2057400" indent="-228600">
              <a:spcBef>
                <a:spcPct val="20000"/>
              </a:spcBef>
              <a:buChar char="»"/>
              <a:defRPr sz="23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3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3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3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300">
                <a:solidFill>
                  <a:schemeClr val="tx1"/>
                </a:solidFill>
                <a:latin typeface="Arial" panose="020B0604020202020204" pitchFamily="34" charset="0"/>
              </a:defRPr>
            </a:lvl9pPr>
          </a:lstStyle>
          <a:p>
            <a:pPr eaLnBrk="1" hangingPunct="1">
              <a:lnSpc>
                <a:spcPct val="80000"/>
              </a:lnSpc>
              <a:spcBef>
                <a:spcPct val="0"/>
              </a:spcBef>
              <a:buFontTx/>
              <a:buNone/>
            </a:pPr>
            <a:r>
              <a:rPr lang="ru-RU" altLang="ru-RU" sz="1088">
                <a:latin typeface="Tahoma" panose="020B0604030504040204" pitchFamily="34" charset="0"/>
              </a:rPr>
              <a:t>Ярославль</a:t>
            </a:r>
            <a:endParaRPr lang="en-US" altLang="ru-RU" sz="1088">
              <a:latin typeface="Tahoma" panose="020B0604030504040204" pitchFamily="34" charset="0"/>
            </a:endParaRPr>
          </a:p>
          <a:p>
            <a:pPr eaLnBrk="1" hangingPunct="1">
              <a:lnSpc>
                <a:spcPct val="80000"/>
              </a:lnSpc>
              <a:spcBef>
                <a:spcPct val="0"/>
              </a:spcBef>
              <a:buFontTx/>
              <a:buNone/>
            </a:pPr>
            <a:r>
              <a:rPr lang="en-US" altLang="ru-RU" sz="1088">
                <a:latin typeface="Tahoma" panose="020B0604030504040204" pitchFamily="34" charset="0"/>
              </a:rPr>
              <a:t>Yaroslavl</a:t>
            </a:r>
            <a:endParaRPr lang="ru-RU" altLang="ru-RU" sz="1088">
              <a:latin typeface="Tahoma" panose="020B0604030504040204" pitchFamily="34" charset="0"/>
            </a:endParaRPr>
          </a:p>
        </p:txBody>
      </p:sp>
      <p:sp>
        <p:nvSpPr>
          <p:cNvPr id="3103" name="Oval 49"/>
          <p:cNvSpPr>
            <a:spLocks noChangeArrowheads="1"/>
          </p:cNvSpPr>
          <p:nvPr/>
        </p:nvSpPr>
        <p:spPr bwMode="auto">
          <a:xfrm>
            <a:off x="6008170" y="3601063"/>
            <a:ext cx="172782" cy="172782"/>
          </a:xfrm>
          <a:prstGeom prst="ellipse">
            <a:avLst/>
          </a:prstGeom>
          <a:solidFill>
            <a:srgbClr val="E56580"/>
          </a:solidFill>
          <a:ln w="28575">
            <a:solidFill>
              <a:schemeClr val="bg1"/>
            </a:solidFill>
            <a:round/>
            <a:headEnd/>
            <a:tailEnd/>
          </a:ln>
        </p:spPr>
        <p:txBody>
          <a:bodyPr wrap="none" anchor="ctr"/>
          <a:lstStyle>
            <a:lvl1pPr>
              <a:spcBef>
                <a:spcPct val="20000"/>
              </a:spcBef>
              <a:buChar char="•"/>
              <a:defRPr sz="3700">
                <a:solidFill>
                  <a:schemeClr val="tx1"/>
                </a:solidFill>
                <a:latin typeface="Arial" panose="020B0604020202020204" pitchFamily="34" charset="0"/>
              </a:defRPr>
            </a:lvl1pPr>
            <a:lvl2pPr marL="742950" indent="-285750">
              <a:spcBef>
                <a:spcPct val="20000"/>
              </a:spcBef>
              <a:buChar char="–"/>
              <a:defRPr sz="32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300">
                <a:solidFill>
                  <a:schemeClr val="tx1"/>
                </a:solidFill>
                <a:latin typeface="Arial" panose="020B0604020202020204" pitchFamily="34" charset="0"/>
              </a:defRPr>
            </a:lvl4pPr>
            <a:lvl5pPr marL="2057400" indent="-228600">
              <a:spcBef>
                <a:spcPct val="20000"/>
              </a:spcBef>
              <a:buChar char="»"/>
              <a:defRPr sz="23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3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3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3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300">
                <a:solidFill>
                  <a:schemeClr val="tx1"/>
                </a:solidFill>
                <a:latin typeface="Arial" panose="020B0604020202020204" pitchFamily="34" charset="0"/>
              </a:defRPr>
            </a:lvl9pPr>
          </a:lstStyle>
          <a:p>
            <a:pPr eaLnBrk="1" hangingPunct="1">
              <a:spcBef>
                <a:spcPct val="0"/>
              </a:spcBef>
              <a:buFontTx/>
              <a:buNone/>
            </a:pPr>
            <a:endParaRPr lang="ru-RU" altLang="ru-RU" sz="1451"/>
          </a:p>
        </p:txBody>
      </p:sp>
      <p:sp>
        <p:nvSpPr>
          <p:cNvPr id="3104" name="Text Box 50"/>
          <p:cNvSpPr txBox="1">
            <a:spLocks noChangeArrowheads="1"/>
          </p:cNvSpPr>
          <p:nvPr/>
        </p:nvSpPr>
        <p:spPr bwMode="auto">
          <a:xfrm>
            <a:off x="6339993" y="3279976"/>
            <a:ext cx="790602" cy="404983"/>
          </a:xfrm>
          <a:prstGeom prst="rect">
            <a:avLst/>
          </a:prstGeom>
          <a:noFill/>
          <a:ln>
            <a:noFill/>
          </a:ln>
          <a:effectLst>
            <a:outerShdw dist="17961" dir="2700000" algn="ctr" rotWithShape="0">
              <a:schemeClr val="bg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700">
                <a:solidFill>
                  <a:schemeClr val="tx1"/>
                </a:solidFill>
                <a:latin typeface="Arial" panose="020B0604020202020204" pitchFamily="34" charset="0"/>
              </a:defRPr>
            </a:lvl1pPr>
            <a:lvl2pPr marL="742950" indent="-285750">
              <a:spcBef>
                <a:spcPct val="20000"/>
              </a:spcBef>
              <a:buChar char="–"/>
              <a:defRPr sz="32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300">
                <a:solidFill>
                  <a:schemeClr val="tx1"/>
                </a:solidFill>
                <a:latin typeface="Arial" panose="020B0604020202020204" pitchFamily="34" charset="0"/>
              </a:defRPr>
            </a:lvl4pPr>
            <a:lvl5pPr marL="2057400" indent="-228600">
              <a:spcBef>
                <a:spcPct val="20000"/>
              </a:spcBef>
              <a:buChar char="»"/>
              <a:defRPr sz="23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3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3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3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300">
                <a:solidFill>
                  <a:schemeClr val="tx1"/>
                </a:solidFill>
                <a:latin typeface="Arial" panose="020B0604020202020204" pitchFamily="34" charset="0"/>
              </a:defRPr>
            </a:lvl9pPr>
          </a:lstStyle>
          <a:p>
            <a:pPr algn="ctr" eaLnBrk="1" hangingPunct="1">
              <a:lnSpc>
                <a:spcPct val="80000"/>
              </a:lnSpc>
              <a:spcBef>
                <a:spcPct val="0"/>
              </a:spcBef>
              <a:buFontTx/>
              <a:buNone/>
            </a:pPr>
            <a:r>
              <a:rPr lang="ru-RU" altLang="ru-RU" sz="1270">
                <a:latin typeface="Tahoma" panose="020B0604030504040204" pitchFamily="34" charset="0"/>
              </a:rPr>
              <a:t>Вологда</a:t>
            </a:r>
            <a:endParaRPr lang="en-US" altLang="ru-RU" sz="1270">
              <a:latin typeface="Tahoma" panose="020B0604030504040204" pitchFamily="34" charset="0"/>
            </a:endParaRPr>
          </a:p>
          <a:p>
            <a:pPr algn="ctr" eaLnBrk="1" hangingPunct="1">
              <a:lnSpc>
                <a:spcPct val="80000"/>
              </a:lnSpc>
              <a:spcBef>
                <a:spcPct val="0"/>
              </a:spcBef>
              <a:buFontTx/>
              <a:buNone/>
            </a:pPr>
            <a:r>
              <a:rPr lang="en-US" altLang="ru-RU" sz="1270">
                <a:latin typeface="Tahoma" panose="020B0604030504040204" pitchFamily="34" charset="0"/>
              </a:rPr>
              <a:t>Vologda</a:t>
            </a:r>
            <a:endParaRPr lang="ru-RU" altLang="ru-RU" sz="1270">
              <a:latin typeface="Tahoma" panose="020B0604030504040204" pitchFamily="34" charset="0"/>
            </a:endParaRPr>
          </a:p>
        </p:txBody>
      </p:sp>
      <p:sp>
        <p:nvSpPr>
          <p:cNvPr id="3105" name="Text Box 51"/>
          <p:cNvSpPr txBox="1">
            <a:spLocks noChangeArrowheads="1"/>
          </p:cNvSpPr>
          <p:nvPr/>
        </p:nvSpPr>
        <p:spPr bwMode="auto">
          <a:xfrm>
            <a:off x="5272270" y="3798322"/>
            <a:ext cx="947696" cy="360227"/>
          </a:xfrm>
          <a:prstGeom prst="rect">
            <a:avLst/>
          </a:prstGeom>
          <a:noFill/>
          <a:ln>
            <a:noFill/>
          </a:ln>
          <a:effectLst>
            <a:outerShdw dist="17961" dir="2700000" algn="ctr" rotWithShape="0">
              <a:schemeClr val="bg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700">
                <a:solidFill>
                  <a:schemeClr val="tx1"/>
                </a:solidFill>
                <a:latin typeface="Arial" panose="020B0604020202020204" pitchFamily="34" charset="0"/>
              </a:defRPr>
            </a:lvl1pPr>
            <a:lvl2pPr marL="742950" indent="-285750">
              <a:spcBef>
                <a:spcPct val="20000"/>
              </a:spcBef>
              <a:buChar char="–"/>
              <a:defRPr sz="32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300">
                <a:solidFill>
                  <a:schemeClr val="tx1"/>
                </a:solidFill>
                <a:latin typeface="Arial" panose="020B0604020202020204" pitchFamily="34" charset="0"/>
              </a:defRPr>
            </a:lvl4pPr>
            <a:lvl5pPr marL="2057400" indent="-228600">
              <a:spcBef>
                <a:spcPct val="20000"/>
              </a:spcBef>
              <a:buChar char="»"/>
              <a:defRPr sz="23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3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3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3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300">
                <a:solidFill>
                  <a:schemeClr val="tx1"/>
                </a:solidFill>
                <a:latin typeface="Arial" panose="020B0604020202020204" pitchFamily="34" charset="0"/>
              </a:defRPr>
            </a:lvl9pPr>
          </a:lstStyle>
          <a:p>
            <a:pPr algn="ctr" eaLnBrk="1" hangingPunct="1">
              <a:lnSpc>
                <a:spcPct val="80000"/>
              </a:lnSpc>
              <a:spcBef>
                <a:spcPct val="0"/>
              </a:spcBef>
              <a:buFontTx/>
              <a:buNone/>
            </a:pPr>
            <a:r>
              <a:rPr lang="ru-RU" altLang="ru-RU" sz="1088">
                <a:latin typeface="Tahoma" panose="020B0604030504040204" pitchFamily="34" charset="0"/>
              </a:rPr>
              <a:t>Череповец</a:t>
            </a:r>
            <a:endParaRPr lang="en-US" altLang="ru-RU" sz="1088">
              <a:latin typeface="Tahoma" panose="020B0604030504040204" pitchFamily="34" charset="0"/>
            </a:endParaRPr>
          </a:p>
          <a:p>
            <a:pPr algn="ctr" eaLnBrk="1" hangingPunct="1">
              <a:lnSpc>
                <a:spcPct val="80000"/>
              </a:lnSpc>
              <a:spcBef>
                <a:spcPct val="0"/>
              </a:spcBef>
              <a:buFontTx/>
              <a:buNone/>
            </a:pPr>
            <a:r>
              <a:rPr lang="en-US" altLang="ru-RU" sz="1088">
                <a:latin typeface="Tahoma" panose="020B0604030504040204" pitchFamily="34" charset="0"/>
              </a:rPr>
              <a:t>Cherepovets</a:t>
            </a:r>
            <a:endParaRPr lang="ru-RU" altLang="ru-RU" sz="1088">
              <a:latin typeface="Tahoma" panose="020B0604030504040204" pitchFamily="34" charset="0"/>
            </a:endParaRPr>
          </a:p>
        </p:txBody>
      </p:sp>
      <p:sp>
        <p:nvSpPr>
          <p:cNvPr id="3106" name="Text Box 51"/>
          <p:cNvSpPr txBox="1">
            <a:spLocks noChangeArrowheads="1"/>
          </p:cNvSpPr>
          <p:nvPr/>
        </p:nvSpPr>
        <p:spPr bwMode="auto">
          <a:xfrm>
            <a:off x="3429401" y="2305198"/>
            <a:ext cx="1015021" cy="494174"/>
          </a:xfrm>
          <a:prstGeom prst="rect">
            <a:avLst/>
          </a:prstGeom>
          <a:noFill/>
          <a:ln>
            <a:noFill/>
          </a:ln>
          <a:effectLst>
            <a:outerShdw dist="17961" dir="2700000" algn="ctr" rotWithShape="0">
              <a:schemeClr val="bg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700">
                <a:solidFill>
                  <a:schemeClr val="tx1"/>
                </a:solidFill>
                <a:latin typeface="Arial" panose="020B0604020202020204" pitchFamily="34" charset="0"/>
              </a:defRPr>
            </a:lvl1pPr>
            <a:lvl2pPr marL="742950" indent="-285750">
              <a:spcBef>
                <a:spcPct val="20000"/>
              </a:spcBef>
              <a:buChar char="–"/>
              <a:defRPr sz="32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300">
                <a:solidFill>
                  <a:schemeClr val="tx1"/>
                </a:solidFill>
                <a:latin typeface="Arial" panose="020B0604020202020204" pitchFamily="34" charset="0"/>
              </a:defRPr>
            </a:lvl4pPr>
            <a:lvl5pPr marL="2057400" indent="-228600">
              <a:spcBef>
                <a:spcPct val="20000"/>
              </a:spcBef>
              <a:buChar char="»"/>
              <a:defRPr sz="23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3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3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3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300">
                <a:solidFill>
                  <a:schemeClr val="tx1"/>
                </a:solidFill>
                <a:latin typeface="Arial" panose="020B0604020202020204" pitchFamily="34" charset="0"/>
              </a:defRPr>
            </a:lvl9pPr>
          </a:lstStyle>
          <a:p>
            <a:pPr eaLnBrk="1" hangingPunct="1">
              <a:lnSpc>
                <a:spcPct val="80000"/>
              </a:lnSpc>
              <a:spcBef>
                <a:spcPct val="0"/>
              </a:spcBef>
              <a:buFontTx/>
              <a:buNone/>
            </a:pPr>
            <a:r>
              <a:rPr lang="ru-RU" altLang="ru-RU" sz="1088">
                <a:latin typeface="Tahoma" panose="020B0604030504040204" pitchFamily="34" charset="0"/>
              </a:rPr>
              <a:t>Санкт-</a:t>
            </a:r>
          </a:p>
          <a:p>
            <a:pPr eaLnBrk="1" hangingPunct="1">
              <a:lnSpc>
                <a:spcPct val="80000"/>
              </a:lnSpc>
              <a:spcBef>
                <a:spcPct val="0"/>
              </a:spcBef>
              <a:buFontTx/>
              <a:buNone/>
            </a:pPr>
            <a:r>
              <a:rPr lang="ru-RU" altLang="ru-RU" sz="1088">
                <a:latin typeface="Tahoma" panose="020B0604030504040204" pitchFamily="34" charset="0"/>
              </a:rPr>
              <a:t>Петербург</a:t>
            </a:r>
            <a:endParaRPr lang="en-US" altLang="ru-RU" sz="1088">
              <a:latin typeface="Tahoma" panose="020B0604030504040204" pitchFamily="34" charset="0"/>
            </a:endParaRPr>
          </a:p>
          <a:p>
            <a:pPr eaLnBrk="1" hangingPunct="1">
              <a:lnSpc>
                <a:spcPct val="80000"/>
              </a:lnSpc>
              <a:spcBef>
                <a:spcPct val="0"/>
              </a:spcBef>
              <a:buFontTx/>
              <a:buNone/>
            </a:pPr>
            <a:r>
              <a:rPr lang="en-US" altLang="ru-RU" sz="1088">
                <a:latin typeface="Tahoma" panose="020B0604030504040204" pitchFamily="34" charset="0"/>
              </a:rPr>
              <a:t>St.Petersburg</a:t>
            </a:r>
            <a:endParaRPr lang="ru-RU" altLang="ru-RU" sz="1088">
              <a:latin typeface="Tahoma" panose="020B0604030504040204" pitchFamily="34" charset="0"/>
            </a:endParaRPr>
          </a:p>
        </p:txBody>
      </p:sp>
      <p:grpSp>
        <p:nvGrpSpPr>
          <p:cNvPr id="3107" name="Group 36"/>
          <p:cNvGrpSpPr>
            <a:grpSpLocks/>
          </p:cNvGrpSpPr>
          <p:nvPr/>
        </p:nvGrpSpPr>
        <p:grpSpPr bwMode="auto">
          <a:xfrm>
            <a:off x="5799391" y="3658657"/>
            <a:ext cx="167022" cy="167022"/>
            <a:chOff x="2152" y="1157"/>
            <a:chExt cx="182" cy="182"/>
          </a:xfrm>
        </p:grpSpPr>
        <p:sp>
          <p:nvSpPr>
            <p:cNvPr id="3209" name="Oval 140"/>
            <p:cNvSpPr>
              <a:spLocks noChangeArrowheads="1"/>
            </p:cNvSpPr>
            <p:nvPr/>
          </p:nvSpPr>
          <p:spPr bwMode="auto">
            <a:xfrm>
              <a:off x="2152" y="1157"/>
              <a:ext cx="182" cy="182"/>
            </a:xfrm>
            <a:prstGeom prst="ellipse">
              <a:avLst/>
            </a:prstGeom>
            <a:solidFill>
              <a:srgbClr val="336699"/>
            </a:solidFill>
            <a:ln w="9525">
              <a:solidFill>
                <a:schemeClr val="bg1"/>
              </a:solidFill>
              <a:round/>
              <a:headEnd/>
              <a:tailEnd/>
            </a:ln>
          </p:spPr>
          <p:txBody>
            <a:bodyPr wrap="none" anchor="ctr"/>
            <a:lstStyle>
              <a:lvl1pPr>
                <a:spcBef>
                  <a:spcPct val="20000"/>
                </a:spcBef>
                <a:buChar char="•"/>
                <a:defRPr sz="3700">
                  <a:solidFill>
                    <a:schemeClr val="tx1"/>
                  </a:solidFill>
                  <a:latin typeface="Arial" panose="020B0604020202020204" pitchFamily="34" charset="0"/>
                </a:defRPr>
              </a:lvl1pPr>
              <a:lvl2pPr marL="742950" indent="-285750">
                <a:spcBef>
                  <a:spcPct val="20000"/>
                </a:spcBef>
                <a:buChar char="–"/>
                <a:defRPr sz="32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300">
                  <a:solidFill>
                    <a:schemeClr val="tx1"/>
                  </a:solidFill>
                  <a:latin typeface="Arial" panose="020B0604020202020204" pitchFamily="34" charset="0"/>
                </a:defRPr>
              </a:lvl4pPr>
              <a:lvl5pPr marL="2057400" indent="-228600">
                <a:spcBef>
                  <a:spcPct val="20000"/>
                </a:spcBef>
                <a:buChar char="»"/>
                <a:defRPr sz="23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3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3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3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300">
                  <a:solidFill>
                    <a:schemeClr val="tx1"/>
                  </a:solidFill>
                  <a:latin typeface="Arial" panose="020B0604020202020204" pitchFamily="34" charset="0"/>
                </a:defRPr>
              </a:lvl9pPr>
            </a:lstStyle>
            <a:p>
              <a:pPr eaLnBrk="1" hangingPunct="1">
                <a:spcBef>
                  <a:spcPct val="0"/>
                </a:spcBef>
                <a:buFontTx/>
                <a:buNone/>
              </a:pPr>
              <a:endParaRPr lang="ru-RU" altLang="ru-RU" sz="1633">
                <a:latin typeface="Calibri" panose="020F0502020204030204" pitchFamily="34" charset="0"/>
              </a:endParaRPr>
            </a:p>
          </p:txBody>
        </p:sp>
        <p:pic>
          <p:nvPicPr>
            <p:cNvPr id="3210" name="Picture 141" descr="air-plane-airport">
              <a:hlinkClick r:id="rId2"/>
            </p:cNvPr>
            <p:cNvPicPr>
              <a:picLocks noChangeAspect="1" noChangeArrowheads="1"/>
            </p:cNvPicPr>
            <p:nvPr/>
          </p:nvPicPr>
          <p:blipFill>
            <a:blip r:embed="rId3" cstate="print">
              <a:lum bright="100000"/>
              <a:extLst>
                <a:ext uri="{28A0092B-C50C-407E-A947-70E740481C1C}">
                  <a14:useLocalDpi xmlns:a14="http://schemas.microsoft.com/office/drawing/2010/main" val="0"/>
                </a:ext>
              </a:extLst>
            </a:blip>
            <a:srcRect/>
            <a:stretch>
              <a:fillRect/>
            </a:stretch>
          </p:blipFill>
          <p:spPr bwMode="auto">
            <a:xfrm>
              <a:off x="2186" y="1195"/>
              <a:ext cx="110"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108" name="Group 39"/>
          <p:cNvGrpSpPr>
            <a:grpSpLocks/>
          </p:cNvGrpSpPr>
          <p:nvPr/>
        </p:nvGrpSpPr>
        <p:grpSpPr bwMode="auto">
          <a:xfrm>
            <a:off x="5625170" y="3657216"/>
            <a:ext cx="167022" cy="167022"/>
            <a:chOff x="1951" y="1157"/>
            <a:chExt cx="182" cy="182"/>
          </a:xfrm>
        </p:grpSpPr>
        <p:sp>
          <p:nvSpPr>
            <p:cNvPr id="3207" name="Oval 140"/>
            <p:cNvSpPr>
              <a:spLocks noChangeArrowheads="1"/>
            </p:cNvSpPr>
            <p:nvPr/>
          </p:nvSpPr>
          <p:spPr bwMode="auto">
            <a:xfrm>
              <a:off x="1951" y="1157"/>
              <a:ext cx="182" cy="182"/>
            </a:xfrm>
            <a:prstGeom prst="ellipse">
              <a:avLst/>
            </a:prstGeom>
            <a:solidFill>
              <a:srgbClr val="336699"/>
            </a:solidFill>
            <a:ln w="9525">
              <a:solidFill>
                <a:schemeClr val="bg1"/>
              </a:solidFill>
              <a:round/>
              <a:headEnd/>
              <a:tailEnd/>
            </a:ln>
          </p:spPr>
          <p:txBody>
            <a:bodyPr wrap="none" anchor="ctr"/>
            <a:lstStyle>
              <a:lvl1pPr>
                <a:spcBef>
                  <a:spcPct val="20000"/>
                </a:spcBef>
                <a:buChar char="•"/>
                <a:defRPr sz="3700">
                  <a:solidFill>
                    <a:schemeClr val="tx1"/>
                  </a:solidFill>
                  <a:latin typeface="Arial" panose="020B0604020202020204" pitchFamily="34" charset="0"/>
                </a:defRPr>
              </a:lvl1pPr>
              <a:lvl2pPr marL="742950" indent="-285750">
                <a:spcBef>
                  <a:spcPct val="20000"/>
                </a:spcBef>
                <a:buChar char="–"/>
                <a:defRPr sz="32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300">
                  <a:solidFill>
                    <a:schemeClr val="tx1"/>
                  </a:solidFill>
                  <a:latin typeface="Arial" panose="020B0604020202020204" pitchFamily="34" charset="0"/>
                </a:defRPr>
              </a:lvl4pPr>
              <a:lvl5pPr marL="2057400" indent="-228600">
                <a:spcBef>
                  <a:spcPct val="20000"/>
                </a:spcBef>
                <a:buChar char="»"/>
                <a:defRPr sz="23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3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3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3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300">
                  <a:solidFill>
                    <a:schemeClr val="tx1"/>
                  </a:solidFill>
                  <a:latin typeface="Arial" panose="020B0604020202020204" pitchFamily="34" charset="0"/>
                </a:defRPr>
              </a:lvl9pPr>
            </a:lstStyle>
            <a:p>
              <a:pPr eaLnBrk="1" hangingPunct="1">
                <a:spcBef>
                  <a:spcPct val="0"/>
                </a:spcBef>
                <a:buFontTx/>
                <a:buNone/>
              </a:pPr>
              <a:endParaRPr lang="ru-RU" altLang="ru-RU" sz="1633">
                <a:latin typeface="Calibri" panose="020F0502020204030204" pitchFamily="34" charset="0"/>
              </a:endParaRPr>
            </a:p>
          </p:txBody>
        </p:sp>
        <p:pic>
          <p:nvPicPr>
            <p:cNvPr id="3208" name="Picture 41" descr="anchor_silhouette"/>
            <p:cNvPicPr>
              <a:picLocks noChangeAspect="1" noChangeArrowheads="1"/>
            </p:cNvPicPr>
            <p:nvPr/>
          </p:nvPicPr>
          <p:blipFill>
            <a:blip r:embed="rId4" cstate="print">
              <a:lum bright="100000"/>
              <a:extLst>
                <a:ext uri="{28A0092B-C50C-407E-A947-70E740481C1C}">
                  <a14:useLocalDpi xmlns:a14="http://schemas.microsoft.com/office/drawing/2010/main" val="0"/>
                </a:ext>
              </a:extLst>
            </a:blip>
            <a:srcRect/>
            <a:stretch>
              <a:fillRect/>
            </a:stretch>
          </p:blipFill>
          <p:spPr bwMode="auto">
            <a:xfrm>
              <a:off x="2000" y="1192"/>
              <a:ext cx="8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109" name="Group 48"/>
          <p:cNvGrpSpPr>
            <a:grpSpLocks/>
          </p:cNvGrpSpPr>
          <p:nvPr/>
        </p:nvGrpSpPr>
        <p:grpSpPr bwMode="auto">
          <a:xfrm>
            <a:off x="6732413" y="4863810"/>
            <a:ext cx="167022" cy="167022"/>
            <a:chOff x="2152" y="1157"/>
            <a:chExt cx="182" cy="182"/>
          </a:xfrm>
        </p:grpSpPr>
        <p:sp>
          <p:nvSpPr>
            <p:cNvPr id="3205" name="Oval 140"/>
            <p:cNvSpPr>
              <a:spLocks noChangeArrowheads="1"/>
            </p:cNvSpPr>
            <p:nvPr/>
          </p:nvSpPr>
          <p:spPr bwMode="auto">
            <a:xfrm>
              <a:off x="2152" y="1157"/>
              <a:ext cx="182" cy="182"/>
            </a:xfrm>
            <a:prstGeom prst="ellipse">
              <a:avLst/>
            </a:prstGeom>
            <a:solidFill>
              <a:srgbClr val="336699"/>
            </a:solidFill>
            <a:ln w="9525">
              <a:solidFill>
                <a:schemeClr val="bg1"/>
              </a:solidFill>
              <a:round/>
              <a:headEnd/>
              <a:tailEnd/>
            </a:ln>
          </p:spPr>
          <p:txBody>
            <a:bodyPr wrap="none" anchor="ctr"/>
            <a:lstStyle>
              <a:lvl1pPr>
                <a:spcBef>
                  <a:spcPct val="20000"/>
                </a:spcBef>
                <a:buChar char="•"/>
                <a:defRPr sz="3700">
                  <a:solidFill>
                    <a:schemeClr val="tx1"/>
                  </a:solidFill>
                  <a:latin typeface="Arial" panose="020B0604020202020204" pitchFamily="34" charset="0"/>
                </a:defRPr>
              </a:lvl1pPr>
              <a:lvl2pPr marL="742950" indent="-285750">
                <a:spcBef>
                  <a:spcPct val="20000"/>
                </a:spcBef>
                <a:buChar char="–"/>
                <a:defRPr sz="32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300">
                  <a:solidFill>
                    <a:schemeClr val="tx1"/>
                  </a:solidFill>
                  <a:latin typeface="Arial" panose="020B0604020202020204" pitchFamily="34" charset="0"/>
                </a:defRPr>
              </a:lvl4pPr>
              <a:lvl5pPr marL="2057400" indent="-228600">
                <a:spcBef>
                  <a:spcPct val="20000"/>
                </a:spcBef>
                <a:buChar char="»"/>
                <a:defRPr sz="23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3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3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3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300">
                  <a:solidFill>
                    <a:schemeClr val="tx1"/>
                  </a:solidFill>
                  <a:latin typeface="Arial" panose="020B0604020202020204" pitchFamily="34" charset="0"/>
                </a:defRPr>
              </a:lvl9pPr>
            </a:lstStyle>
            <a:p>
              <a:pPr eaLnBrk="1" hangingPunct="1">
                <a:spcBef>
                  <a:spcPct val="0"/>
                </a:spcBef>
                <a:buFontTx/>
                <a:buNone/>
              </a:pPr>
              <a:endParaRPr lang="ru-RU" altLang="ru-RU" sz="1633">
                <a:latin typeface="Calibri" panose="020F0502020204030204" pitchFamily="34" charset="0"/>
              </a:endParaRPr>
            </a:p>
          </p:txBody>
        </p:sp>
        <p:pic>
          <p:nvPicPr>
            <p:cNvPr id="3206" name="Picture 141" descr="air-plane-airport">
              <a:hlinkClick r:id="rId2"/>
            </p:cNvPr>
            <p:cNvPicPr>
              <a:picLocks noChangeAspect="1" noChangeArrowheads="1"/>
            </p:cNvPicPr>
            <p:nvPr/>
          </p:nvPicPr>
          <p:blipFill>
            <a:blip r:embed="rId3" cstate="print">
              <a:lum bright="100000"/>
              <a:extLst>
                <a:ext uri="{28A0092B-C50C-407E-A947-70E740481C1C}">
                  <a14:useLocalDpi xmlns:a14="http://schemas.microsoft.com/office/drawing/2010/main" val="0"/>
                </a:ext>
              </a:extLst>
            </a:blip>
            <a:srcRect/>
            <a:stretch>
              <a:fillRect/>
            </a:stretch>
          </p:blipFill>
          <p:spPr bwMode="auto">
            <a:xfrm>
              <a:off x="2186" y="1195"/>
              <a:ext cx="110"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110" name="Group 51"/>
          <p:cNvGrpSpPr>
            <a:grpSpLocks/>
          </p:cNvGrpSpPr>
          <p:nvPr/>
        </p:nvGrpSpPr>
        <p:grpSpPr bwMode="auto">
          <a:xfrm>
            <a:off x="6558192" y="4862370"/>
            <a:ext cx="167022" cy="167022"/>
            <a:chOff x="1951" y="1157"/>
            <a:chExt cx="182" cy="182"/>
          </a:xfrm>
        </p:grpSpPr>
        <p:sp>
          <p:nvSpPr>
            <p:cNvPr id="3203" name="Oval 140"/>
            <p:cNvSpPr>
              <a:spLocks noChangeArrowheads="1"/>
            </p:cNvSpPr>
            <p:nvPr/>
          </p:nvSpPr>
          <p:spPr bwMode="auto">
            <a:xfrm>
              <a:off x="1951" y="1157"/>
              <a:ext cx="182" cy="182"/>
            </a:xfrm>
            <a:prstGeom prst="ellipse">
              <a:avLst/>
            </a:prstGeom>
            <a:solidFill>
              <a:srgbClr val="336699"/>
            </a:solidFill>
            <a:ln w="9525">
              <a:solidFill>
                <a:schemeClr val="bg1"/>
              </a:solidFill>
              <a:round/>
              <a:headEnd/>
              <a:tailEnd/>
            </a:ln>
          </p:spPr>
          <p:txBody>
            <a:bodyPr wrap="none" anchor="ctr"/>
            <a:lstStyle>
              <a:lvl1pPr>
                <a:spcBef>
                  <a:spcPct val="20000"/>
                </a:spcBef>
                <a:buChar char="•"/>
                <a:defRPr sz="3700">
                  <a:solidFill>
                    <a:schemeClr val="tx1"/>
                  </a:solidFill>
                  <a:latin typeface="Arial" panose="020B0604020202020204" pitchFamily="34" charset="0"/>
                </a:defRPr>
              </a:lvl1pPr>
              <a:lvl2pPr marL="742950" indent="-285750">
                <a:spcBef>
                  <a:spcPct val="20000"/>
                </a:spcBef>
                <a:buChar char="–"/>
                <a:defRPr sz="32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300">
                  <a:solidFill>
                    <a:schemeClr val="tx1"/>
                  </a:solidFill>
                  <a:latin typeface="Arial" panose="020B0604020202020204" pitchFamily="34" charset="0"/>
                </a:defRPr>
              </a:lvl4pPr>
              <a:lvl5pPr marL="2057400" indent="-228600">
                <a:spcBef>
                  <a:spcPct val="20000"/>
                </a:spcBef>
                <a:buChar char="»"/>
                <a:defRPr sz="23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3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3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3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300">
                  <a:solidFill>
                    <a:schemeClr val="tx1"/>
                  </a:solidFill>
                  <a:latin typeface="Arial" panose="020B0604020202020204" pitchFamily="34" charset="0"/>
                </a:defRPr>
              </a:lvl9pPr>
            </a:lstStyle>
            <a:p>
              <a:pPr eaLnBrk="1" hangingPunct="1">
                <a:spcBef>
                  <a:spcPct val="0"/>
                </a:spcBef>
                <a:buFontTx/>
                <a:buNone/>
              </a:pPr>
              <a:endParaRPr lang="ru-RU" altLang="ru-RU" sz="1633">
                <a:latin typeface="Calibri" panose="020F0502020204030204" pitchFamily="34" charset="0"/>
              </a:endParaRPr>
            </a:p>
          </p:txBody>
        </p:sp>
        <p:pic>
          <p:nvPicPr>
            <p:cNvPr id="3204" name="Picture 53" descr="anchor_silhouette"/>
            <p:cNvPicPr>
              <a:picLocks noChangeAspect="1" noChangeArrowheads="1"/>
            </p:cNvPicPr>
            <p:nvPr/>
          </p:nvPicPr>
          <p:blipFill>
            <a:blip r:embed="rId4" cstate="print">
              <a:lum bright="100000"/>
              <a:extLst>
                <a:ext uri="{28A0092B-C50C-407E-A947-70E740481C1C}">
                  <a14:useLocalDpi xmlns:a14="http://schemas.microsoft.com/office/drawing/2010/main" val="0"/>
                </a:ext>
              </a:extLst>
            </a:blip>
            <a:srcRect/>
            <a:stretch>
              <a:fillRect/>
            </a:stretch>
          </p:blipFill>
          <p:spPr bwMode="auto">
            <a:xfrm>
              <a:off x="2000" y="1192"/>
              <a:ext cx="8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111" name="Group 54"/>
          <p:cNvGrpSpPr>
            <a:grpSpLocks/>
          </p:cNvGrpSpPr>
          <p:nvPr/>
        </p:nvGrpSpPr>
        <p:grpSpPr bwMode="auto">
          <a:xfrm>
            <a:off x="7898691" y="5505982"/>
            <a:ext cx="167022" cy="167022"/>
            <a:chOff x="2152" y="1157"/>
            <a:chExt cx="182" cy="182"/>
          </a:xfrm>
        </p:grpSpPr>
        <p:sp>
          <p:nvSpPr>
            <p:cNvPr id="3201" name="Oval 140"/>
            <p:cNvSpPr>
              <a:spLocks noChangeArrowheads="1"/>
            </p:cNvSpPr>
            <p:nvPr/>
          </p:nvSpPr>
          <p:spPr bwMode="auto">
            <a:xfrm>
              <a:off x="2152" y="1157"/>
              <a:ext cx="182" cy="182"/>
            </a:xfrm>
            <a:prstGeom prst="ellipse">
              <a:avLst/>
            </a:prstGeom>
            <a:solidFill>
              <a:srgbClr val="336699"/>
            </a:solidFill>
            <a:ln w="9525">
              <a:solidFill>
                <a:schemeClr val="bg1"/>
              </a:solidFill>
              <a:round/>
              <a:headEnd/>
              <a:tailEnd/>
            </a:ln>
          </p:spPr>
          <p:txBody>
            <a:bodyPr wrap="none" anchor="ctr"/>
            <a:lstStyle>
              <a:lvl1pPr>
                <a:spcBef>
                  <a:spcPct val="20000"/>
                </a:spcBef>
                <a:buChar char="•"/>
                <a:defRPr sz="3700">
                  <a:solidFill>
                    <a:schemeClr val="tx1"/>
                  </a:solidFill>
                  <a:latin typeface="Arial" panose="020B0604020202020204" pitchFamily="34" charset="0"/>
                </a:defRPr>
              </a:lvl1pPr>
              <a:lvl2pPr marL="742950" indent="-285750">
                <a:spcBef>
                  <a:spcPct val="20000"/>
                </a:spcBef>
                <a:buChar char="–"/>
                <a:defRPr sz="32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300">
                  <a:solidFill>
                    <a:schemeClr val="tx1"/>
                  </a:solidFill>
                  <a:latin typeface="Arial" panose="020B0604020202020204" pitchFamily="34" charset="0"/>
                </a:defRPr>
              </a:lvl4pPr>
              <a:lvl5pPr marL="2057400" indent="-228600">
                <a:spcBef>
                  <a:spcPct val="20000"/>
                </a:spcBef>
                <a:buChar char="»"/>
                <a:defRPr sz="23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3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3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3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300">
                  <a:solidFill>
                    <a:schemeClr val="tx1"/>
                  </a:solidFill>
                  <a:latin typeface="Arial" panose="020B0604020202020204" pitchFamily="34" charset="0"/>
                </a:defRPr>
              </a:lvl9pPr>
            </a:lstStyle>
            <a:p>
              <a:pPr eaLnBrk="1" hangingPunct="1">
                <a:spcBef>
                  <a:spcPct val="0"/>
                </a:spcBef>
                <a:buFontTx/>
                <a:buNone/>
              </a:pPr>
              <a:endParaRPr lang="ru-RU" altLang="ru-RU" sz="1633">
                <a:latin typeface="Calibri" panose="020F0502020204030204" pitchFamily="34" charset="0"/>
              </a:endParaRPr>
            </a:p>
          </p:txBody>
        </p:sp>
        <p:pic>
          <p:nvPicPr>
            <p:cNvPr id="3202" name="Picture 141" descr="air-plane-airport">
              <a:hlinkClick r:id="rId2"/>
            </p:cNvPr>
            <p:cNvPicPr>
              <a:picLocks noChangeAspect="1" noChangeArrowheads="1"/>
            </p:cNvPicPr>
            <p:nvPr/>
          </p:nvPicPr>
          <p:blipFill>
            <a:blip r:embed="rId3" cstate="print">
              <a:lum bright="100000"/>
              <a:extLst>
                <a:ext uri="{28A0092B-C50C-407E-A947-70E740481C1C}">
                  <a14:useLocalDpi xmlns:a14="http://schemas.microsoft.com/office/drawing/2010/main" val="0"/>
                </a:ext>
              </a:extLst>
            </a:blip>
            <a:srcRect/>
            <a:stretch>
              <a:fillRect/>
            </a:stretch>
          </p:blipFill>
          <p:spPr bwMode="auto">
            <a:xfrm>
              <a:off x="2186" y="1195"/>
              <a:ext cx="110"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112" name="Group 57"/>
          <p:cNvGrpSpPr>
            <a:grpSpLocks/>
          </p:cNvGrpSpPr>
          <p:nvPr/>
        </p:nvGrpSpPr>
        <p:grpSpPr bwMode="auto">
          <a:xfrm>
            <a:off x="7724470" y="5504543"/>
            <a:ext cx="167022" cy="167022"/>
            <a:chOff x="1951" y="1157"/>
            <a:chExt cx="182" cy="182"/>
          </a:xfrm>
        </p:grpSpPr>
        <p:sp>
          <p:nvSpPr>
            <p:cNvPr id="3199" name="Oval 140"/>
            <p:cNvSpPr>
              <a:spLocks noChangeArrowheads="1"/>
            </p:cNvSpPr>
            <p:nvPr/>
          </p:nvSpPr>
          <p:spPr bwMode="auto">
            <a:xfrm>
              <a:off x="1951" y="1157"/>
              <a:ext cx="182" cy="182"/>
            </a:xfrm>
            <a:prstGeom prst="ellipse">
              <a:avLst/>
            </a:prstGeom>
            <a:solidFill>
              <a:srgbClr val="336699"/>
            </a:solidFill>
            <a:ln w="9525">
              <a:solidFill>
                <a:schemeClr val="bg1"/>
              </a:solidFill>
              <a:round/>
              <a:headEnd/>
              <a:tailEnd/>
            </a:ln>
          </p:spPr>
          <p:txBody>
            <a:bodyPr wrap="none" anchor="ctr"/>
            <a:lstStyle>
              <a:lvl1pPr>
                <a:spcBef>
                  <a:spcPct val="20000"/>
                </a:spcBef>
                <a:buChar char="•"/>
                <a:defRPr sz="3700">
                  <a:solidFill>
                    <a:schemeClr val="tx1"/>
                  </a:solidFill>
                  <a:latin typeface="Arial" panose="020B0604020202020204" pitchFamily="34" charset="0"/>
                </a:defRPr>
              </a:lvl1pPr>
              <a:lvl2pPr marL="742950" indent="-285750">
                <a:spcBef>
                  <a:spcPct val="20000"/>
                </a:spcBef>
                <a:buChar char="–"/>
                <a:defRPr sz="32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300">
                  <a:solidFill>
                    <a:schemeClr val="tx1"/>
                  </a:solidFill>
                  <a:latin typeface="Arial" panose="020B0604020202020204" pitchFamily="34" charset="0"/>
                </a:defRPr>
              </a:lvl4pPr>
              <a:lvl5pPr marL="2057400" indent="-228600">
                <a:spcBef>
                  <a:spcPct val="20000"/>
                </a:spcBef>
                <a:buChar char="»"/>
                <a:defRPr sz="23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3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3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3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300">
                  <a:solidFill>
                    <a:schemeClr val="tx1"/>
                  </a:solidFill>
                  <a:latin typeface="Arial" panose="020B0604020202020204" pitchFamily="34" charset="0"/>
                </a:defRPr>
              </a:lvl9pPr>
            </a:lstStyle>
            <a:p>
              <a:pPr eaLnBrk="1" hangingPunct="1">
                <a:spcBef>
                  <a:spcPct val="0"/>
                </a:spcBef>
                <a:buFontTx/>
                <a:buNone/>
              </a:pPr>
              <a:endParaRPr lang="ru-RU" altLang="ru-RU" sz="1633">
                <a:latin typeface="Calibri" panose="020F0502020204030204" pitchFamily="34" charset="0"/>
              </a:endParaRPr>
            </a:p>
          </p:txBody>
        </p:sp>
        <p:pic>
          <p:nvPicPr>
            <p:cNvPr id="3200" name="Picture 59" descr="anchor_silhouette"/>
            <p:cNvPicPr>
              <a:picLocks noChangeAspect="1" noChangeArrowheads="1"/>
            </p:cNvPicPr>
            <p:nvPr/>
          </p:nvPicPr>
          <p:blipFill>
            <a:blip r:embed="rId4" cstate="print">
              <a:lum bright="100000"/>
              <a:extLst>
                <a:ext uri="{28A0092B-C50C-407E-A947-70E740481C1C}">
                  <a14:useLocalDpi xmlns:a14="http://schemas.microsoft.com/office/drawing/2010/main" val="0"/>
                </a:ext>
              </a:extLst>
            </a:blip>
            <a:srcRect/>
            <a:stretch>
              <a:fillRect/>
            </a:stretch>
          </p:blipFill>
          <p:spPr bwMode="auto">
            <a:xfrm>
              <a:off x="2000" y="1192"/>
              <a:ext cx="8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113" name="Group 60"/>
          <p:cNvGrpSpPr>
            <a:grpSpLocks/>
          </p:cNvGrpSpPr>
          <p:nvPr/>
        </p:nvGrpSpPr>
        <p:grpSpPr bwMode="auto">
          <a:xfrm>
            <a:off x="5488384" y="5732039"/>
            <a:ext cx="167022" cy="167022"/>
            <a:chOff x="2152" y="1157"/>
            <a:chExt cx="182" cy="182"/>
          </a:xfrm>
        </p:grpSpPr>
        <p:sp>
          <p:nvSpPr>
            <p:cNvPr id="3197" name="Oval 140"/>
            <p:cNvSpPr>
              <a:spLocks noChangeArrowheads="1"/>
            </p:cNvSpPr>
            <p:nvPr/>
          </p:nvSpPr>
          <p:spPr bwMode="auto">
            <a:xfrm>
              <a:off x="2152" y="1157"/>
              <a:ext cx="182" cy="182"/>
            </a:xfrm>
            <a:prstGeom prst="ellipse">
              <a:avLst/>
            </a:prstGeom>
            <a:solidFill>
              <a:srgbClr val="336699"/>
            </a:solidFill>
            <a:ln w="9525">
              <a:solidFill>
                <a:schemeClr val="bg1"/>
              </a:solidFill>
              <a:round/>
              <a:headEnd/>
              <a:tailEnd/>
            </a:ln>
          </p:spPr>
          <p:txBody>
            <a:bodyPr wrap="none" anchor="ctr"/>
            <a:lstStyle>
              <a:lvl1pPr>
                <a:spcBef>
                  <a:spcPct val="20000"/>
                </a:spcBef>
                <a:buChar char="•"/>
                <a:defRPr sz="3700">
                  <a:solidFill>
                    <a:schemeClr val="tx1"/>
                  </a:solidFill>
                  <a:latin typeface="Arial" panose="020B0604020202020204" pitchFamily="34" charset="0"/>
                </a:defRPr>
              </a:lvl1pPr>
              <a:lvl2pPr marL="742950" indent="-285750">
                <a:spcBef>
                  <a:spcPct val="20000"/>
                </a:spcBef>
                <a:buChar char="–"/>
                <a:defRPr sz="32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300">
                  <a:solidFill>
                    <a:schemeClr val="tx1"/>
                  </a:solidFill>
                  <a:latin typeface="Arial" panose="020B0604020202020204" pitchFamily="34" charset="0"/>
                </a:defRPr>
              </a:lvl4pPr>
              <a:lvl5pPr marL="2057400" indent="-228600">
                <a:spcBef>
                  <a:spcPct val="20000"/>
                </a:spcBef>
                <a:buChar char="»"/>
                <a:defRPr sz="23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3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3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3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300">
                  <a:solidFill>
                    <a:schemeClr val="tx1"/>
                  </a:solidFill>
                  <a:latin typeface="Arial" panose="020B0604020202020204" pitchFamily="34" charset="0"/>
                </a:defRPr>
              </a:lvl9pPr>
            </a:lstStyle>
            <a:p>
              <a:pPr eaLnBrk="1" hangingPunct="1">
                <a:spcBef>
                  <a:spcPct val="0"/>
                </a:spcBef>
                <a:buFontTx/>
                <a:buNone/>
              </a:pPr>
              <a:endParaRPr lang="ru-RU" altLang="ru-RU" sz="1633">
                <a:latin typeface="Calibri" panose="020F0502020204030204" pitchFamily="34" charset="0"/>
              </a:endParaRPr>
            </a:p>
          </p:txBody>
        </p:sp>
        <p:pic>
          <p:nvPicPr>
            <p:cNvPr id="3198" name="Picture 141" descr="air-plane-airport">
              <a:hlinkClick r:id="rId2"/>
            </p:cNvPr>
            <p:cNvPicPr>
              <a:picLocks noChangeAspect="1" noChangeArrowheads="1"/>
            </p:cNvPicPr>
            <p:nvPr/>
          </p:nvPicPr>
          <p:blipFill>
            <a:blip r:embed="rId3" cstate="print">
              <a:lum bright="100000"/>
              <a:extLst>
                <a:ext uri="{28A0092B-C50C-407E-A947-70E740481C1C}">
                  <a14:useLocalDpi xmlns:a14="http://schemas.microsoft.com/office/drawing/2010/main" val="0"/>
                </a:ext>
              </a:extLst>
            </a:blip>
            <a:srcRect/>
            <a:stretch>
              <a:fillRect/>
            </a:stretch>
          </p:blipFill>
          <p:spPr bwMode="auto">
            <a:xfrm>
              <a:off x="2186" y="1195"/>
              <a:ext cx="110"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114" name="Group 63"/>
          <p:cNvGrpSpPr>
            <a:grpSpLocks/>
          </p:cNvGrpSpPr>
          <p:nvPr/>
        </p:nvGrpSpPr>
        <p:grpSpPr bwMode="auto">
          <a:xfrm>
            <a:off x="5314163" y="5730599"/>
            <a:ext cx="167022" cy="167022"/>
            <a:chOff x="1951" y="1157"/>
            <a:chExt cx="182" cy="182"/>
          </a:xfrm>
        </p:grpSpPr>
        <p:sp>
          <p:nvSpPr>
            <p:cNvPr id="3195" name="Oval 140"/>
            <p:cNvSpPr>
              <a:spLocks noChangeArrowheads="1"/>
            </p:cNvSpPr>
            <p:nvPr/>
          </p:nvSpPr>
          <p:spPr bwMode="auto">
            <a:xfrm>
              <a:off x="1951" y="1157"/>
              <a:ext cx="182" cy="182"/>
            </a:xfrm>
            <a:prstGeom prst="ellipse">
              <a:avLst/>
            </a:prstGeom>
            <a:solidFill>
              <a:srgbClr val="336699"/>
            </a:solidFill>
            <a:ln w="9525">
              <a:solidFill>
                <a:schemeClr val="bg1"/>
              </a:solidFill>
              <a:round/>
              <a:headEnd/>
              <a:tailEnd/>
            </a:ln>
          </p:spPr>
          <p:txBody>
            <a:bodyPr wrap="none" anchor="ctr"/>
            <a:lstStyle>
              <a:lvl1pPr>
                <a:spcBef>
                  <a:spcPct val="20000"/>
                </a:spcBef>
                <a:buChar char="•"/>
                <a:defRPr sz="3700">
                  <a:solidFill>
                    <a:schemeClr val="tx1"/>
                  </a:solidFill>
                  <a:latin typeface="Arial" panose="020B0604020202020204" pitchFamily="34" charset="0"/>
                </a:defRPr>
              </a:lvl1pPr>
              <a:lvl2pPr marL="742950" indent="-285750">
                <a:spcBef>
                  <a:spcPct val="20000"/>
                </a:spcBef>
                <a:buChar char="–"/>
                <a:defRPr sz="32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300">
                  <a:solidFill>
                    <a:schemeClr val="tx1"/>
                  </a:solidFill>
                  <a:latin typeface="Arial" panose="020B0604020202020204" pitchFamily="34" charset="0"/>
                </a:defRPr>
              </a:lvl4pPr>
              <a:lvl5pPr marL="2057400" indent="-228600">
                <a:spcBef>
                  <a:spcPct val="20000"/>
                </a:spcBef>
                <a:buChar char="»"/>
                <a:defRPr sz="23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3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3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3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300">
                  <a:solidFill>
                    <a:schemeClr val="tx1"/>
                  </a:solidFill>
                  <a:latin typeface="Arial" panose="020B0604020202020204" pitchFamily="34" charset="0"/>
                </a:defRPr>
              </a:lvl9pPr>
            </a:lstStyle>
            <a:p>
              <a:pPr eaLnBrk="1" hangingPunct="1">
                <a:spcBef>
                  <a:spcPct val="0"/>
                </a:spcBef>
                <a:buFontTx/>
                <a:buNone/>
              </a:pPr>
              <a:endParaRPr lang="ru-RU" altLang="ru-RU" sz="1633">
                <a:latin typeface="Calibri" panose="020F0502020204030204" pitchFamily="34" charset="0"/>
              </a:endParaRPr>
            </a:p>
          </p:txBody>
        </p:sp>
        <p:pic>
          <p:nvPicPr>
            <p:cNvPr id="3196" name="Picture 65" descr="anchor_silhouette"/>
            <p:cNvPicPr>
              <a:picLocks noChangeAspect="1" noChangeArrowheads="1"/>
            </p:cNvPicPr>
            <p:nvPr/>
          </p:nvPicPr>
          <p:blipFill>
            <a:blip r:embed="rId4" cstate="print">
              <a:lum bright="100000"/>
              <a:extLst>
                <a:ext uri="{28A0092B-C50C-407E-A947-70E740481C1C}">
                  <a14:useLocalDpi xmlns:a14="http://schemas.microsoft.com/office/drawing/2010/main" val="0"/>
                </a:ext>
              </a:extLst>
            </a:blip>
            <a:srcRect/>
            <a:stretch>
              <a:fillRect/>
            </a:stretch>
          </p:blipFill>
          <p:spPr bwMode="auto">
            <a:xfrm>
              <a:off x="2000" y="1192"/>
              <a:ext cx="8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115" name="Line 66"/>
          <p:cNvSpPr>
            <a:spLocks noChangeShapeType="1"/>
          </p:cNvSpPr>
          <p:nvPr/>
        </p:nvSpPr>
        <p:spPr bwMode="auto">
          <a:xfrm>
            <a:off x="1898841" y="5170498"/>
            <a:ext cx="269251" cy="0"/>
          </a:xfrm>
          <a:prstGeom prst="line">
            <a:avLst/>
          </a:prstGeom>
          <a:noFill/>
          <a:ln w="38100">
            <a:solidFill>
              <a:srgbClr val="333333"/>
            </a:solidFill>
            <a:round/>
            <a:headEnd/>
            <a:tailEnd/>
          </a:ln>
          <a:extLst>
            <a:ext uri="{909E8E84-426E-40DD-AFC4-6F175D3DCCD1}">
              <a14:hiddenFill xmlns:a14="http://schemas.microsoft.com/office/drawing/2010/main">
                <a:noFill/>
              </a14:hiddenFill>
            </a:ext>
          </a:extLst>
        </p:spPr>
        <p:txBody>
          <a:bodyPr/>
          <a:lstStyle/>
          <a:p>
            <a:endParaRPr lang="fi-FI" sz="1633"/>
          </a:p>
        </p:txBody>
      </p:sp>
      <p:sp>
        <p:nvSpPr>
          <p:cNvPr id="3116" name="Text Box 67"/>
          <p:cNvSpPr txBox="1">
            <a:spLocks noChangeArrowheads="1"/>
          </p:cNvSpPr>
          <p:nvPr/>
        </p:nvSpPr>
        <p:spPr bwMode="auto">
          <a:xfrm>
            <a:off x="2156574" y="5019314"/>
            <a:ext cx="2345514" cy="939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700">
                <a:solidFill>
                  <a:schemeClr val="tx1"/>
                </a:solidFill>
                <a:latin typeface="Arial" panose="020B0604020202020204" pitchFamily="34" charset="0"/>
              </a:defRPr>
            </a:lvl1pPr>
            <a:lvl2pPr marL="742950" indent="-285750">
              <a:spcBef>
                <a:spcPct val="20000"/>
              </a:spcBef>
              <a:buChar char="–"/>
              <a:defRPr sz="32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300">
                <a:solidFill>
                  <a:schemeClr val="tx1"/>
                </a:solidFill>
                <a:latin typeface="Arial" panose="020B0604020202020204" pitchFamily="34" charset="0"/>
              </a:defRPr>
            </a:lvl4pPr>
            <a:lvl5pPr marL="2057400" indent="-228600">
              <a:spcBef>
                <a:spcPct val="20000"/>
              </a:spcBef>
              <a:buChar char="»"/>
              <a:defRPr sz="23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3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3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3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300">
                <a:solidFill>
                  <a:schemeClr val="tx1"/>
                </a:solidFill>
                <a:latin typeface="Arial" panose="020B0604020202020204" pitchFamily="34" charset="0"/>
              </a:defRPr>
            </a:lvl9pPr>
          </a:lstStyle>
          <a:p>
            <a:pPr eaLnBrk="1" hangingPunct="1">
              <a:lnSpc>
                <a:spcPct val="135000"/>
              </a:lnSpc>
              <a:spcBef>
                <a:spcPct val="0"/>
              </a:spcBef>
              <a:buFontTx/>
              <a:buNone/>
            </a:pPr>
            <a:r>
              <a:rPr lang="ru-RU" altLang="ru-RU" sz="816">
                <a:latin typeface="Calibri" panose="020F0502020204030204" pitchFamily="34" charset="0"/>
              </a:rPr>
              <a:t>Автомобильные дороги (</a:t>
            </a:r>
            <a:r>
              <a:rPr lang="en-US" altLang="ru-RU" sz="816">
                <a:latin typeface="Times New Roman" panose="02020603050405020304" pitchFamily="18" charset="0"/>
                <a:cs typeface="Times New Roman" panose="02020603050405020304" pitchFamily="18" charset="0"/>
              </a:rPr>
              <a:t>Motor roads</a:t>
            </a:r>
            <a:r>
              <a:rPr lang="ru-RU" altLang="ru-RU" sz="816">
                <a:latin typeface="Times New Roman" panose="02020603050405020304" pitchFamily="18" charset="0"/>
                <a:cs typeface="Times New Roman" panose="02020603050405020304" pitchFamily="18" charset="0"/>
              </a:rPr>
              <a:t>)</a:t>
            </a:r>
            <a:endParaRPr lang="ru-RU" altLang="ru-RU" sz="816">
              <a:latin typeface="Calibri" panose="020F0502020204030204" pitchFamily="34" charset="0"/>
            </a:endParaRPr>
          </a:p>
          <a:p>
            <a:pPr eaLnBrk="1" hangingPunct="1">
              <a:lnSpc>
                <a:spcPct val="135000"/>
              </a:lnSpc>
              <a:spcBef>
                <a:spcPct val="0"/>
              </a:spcBef>
              <a:buFontTx/>
              <a:buNone/>
            </a:pPr>
            <a:r>
              <a:rPr lang="ru-RU" altLang="ru-RU" sz="816">
                <a:latin typeface="Calibri" panose="020F0502020204030204" pitchFamily="34" charset="0"/>
              </a:rPr>
              <a:t>Железные дороги (</a:t>
            </a:r>
            <a:r>
              <a:rPr lang="en-US" altLang="ru-RU" sz="816">
                <a:latin typeface="Times New Roman" panose="02020603050405020304" pitchFamily="18" charset="0"/>
                <a:cs typeface="Times New Roman" panose="02020603050405020304" pitchFamily="18" charset="0"/>
              </a:rPr>
              <a:t>Rail roads</a:t>
            </a:r>
            <a:r>
              <a:rPr lang="ru-RU" altLang="ru-RU" sz="816">
                <a:latin typeface="Times New Roman" panose="02020603050405020304" pitchFamily="18" charset="0"/>
                <a:cs typeface="Times New Roman" panose="02020603050405020304" pitchFamily="18" charset="0"/>
              </a:rPr>
              <a:t>)</a:t>
            </a:r>
            <a:endParaRPr lang="ru-RU" altLang="ru-RU" sz="816">
              <a:latin typeface="Calibri" panose="020F0502020204030204" pitchFamily="34" charset="0"/>
            </a:endParaRPr>
          </a:p>
          <a:p>
            <a:pPr eaLnBrk="1" hangingPunct="1">
              <a:lnSpc>
                <a:spcPct val="135000"/>
              </a:lnSpc>
              <a:spcBef>
                <a:spcPct val="0"/>
              </a:spcBef>
              <a:buFontTx/>
              <a:buNone/>
            </a:pPr>
            <a:r>
              <a:rPr lang="ru-RU" altLang="ru-RU" sz="816">
                <a:latin typeface="Calibri" panose="020F0502020204030204" pitchFamily="34" charset="0"/>
              </a:rPr>
              <a:t>Водные пути (</a:t>
            </a:r>
            <a:r>
              <a:rPr lang="en-US" altLang="ru-RU" sz="816">
                <a:latin typeface="Times New Roman" panose="02020603050405020304" pitchFamily="18" charset="0"/>
                <a:cs typeface="Times New Roman" panose="02020603050405020304" pitchFamily="18" charset="0"/>
              </a:rPr>
              <a:t>Waterway</a:t>
            </a:r>
            <a:r>
              <a:rPr lang="ru-RU" altLang="ru-RU" sz="816">
                <a:latin typeface="Times New Roman" panose="02020603050405020304" pitchFamily="18" charset="0"/>
                <a:cs typeface="Times New Roman" panose="02020603050405020304" pitchFamily="18" charset="0"/>
              </a:rPr>
              <a:t>)</a:t>
            </a:r>
            <a:endParaRPr lang="ru-RU" altLang="ru-RU" sz="816">
              <a:latin typeface="Calibri" panose="020F0502020204030204" pitchFamily="34" charset="0"/>
            </a:endParaRPr>
          </a:p>
          <a:p>
            <a:pPr eaLnBrk="1" hangingPunct="1">
              <a:lnSpc>
                <a:spcPct val="135000"/>
              </a:lnSpc>
              <a:spcBef>
                <a:spcPct val="0"/>
              </a:spcBef>
              <a:buFontTx/>
              <a:buNone/>
            </a:pPr>
            <a:r>
              <a:rPr lang="ru-RU" altLang="ru-RU" sz="816">
                <a:latin typeface="Calibri" panose="020F0502020204030204" pitchFamily="34" charset="0"/>
              </a:rPr>
              <a:t>Аэропорт (</a:t>
            </a:r>
            <a:r>
              <a:rPr lang="en-US" altLang="ru-RU" sz="816">
                <a:latin typeface="Times New Roman" panose="02020603050405020304" pitchFamily="18" charset="0"/>
                <a:cs typeface="Times New Roman" panose="02020603050405020304" pitchFamily="18" charset="0"/>
              </a:rPr>
              <a:t>Airport</a:t>
            </a:r>
            <a:r>
              <a:rPr lang="ru-RU" altLang="ru-RU" sz="816">
                <a:latin typeface="Times New Roman" panose="02020603050405020304" pitchFamily="18" charset="0"/>
                <a:cs typeface="Times New Roman" panose="02020603050405020304" pitchFamily="18" charset="0"/>
              </a:rPr>
              <a:t>)</a:t>
            </a:r>
            <a:endParaRPr lang="ru-RU" altLang="ru-RU" sz="816">
              <a:latin typeface="Calibri" panose="020F0502020204030204" pitchFamily="34" charset="0"/>
            </a:endParaRPr>
          </a:p>
          <a:p>
            <a:pPr eaLnBrk="1" hangingPunct="1">
              <a:lnSpc>
                <a:spcPct val="135000"/>
              </a:lnSpc>
              <a:spcBef>
                <a:spcPct val="0"/>
              </a:spcBef>
              <a:buFontTx/>
              <a:buNone/>
            </a:pPr>
            <a:r>
              <a:rPr lang="ru-RU" altLang="ru-RU" sz="816">
                <a:latin typeface="Calibri" panose="020F0502020204030204" pitchFamily="34" charset="0"/>
              </a:rPr>
              <a:t>Речной порт (</a:t>
            </a:r>
            <a:r>
              <a:rPr lang="en-US" altLang="ru-RU" sz="816">
                <a:latin typeface="Times New Roman" panose="02020603050405020304" pitchFamily="18" charset="0"/>
                <a:cs typeface="Times New Roman" panose="02020603050405020304" pitchFamily="18" charset="0"/>
              </a:rPr>
              <a:t>River harbor</a:t>
            </a:r>
            <a:r>
              <a:rPr lang="ru-RU" altLang="ru-RU" sz="816">
                <a:latin typeface="Times New Roman" panose="02020603050405020304" pitchFamily="18" charset="0"/>
                <a:cs typeface="Times New Roman" panose="02020603050405020304" pitchFamily="18" charset="0"/>
              </a:rPr>
              <a:t>)</a:t>
            </a:r>
            <a:endParaRPr lang="ru-RU" altLang="ru-RU" sz="816">
              <a:latin typeface="Calibri" panose="020F0502020204030204" pitchFamily="34" charset="0"/>
            </a:endParaRPr>
          </a:p>
        </p:txBody>
      </p:sp>
      <p:sp>
        <p:nvSpPr>
          <p:cNvPr id="3117" name="Text Box 68"/>
          <p:cNvSpPr txBox="1">
            <a:spLocks noChangeArrowheads="1"/>
          </p:cNvSpPr>
          <p:nvPr/>
        </p:nvSpPr>
        <p:spPr bwMode="auto">
          <a:xfrm>
            <a:off x="1694383" y="4852291"/>
            <a:ext cx="1828608" cy="234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700">
                <a:solidFill>
                  <a:schemeClr val="tx1"/>
                </a:solidFill>
                <a:latin typeface="Arial" panose="020B0604020202020204" pitchFamily="34" charset="0"/>
              </a:defRPr>
            </a:lvl1pPr>
            <a:lvl2pPr marL="742950" indent="-285750">
              <a:spcBef>
                <a:spcPct val="20000"/>
              </a:spcBef>
              <a:buChar char="–"/>
              <a:defRPr sz="32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300">
                <a:solidFill>
                  <a:schemeClr val="tx1"/>
                </a:solidFill>
                <a:latin typeface="Arial" panose="020B0604020202020204" pitchFamily="34" charset="0"/>
              </a:defRPr>
            </a:lvl4pPr>
            <a:lvl5pPr marL="2057400" indent="-228600">
              <a:spcBef>
                <a:spcPct val="20000"/>
              </a:spcBef>
              <a:buChar char="»"/>
              <a:defRPr sz="23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3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3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3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300">
                <a:solidFill>
                  <a:schemeClr val="tx1"/>
                </a:solidFill>
                <a:latin typeface="Arial" panose="020B0604020202020204" pitchFamily="34" charset="0"/>
              </a:defRPr>
            </a:lvl9pPr>
          </a:lstStyle>
          <a:p>
            <a:pPr eaLnBrk="1" hangingPunct="1">
              <a:lnSpc>
                <a:spcPct val="85000"/>
              </a:lnSpc>
              <a:spcBef>
                <a:spcPct val="0"/>
              </a:spcBef>
              <a:buFontTx/>
              <a:buNone/>
            </a:pPr>
            <a:r>
              <a:rPr lang="ru-RU" altLang="ru-RU" sz="1088">
                <a:solidFill>
                  <a:schemeClr val="bg2"/>
                </a:solidFill>
                <a:latin typeface="Calibri" panose="020F0502020204030204" pitchFamily="34" charset="0"/>
              </a:rPr>
              <a:t>Условные обозначения</a:t>
            </a:r>
            <a:r>
              <a:rPr lang="en-US" altLang="ru-RU" sz="1088">
                <a:solidFill>
                  <a:schemeClr val="bg2"/>
                </a:solidFill>
                <a:latin typeface="Calibri" panose="020F0502020204030204" pitchFamily="34" charset="0"/>
              </a:rPr>
              <a:t>:</a:t>
            </a:r>
            <a:endParaRPr lang="ru-RU" altLang="ru-RU" sz="1088">
              <a:solidFill>
                <a:schemeClr val="bg2"/>
              </a:solidFill>
              <a:latin typeface="Calibri" panose="020F0502020204030204" pitchFamily="34" charset="0"/>
            </a:endParaRPr>
          </a:p>
        </p:txBody>
      </p:sp>
      <p:sp>
        <p:nvSpPr>
          <p:cNvPr id="3118" name="Line 69"/>
          <p:cNvSpPr>
            <a:spLocks noChangeShapeType="1"/>
          </p:cNvSpPr>
          <p:nvPr/>
        </p:nvSpPr>
        <p:spPr bwMode="auto">
          <a:xfrm>
            <a:off x="1900281" y="5170498"/>
            <a:ext cx="269252" cy="0"/>
          </a:xfrm>
          <a:prstGeom prst="line">
            <a:avLst/>
          </a:prstGeom>
          <a:noFill/>
          <a:ln w="9525">
            <a:solidFill>
              <a:schemeClr val="bg1"/>
            </a:solidFill>
            <a:prstDash val="dash"/>
            <a:round/>
            <a:headEnd/>
            <a:tailEnd/>
          </a:ln>
          <a:extLst>
            <a:ext uri="{909E8E84-426E-40DD-AFC4-6F175D3DCCD1}">
              <a14:hiddenFill xmlns:a14="http://schemas.microsoft.com/office/drawing/2010/main">
                <a:noFill/>
              </a14:hiddenFill>
            </a:ext>
          </a:extLst>
        </p:spPr>
        <p:txBody>
          <a:bodyPr/>
          <a:lstStyle/>
          <a:p>
            <a:endParaRPr lang="fi-FI" sz="1633"/>
          </a:p>
        </p:txBody>
      </p:sp>
      <p:sp>
        <p:nvSpPr>
          <p:cNvPr id="3119" name="Line 70"/>
          <p:cNvSpPr>
            <a:spLocks noChangeShapeType="1"/>
          </p:cNvSpPr>
          <p:nvPr/>
        </p:nvSpPr>
        <p:spPr bwMode="auto">
          <a:xfrm>
            <a:off x="1900281" y="5336080"/>
            <a:ext cx="269252"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i-FI" sz="1633"/>
          </a:p>
        </p:txBody>
      </p:sp>
      <p:sp>
        <p:nvSpPr>
          <p:cNvPr id="3120" name="Line 71"/>
          <p:cNvSpPr>
            <a:spLocks noChangeShapeType="1"/>
          </p:cNvSpPr>
          <p:nvPr/>
        </p:nvSpPr>
        <p:spPr bwMode="auto">
          <a:xfrm>
            <a:off x="1900281" y="5336080"/>
            <a:ext cx="269252" cy="0"/>
          </a:xfrm>
          <a:prstGeom prst="line">
            <a:avLst/>
          </a:prstGeom>
          <a:noFill/>
          <a:ln w="19050">
            <a:solidFill>
              <a:schemeClr val="bg1"/>
            </a:solidFill>
            <a:prstDash val="dash"/>
            <a:round/>
            <a:headEnd/>
            <a:tailEnd/>
          </a:ln>
          <a:extLst>
            <a:ext uri="{909E8E84-426E-40DD-AFC4-6F175D3DCCD1}">
              <a14:hiddenFill xmlns:a14="http://schemas.microsoft.com/office/drawing/2010/main">
                <a:noFill/>
              </a14:hiddenFill>
            </a:ext>
          </a:extLst>
        </p:spPr>
        <p:txBody>
          <a:bodyPr/>
          <a:lstStyle/>
          <a:p>
            <a:endParaRPr lang="fi-FI" sz="1633"/>
          </a:p>
        </p:txBody>
      </p:sp>
      <p:sp>
        <p:nvSpPr>
          <p:cNvPr id="3121" name="Line 72"/>
          <p:cNvSpPr>
            <a:spLocks noChangeShapeType="1"/>
          </p:cNvSpPr>
          <p:nvPr/>
        </p:nvSpPr>
        <p:spPr bwMode="auto">
          <a:xfrm>
            <a:off x="1900281" y="5500223"/>
            <a:ext cx="269252" cy="0"/>
          </a:xfrm>
          <a:prstGeom prst="line">
            <a:avLst/>
          </a:prstGeom>
          <a:noFill/>
          <a:ln w="38100">
            <a:solidFill>
              <a:srgbClr val="0099FF"/>
            </a:solidFill>
            <a:round/>
            <a:headEnd/>
            <a:tailEnd/>
          </a:ln>
          <a:extLst>
            <a:ext uri="{909E8E84-426E-40DD-AFC4-6F175D3DCCD1}">
              <a14:hiddenFill xmlns:a14="http://schemas.microsoft.com/office/drawing/2010/main">
                <a:noFill/>
              </a14:hiddenFill>
            </a:ext>
          </a:extLst>
        </p:spPr>
        <p:txBody>
          <a:bodyPr/>
          <a:lstStyle/>
          <a:p>
            <a:endParaRPr lang="fi-FI" sz="1633"/>
          </a:p>
        </p:txBody>
      </p:sp>
      <p:grpSp>
        <p:nvGrpSpPr>
          <p:cNvPr id="3122" name="Group 73"/>
          <p:cNvGrpSpPr>
            <a:grpSpLocks/>
          </p:cNvGrpSpPr>
          <p:nvPr/>
        </p:nvGrpSpPr>
        <p:grpSpPr bwMode="auto">
          <a:xfrm>
            <a:off x="2008270" y="5585175"/>
            <a:ext cx="167022" cy="167022"/>
            <a:chOff x="2152" y="1157"/>
            <a:chExt cx="182" cy="182"/>
          </a:xfrm>
        </p:grpSpPr>
        <p:sp>
          <p:nvSpPr>
            <p:cNvPr id="3193" name="Oval 140"/>
            <p:cNvSpPr>
              <a:spLocks noChangeArrowheads="1"/>
            </p:cNvSpPr>
            <p:nvPr/>
          </p:nvSpPr>
          <p:spPr bwMode="auto">
            <a:xfrm>
              <a:off x="2152" y="1157"/>
              <a:ext cx="182" cy="182"/>
            </a:xfrm>
            <a:prstGeom prst="ellipse">
              <a:avLst/>
            </a:prstGeom>
            <a:solidFill>
              <a:srgbClr val="336699"/>
            </a:solidFill>
            <a:ln w="9525">
              <a:solidFill>
                <a:schemeClr val="bg1"/>
              </a:solidFill>
              <a:round/>
              <a:headEnd/>
              <a:tailEnd/>
            </a:ln>
          </p:spPr>
          <p:txBody>
            <a:bodyPr wrap="none" anchor="ctr"/>
            <a:lstStyle>
              <a:lvl1pPr>
                <a:spcBef>
                  <a:spcPct val="20000"/>
                </a:spcBef>
                <a:buChar char="•"/>
                <a:defRPr sz="3700">
                  <a:solidFill>
                    <a:schemeClr val="tx1"/>
                  </a:solidFill>
                  <a:latin typeface="Arial" panose="020B0604020202020204" pitchFamily="34" charset="0"/>
                </a:defRPr>
              </a:lvl1pPr>
              <a:lvl2pPr marL="742950" indent="-285750">
                <a:spcBef>
                  <a:spcPct val="20000"/>
                </a:spcBef>
                <a:buChar char="–"/>
                <a:defRPr sz="32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300">
                  <a:solidFill>
                    <a:schemeClr val="tx1"/>
                  </a:solidFill>
                  <a:latin typeface="Arial" panose="020B0604020202020204" pitchFamily="34" charset="0"/>
                </a:defRPr>
              </a:lvl4pPr>
              <a:lvl5pPr marL="2057400" indent="-228600">
                <a:spcBef>
                  <a:spcPct val="20000"/>
                </a:spcBef>
                <a:buChar char="»"/>
                <a:defRPr sz="23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3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3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3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300">
                  <a:solidFill>
                    <a:schemeClr val="tx1"/>
                  </a:solidFill>
                  <a:latin typeface="Arial" panose="020B0604020202020204" pitchFamily="34" charset="0"/>
                </a:defRPr>
              </a:lvl9pPr>
            </a:lstStyle>
            <a:p>
              <a:pPr eaLnBrk="1" hangingPunct="1">
                <a:spcBef>
                  <a:spcPct val="0"/>
                </a:spcBef>
                <a:buFontTx/>
                <a:buNone/>
              </a:pPr>
              <a:endParaRPr lang="ru-RU" altLang="ru-RU" sz="1633">
                <a:latin typeface="Calibri" panose="020F0502020204030204" pitchFamily="34" charset="0"/>
              </a:endParaRPr>
            </a:p>
          </p:txBody>
        </p:sp>
        <p:pic>
          <p:nvPicPr>
            <p:cNvPr id="3194" name="Picture 141" descr="air-plane-airport">
              <a:hlinkClick r:id="rId2"/>
            </p:cNvPr>
            <p:cNvPicPr>
              <a:picLocks noChangeAspect="1" noChangeArrowheads="1"/>
            </p:cNvPicPr>
            <p:nvPr/>
          </p:nvPicPr>
          <p:blipFill>
            <a:blip r:embed="rId3" cstate="print">
              <a:lum bright="100000"/>
              <a:extLst>
                <a:ext uri="{28A0092B-C50C-407E-A947-70E740481C1C}">
                  <a14:useLocalDpi xmlns:a14="http://schemas.microsoft.com/office/drawing/2010/main" val="0"/>
                </a:ext>
              </a:extLst>
            </a:blip>
            <a:srcRect/>
            <a:stretch>
              <a:fillRect/>
            </a:stretch>
          </p:blipFill>
          <p:spPr bwMode="auto">
            <a:xfrm>
              <a:off x="2186" y="1195"/>
              <a:ext cx="110"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123" name="Group 76"/>
          <p:cNvGrpSpPr>
            <a:grpSpLocks/>
          </p:cNvGrpSpPr>
          <p:nvPr/>
        </p:nvGrpSpPr>
        <p:grpSpPr bwMode="auto">
          <a:xfrm>
            <a:off x="2008270" y="5769475"/>
            <a:ext cx="167022" cy="167022"/>
            <a:chOff x="1951" y="1157"/>
            <a:chExt cx="182" cy="182"/>
          </a:xfrm>
        </p:grpSpPr>
        <p:sp>
          <p:nvSpPr>
            <p:cNvPr id="3191" name="Oval 140"/>
            <p:cNvSpPr>
              <a:spLocks noChangeArrowheads="1"/>
            </p:cNvSpPr>
            <p:nvPr/>
          </p:nvSpPr>
          <p:spPr bwMode="auto">
            <a:xfrm>
              <a:off x="1951" y="1157"/>
              <a:ext cx="182" cy="182"/>
            </a:xfrm>
            <a:prstGeom prst="ellipse">
              <a:avLst/>
            </a:prstGeom>
            <a:solidFill>
              <a:srgbClr val="336699"/>
            </a:solidFill>
            <a:ln w="9525">
              <a:solidFill>
                <a:schemeClr val="bg1"/>
              </a:solidFill>
              <a:round/>
              <a:headEnd/>
              <a:tailEnd/>
            </a:ln>
          </p:spPr>
          <p:txBody>
            <a:bodyPr wrap="none" anchor="ctr"/>
            <a:lstStyle>
              <a:lvl1pPr>
                <a:spcBef>
                  <a:spcPct val="20000"/>
                </a:spcBef>
                <a:buChar char="•"/>
                <a:defRPr sz="3700">
                  <a:solidFill>
                    <a:schemeClr val="tx1"/>
                  </a:solidFill>
                  <a:latin typeface="Arial" panose="020B0604020202020204" pitchFamily="34" charset="0"/>
                </a:defRPr>
              </a:lvl1pPr>
              <a:lvl2pPr marL="742950" indent="-285750">
                <a:spcBef>
                  <a:spcPct val="20000"/>
                </a:spcBef>
                <a:buChar char="–"/>
                <a:defRPr sz="32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300">
                  <a:solidFill>
                    <a:schemeClr val="tx1"/>
                  </a:solidFill>
                  <a:latin typeface="Arial" panose="020B0604020202020204" pitchFamily="34" charset="0"/>
                </a:defRPr>
              </a:lvl4pPr>
              <a:lvl5pPr marL="2057400" indent="-228600">
                <a:spcBef>
                  <a:spcPct val="20000"/>
                </a:spcBef>
                <a:buChar char="»"/>
                <a:defRPr sz="23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3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3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3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300">
                  <a:solidFill>
                    <a:schemeClr val="tx1"/>
                  </a:solidFill>
                  <a:latin typeface="Arial" panose="020B0604020202020204" pitchFamily="34" charset="0"/>
                </a:defRPr>
              </a:lvl9pPr>
            </a:lstStyle>
            <a:p>
              <a:pPr eaLnBrk="1" hangingPunct="1">
                <a:spcBef>
                  <a:spcPct val="0"/>
                </a:spcBef>
                <a:buFontTx/>
                <a:buNone/>
              </a:pPr>
              <a:endParaRPr lang="ru-RU" altLang="ru-RU" sz="1633">
                <a:latin typeface="Calibri" panose="020F0502020204030204" pitchFamily="34" charset="0"/>
              </a:endParaRPr>
            </a:p>
          </p:txBody>
        </p:sp>
        <p:pic>
          <p:nvPicPr>
            <p:cNvPr id="3192" name="Picture 78" descr="anchor_silhouette"/>
            <p:cNvPicPr>
              <a:picLocks noChangeAspect="1" noChangeArrowheads="1"/>
            </p:cNvPicPr>
            <p:nvPr/>
          </p:nvPicPr>
          <p:blipFill>
            <a:blip r:embed="rId4" cstate="print">
              <a:lum bright="100000"/>
              <a:extLst>
                <a:ext uri="{28A0092B-C50C-407E-A947-70E740481C1C}">
                  <a14:useLocalDpi xmlns:a14="http://schemas.microsoft.com/office/drawing/2010/main" val="0"/>
                </a:ext>
              </a:extLst>
            </a:blip>
            <a:srcRect/>
            <a:stretch>
              <a:fillRect/>
            </a:stretch>
          </p:blipFill>
          <p:spPr bwMode="auto">
            <a:xfrm>
              <a:off x="2000" y="1192"/>
              <a:ext cx="8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124" name="Text Box 51"/>
          <p:cNvSpPr txBox="1">
            <a:spLocks noChangeArrowheads="1"/>
          </p:cNvSpPr>
          <p:nvPr/>
        </p:nvSpPr>
        <p:spPr bwMode="auto">
          <a:xfrm>
            <a:off x="1835208" y="3058239"/>
            <a:ext cx="707245" cy="561372"/>
          </a:xfrm>
          <a:prstGeom prst="rect">
            <a:avLst/>
          </a:prstGeom>
          <a:noFill/>
          <a:ln>
            <a:noFill/>
          </a:ln>
          <a:effectLst>
            <a:outerShdw dist="17961" dir="2700000" algn="ctr" rotWithShape="0">
              <a:schemeClr val="bg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700">
                <a:solidFill>
                  <a:schemeClr val="tx1"/>
                </a:solidFill>
                <a:latin typeface="Arial" panose="020B0604020202020204" pitchFamily="34" charset="0"/>
              </a:defRPr>
            </a:lvl1pPr>
            <a:lvl2pPr marL="742950" indent="-285750">
              <a:spcBef>
                <a:spcPct val="20000"/>
              </a:spcBef>
              <a:buChar char="–"/>
              <a:defRPr sz="32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300">
                <a:solidFill>
                  <a:schemeClr val="tx1"/>
                </a:solidFill>
                <a:latin typeface="Arial" panose="020B0604020202020204" pitchFamily="34" charset="0"/>
              </a:defRPr>
            </a:lvl4pPr>
            <a:lvl5pPr marL="2057400" indent="-228600">
              <a:spcBef>
                <a:spcPct val="20000"/>
              </a:spcBef>
              <a:buChar char="»"/>
              <a:defRPr sz="23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3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3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3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300">
                <a:solidFill>
                  <a:schemeClr val="tx1"/>
                </a:solidFill>
                <a:latin typeface="Arial" panose="020B0604020202020204" pitchFamily="34" charset="0"/>
              </a:defRPr>
            </a:lvl9pPr>
          </a:lstStyle>
          <a:p>
            <a:pPr algn="r" eaLnBrk="1" hangingPunct="1">
              <a:lnSpc>
                <a:spcPct val="80000"/>
              </a:lnSpc>
              <a:spcBef>
                <a:spcPct val="0"/>
              </a:spcBef>
              <a:buFontTx/>
              <a:buNone/>
            </a:pPr>
            <a:r>
              <a:rPr lang="ru-RU" altLang="ru-RU" sz="1088">
                <a:latin typeface="Tahoma" panose="020B0604030504040204" pitchFamily="34" charset="0"/>
              </a:rPr>
              <a:t>Нарва</a:t>
            </a:r>
          </a:p>
          <a:p>
            <a:pPr algn="r" eaLnBrk="1" hangingPunct="1">
              <a:lnSpc>
                <a:spcPct val="80000"/>
              </a:lnSpc>
              <a:spcBef>
                <a:spcPct val="0"/>
              </a:spcBef>
              <a:buFontTx/>
              <a:buNone/>
            </a:pPr>
            <a:r>
              <a:rPr lang="ru-RU" altLang="ru-RU" sz="907">
                <a:latin typeface="Tahoma" panose="020B0604030504040204" pitchFamily="34" charset="0"/>
              </a:rPr>
              <a:t>(Эстония)</a:t>
            </a:r>
            <a:endParaRPr lang="en-US" altLang="ru-RU" sz="907">
              <a:latin typeface="Tahoma" panose="020B0604030504040204" pitchFamily="34" charset="0"/>
            </a:endParaRPr>
          </a:p>
          <a:p>
            <a:pPr algn="r" eaLnBrk="1" hangingPunct="1">
              <a:lnSpc>
                <a:spcPct val="80000"/>
              </a:lnSpc>
              <a:spcBef>
                <a:spcPct val="0"/>
              </a:spcBef>
              <a:buFontTx/>
              <a:buNone/>
            </a:pPr>
            <a:r>
              <a:rPr lang="en-US" altLang="ru-RU" sz="907">
                <a:latin typeface="Tahoma" panose="020B0604030504040204" pitchFamily="34" charset="0"/>
              </a:rPr>
              <a:t>Narva </a:t>
            </a:r>
          </a:p>
          <a:p>
            <a:pPr algn="r" eaLnBrk="1" hangingPunct="1">
              <a:lnSpc>
                <a:spcPct val="80000"/>
              </a:lnSpc>
              <a:spcBef>
                <a:spcPct val="0"/>
              </a:spcBef>
              <a:buFontTx/>
              <a:buNone/>
            </a:pPr>
            <a:r>
              <a:rPr lang="en-US" altLang="ru-RU" sz="907">
                <a:latin typeface="Tahoma" panose="020B0604030504040204" pitchFamily="34" charset="0"/>
              </a:rPr>
              <a:t>(Estonia)</a:t>
            </a:r>
            <a:endParaRPr lang="ru-RU" altLang="ru-RU" sz="907">
              <a:latin typeface="Tahoma" panose="020B0604030504040204" pitchFamily="34" charset="0"/>
            </a:endParaRPr>
          </a:p>
        </p:txBody>
      </p:sp>
      <p:grpSp>
        <p:nvGrpSpPr>
          <p:cNvPr id="3125" name="Group 82"/>
          <p:cNvGrpSpPr>
            <a:grpSpLocks/>
          </p:cNvGrpSpPr>
          <p:nvPr/>
        </p:nvGrpSpPr>
        <p:grpSpPr bwMode="auto">
          <a:xfrm>
            <a:off x="3783603" y="3023683"/>
            <a:ext cx="167022" cy="167022"/>
            <a:chOff x="2152" y="1157"/>
            <a:chExt cx="182" cy="182"/>
          </a:xfrm>
        </p:grpSpPr>
        <p:sp>
          <p:nvSpPr>
            <p:cNvPr id="3189" name="Oval 140"/>
            <p:cNvSpPr>
              <a:spLocks noChangeArrowheads="1"/>
            </p:cNvSpPr>
            <p:nvPr/>
          </p:nvSpPr>
          <p:spPr bwMode="auto">
            <a:xfrm>
              <a:off x="2152" y="1157"/>
              <a:ext cx="182" cy="182"/>
            </a:xfrm>
            <a:prstGeom prst="ellipse">
              <a:avLst/>
            </a:prstGeom>
            <a:solidFill>
              <a:srgbClr val="336699"/>
            </a:solidFill>
            <a:ln w="9525">
              <a:solidFill>
                <a:schemeClr val="bg1"/>
              </a:solidFill>
              <a:round/>
              <a:headEnd/>
              <a:tailEnd/>
            </a:ln>
          </p:spPr>
          <p:txBody>
            <a:bodyPr wrap="none" anchor="ctr"/>
            <a:lstStyle>
              <a:lvl1pPr>
                <a:spcBef>
                  <a:spcPct val="20000"/>
                </a:spcBef>
                <a:buChar char="•"/>
                <a:defRPr sz="3700">
                  <a:solidFill>
                    <a:schemeClr val="tx1"/>
                  </a:solidFill>
                  <a:latin typeface="Arial" panose="020B0604020202020204" pitchFamily="34" charset="0"/>
                </a:defRPr>
              </a:lvl1pPr>
              <a:lvl2pPr marL="742950" indent="-285750">
                <a:spcBef>
                  <a:spcPct val="20000"/>
                </a:spcBef>
                <a:buChar char="–"/>
                <a:defRPr sz="32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300">
                  <a:solidFill>
                    <a:schemeClr val="tx1"/>
                  </a:solidFill>
                  <a:latin typeface="Arial" panose="020B0604020202020204" pitchFamily="34" charset="0"/>
                </a:defRPr>
              </a:lvl4pPr>
              <a:lvl5pPr marL="2057400" indent="-228600">
                <a:spcBef>
                  <a:spcPct val="20000"/>
                </a:spcBef>
                <a:buChar char="»"/>
                <a:defRPr sz="23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3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3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3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300">
                  <a:solidFill>
                    <a:schemeClr val="tx1"/>
                  </a:solidFill>
                  <a:latin typeface="Arial" panose="020B0604020202020204" pitchFamily="34" charset="0"/>
                </a:defRPr>
              </a:lvl9pPr>
            </a:lstStyle>
            <a:p>
              <a:pPr eaLnBrk="1" hangingPunct="1">
                <a:spcBef>
                  <a:spcPct val="0"/>
                </a:spcBef>
                <a:buFontTx/>
                <a:buNone/>
              </a:pPr>
              <a:endParaRPr lang="ru-RU" altLang="ru-RU" sz="1633">
                <a:latin typeface="Calibri" panose="020F0502020204030204" pitchFamily="34" charset="0"/>
              </a:endParaRPr>
            </a:p>
          </p:txBody>
        </p:sp>
        <p:pic>
          <p:nvPicPr>
            <p:cNvPr id="3190" name="Picture 141" descr="air-plane-airport">
              <a:hlinkClick r:id="rId2"/>
            </p:cNvPr>
            <p:cNvPicPr>
              <a:picLocks noChangeAspect="1" noChangeArrowheads="1"/>
            </p:cNvPicPr>
            <p:nvPr/>
          </p:nvPicPr>
          <p:blipFill>
            <a:blip r:embed="rId3" cstate="print">
              <a:lum bright="100000"/>
              <a:extLst>
                <a:ext uri="{28A0092B-C50C-407E-A947-70E740481C1C}">
                  <a14:useLocalDpi xmlns:a14="http://schemas.microsoft.com/office/drawing/2010/main" val="0"/>
                </a:ext>
              </a:extLst>
            </a:blip>
            <a:srcRect/>
            <a:stretch>
              <a:fillRect/>
            </a:stretch>
          </p:blipFill>
          <p:spPr bwMode="auto">
            <a:xfrm>
              <a:off x="2186" y="1195"/>
              <a:ext cx="110"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126" name="Group 85"/>
          <p:cNvGrpSpPr>
            <a:grpSpLocks/>
          </p:cNvGrpSpPr>
          <p:nvPr/>
        </p:nvGrpSpPr>
        <p:grpSpPr bwMode="auto">
          <a:xfrm>
            <a:off x="3609382" y="3022244"/>
            <a:ext cx="167022" cy="167022"/>
            <a:chOff x="1951" y="1157"/>
            <a:chExt cx="182" cy="182"/>
          </a:xfrm>
        </p:grpSpPr>
        <p:sp>
          <p:nvSpPr>
            <p:cNvPr id="3187" name="Oval 140"/>
            <p:cNvSpPr>
              <a:spLocks noChangeArrowheads="1"/>
            </p:cNvSpPr>
            <p:nvPr/>
          </p:nvSpPr>
          <p:spPr bwMode="auto">
            <a:xfrm>
              <a:off x="1951" y="1157"/>
              <a:ext cx="182" cy="182"/>
            </a:xfrm>
            <a:prstGeom prst="ellipse">
              <a:avLst/>
            </a:prstGeom>
            <a:solidFill>
              <a:srgbClr val="336699"/>
            </a:solidFill>
            <a:ln w="9525">
              <a:solidFill>
                <a:schemeClr val="bg1"/>
              </a:solidFill>
              <a:round/>
              <a:headEnd/>
              <a:tailEnd/>
            </a:ln>
          </p:spPr>
          <p:txBody>
            <a:bodyPr wrap="none" anchor="ctr"/>
            <a:lstStyle>
              <a:lvl1pPr>
                <a:spcBef>
                  <a:spcPct val="20000"/>
                </a:spcBef>
                <a:buChar char="•"/>
                <a:defRPr sz="3700">
                  <a:solidFill>
                    <a:schemeClr val="tx1"/>
                  </a:solidFill>
                  <a:latin typeface="Arial" panose="020B0604020202020204" pitchFamily="34" charset="0"/>
                </a:defRPr>
              </a:lvl1pPr>
              <a:lvl2pPr marL="742950" indent="-285750">
                <a:spcBef>
                  <a:spcPct val="20000"/>
                </a:spcBef>
                <a:buChar char="–"/>
                <a:defRPr sz="32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300">
                  <a:solidFill>
                    <a:schemeClr val="tx1"/>
                  </a:solidFill>
                  <a:latin typeface="Arial" panose="020B0604020202020204" pitchFamily="34" charset="0"/>
                </a:defRPr>
              </a:lvl4pPr>
              <a:lvl5pPr marL="2057400" indent="-228600">
                <a:spcBef>
                  <a:spcPct val="20000"/>
                </a:spcBef>
                <a:buChar char="»"/>
                <a:defRPr sz="23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3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3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3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300">
                  <a:solidFill>
                    <a:schemeClr val="tx1"/>
                  </a:solidFill>
                  <a:latin typeface="Arial" panose="020B0604020202020204" pitchFamily="34" charset="0"/>
                </a:defRPr>
              </a:lvl9pPr>
            </a:lstStyle>
            <a:p>
              <a:pPr eaLnBrk="1" hangingPunct="1">
                <a:spcBef>
                  <a:spcPct val="0"/>
                </a:spcBef>
                <a:buFontTx/>
                <a:buNone/>
              </a:pPr>
              <a:endParaRPr lang="ru-RU" altLang="ru-RU" sz="1633">
                <a:latin typeface="Calibri" panose="020F0502020204030204" pitchFamily="34" charset="0"/>
              </a:endParaRPr>
            </a:p>
          </p:txBody>
        </p:sp>
        <p:pic>
          <p:nvPicPr>
            <p:cNvPr id="3188" name="Picture 87" descr="anchor_silhouette"/>
            <p:cNvPicPr>
              <a:picLocks noChangeAspect="1" noChangeArrowheads="1"/>
            </p:cNvPicPr>
            <p:nvPr/>
          </p:nvPicPr>
          <p:blipFill>
            <a:blip r:embed="rId4" cstate="print">
              <a:lum bright="100000"/>
              <a:extLst>
                <a:ext uri="{28A0092B-C50C-407E-A947-70E740481C1C}">
                  <a14:useLocalDpi xmlns:a14="http://schemas.microsoft.com/office/drawing/2010/main" val="0"/>
                </a:ext>
              </a:extLst>
            </a:blip>
            <a:srcRect/>
            <a:stretch>
              <a:fillRect/>
            </a:stretch>
          </p:blipFill>
          <p:spPr bwMode="auto">
            <a:xfrm>
              <a:off x="2000" y="1192"/>
              <a:ext cx="8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127" name="Freeform 29"/>
          <p:cNvSpPr>
            <a:spLocks/>
          </p:cNvSpPr>
          <p:nvPr/>
        </p:nvSpPr>
        <p:spPr bwMode="auto">
          <a:xfrm>
            <a:off x="2653322" y="2915695"/>
            <a:ext cx="984857" cy="354203"/>
          </a:xfrm>
          <a:custGeom>
            <a:avLst/>
            <a:gdLst>
              <a:gd name="T0" fmla="*/ 0 w 684"/>
              <a:gd name="T1" fmla="*/ 0 h 246"/>
              <a:gd name="T2" fmla="*/ 2147483646 w 684"/>
              <a:gd name="T3" fmla="*/ 2147483646 h 246"/>
              <a:gd name="T4" fmla="*/ 2147483646 w 684"/>
              <a:gd name="T5" fmla="*/ 2147483646 h 246"/>
              <a:gd name="T6" fmla="*/ 2147483646 w 684"/>
              <a:gd name="T7" fmla="*/ 2147483646 h 246"/>
              <a:gd name="T8" fmla="*/ 2147483646 w 684"/>
              <a:gd name="T9" fmla="*/ 2147483646 h 246"/>
              <a:gd name="T10" fmla="*/ 2147483646 w 684"/>
              <a:gd name="T11" fmla="*/ 2147483646 h 246"/>
              <a:gd name="T12" fmla="*/ 0 60000 65536"/>
              <a:gd name="T13" fmla="*/ 0 60000 65536"/>
              <a:gd name="T14" fmla="*/ 0 60000 65536"/>
              <a:gd name="T15" fmla="*/ 0 60000 65536"/>
              <a:gd name="T16" fmla="*/ 0 60000 65536"/>
              <a:gd name="T17" fmla="*/ 0 60000 65536"/>
              <a:gd name="T18" fmla="*/ 0 w 684"/>
              <a:gd name="T19" fmla="*/ 0 h 246"/>
              <a:gd name="T20" fmla="*/ 1769 w 684"/>
              <a:gd name="T21" fmla="*/ 516 h 246"/>
            </a:gdLst>
            <a:ahLst/>
            <a:cxnLst>
              <a:cxn ang="T12">
                <a:pos x="T0" y="T1"/>
              </a:cxn>
              <a:cxn ang="T13">
                <a:pos x="T2" y="T3"/>
              </a:cxn>
              <a:cxn ang="T14">
                <a:pos x="T4" y="T5"/>
              </a:cxn>
              <a:cxn ang="T15">
                <a:pos x="T6" y="T7"/>
              </a:cxn>
              <a:cxn ang="T16">
                <a:pos x="T8" y="T9"/>
              </a:cxn>
              <a:cxn ang="T17">
                <a:pos x="T10" y="T11"/>
              </a:cxn>
            </a:cxnLst>
            <a:rect l="T18" t="T19" r="T20" b="T21"/>
            <a:pathLst>
              <a:path w="684" h="246">
                <a:moveTo>
                  <a:pt x="0" y="246"/>
                </a:moveTo>
                <a:lnTo>
                  <a:pt x="594" y="138"/>
                </a:lnTo>
                <a:lnTo>
                  <a:pt x="684" y="0"/>
                </a:ln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fi-FI" sz="1633"/>
          </a:p>
        </p:txBody>
      </p:sp>
      <p:sp>
        <p:nvSpPr>
          <p:cNvPr id="3128" name="Freeform 22"/>
          <p:cNvSpPr>
            <a:spLocks/>
          </p:cNvSpPr>
          <p:nvPr/>
        </p:nvSpPr>
        <p:spPr bwMode="auto">
          <a:xfrm>
            <a:off x="2618766" y="2583089"/>
            <a:ext cx="1019413" cy="656571"/>
          </a:xfrm>
          <a:custGeom>
            <a:avLst/>
            <a:gdLst>
              <a:gd name="T0" fmla="*/ 2147483646 w 708"/>
              <a:gd name="T1" fmla="*/ 2147483646 h 456"/>
              <a:gd name="T2" fmla="*/ 2147483646 w 708"/>
              <a:gd name="T3" fmla="*/ 2147483646 h 456"/>
              <a:gd name="T4" fmla="*/ 2147483646 w 708"/>
              <a:gd name="T5" fmla="*/ 2147483646 h 456"/>
              <a:gd name="T6" fmla="*/ 2147483646 w 708"/>
              <a:gd name="T7" fmla="*/ 2147483646 h 456"/>
              <a:gd name="T8" fmla="*/ 2147483646 w 708"/>
              <a:gd name="T9" fmla="*/ 2147483646 h 456"/>
              <a:gd name="T10" fmla="*/ 2147483646 w 708"/>
              <a:gd name="T11" fmla="*/ 2147483646 h 456"/>
              <a:gd name="T12" fmla="*/ 2147483646 w 708"/>
              <a:gd name="T13" fmla="*/ 2147483646 h 456"/>
              <a:gd name="T14" fmla="*/ 0 w 708"/>
              <a:gd name="T15" fmla="*/ 2147483646 h 456"/>
              <a:gd name="T16" fmla="*/ 0 60000 65536"/>
              <a:gd name="T17" fmla="*/ 0 60000 65536"/>
              <a:gd name="T18" fmla="*/ 0 60000 65536"/>
              <a:gd name="T19" fmla="*/ 0 60000 65536"/>
              <a:gd name="T20" fmla="*/ 0 60000 65536"/>
              <a:gd name="T21" fmla="*/ 0 60000 65536"/>
              <a:gd name="T22" fmla="*/ 0 60000 65536"/>
              <a:gd name="T23" fmla="*/ 0 60000 65536"/>
              <a:gd name="T24" fmla="*/ 0 w 708"/>
              <a:gd name="T25" fmla="*/ 0 h 456"/>
              <a:gd name="T26" fmla="*/ 1361 w 708"/>
              <a:gd name="T27" fmla="*/ 711 h 4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08" h="456">
                <a:moveTo>
                  <a:pt x="708" y="177"/>
                </a:moveTo>
                <a:cubicBezTo>
                  <a:pt x="662" y="149"/>
                  <a:pt x="536" y="12"/>
                  <a:pt x="432" y="6"/>
                </a:cubicBezTo>
                <a:cubicBezTo>
                  <a:pt x="328" y="0"/>
                  <a:pt x="153" y="66"/>
                  <a:pt x="81" y="141"/>
                </a:cubicBezTo>
                <a:cubicBezTo>
                  <a:pt x="9" y="216"/>
                  <a:pt x="17" y="391"/>
                  <a:pt x="0" y="456"/>
                </a:cubicBezTo>
              </a:path>
            </a:pathLst>
          </a:custGeom>
          <a:noFill/>
          <a:ln w="38100">
            <a:solidFill>
              <a:srgbClr val="0099FF"/>
            </a:solidFill>
            <a:round/>
            <a:headEnd/>
            <a:tailEnd/>
          </a:ln>
          <a:extLst>
            <a:ext uri="{909E8E84-426E-40DD-AFC4-6F175D3DCCD1}">
              <a14:hiddenFill xmlns:a14="http://schemas.microsoft.com/office/drawing/2010/main">
                <a:solidFill>
                  <a:srgbClr val="FFFFFF"/>
                </a:solidFill>
              </a14:hiddenFill>
            </a:ext>
          </a:extLst>
        </p:spPr>
        <p:txBody>
          <a:bodyPr/>
          <a:lstStyle/>
          <a:p>
            <a:endParaRPr lang="fi-FI" sz="1633"/>
          </a:p>
        </p:txBody>
      </p:sp>
      <p:sp>
        <p:nvSpPr>
          <p:cNvPr id="3129" name="Freeform 29"/>
          <p:cNvSpPr>
            <a:spLocks/>
          </p:cNvSpPr>
          <p:nvPr/>
        </p:nvSpPr>
        <p:spPr bwMode="auto">
          <a:xfrm>
            <a:off x="2656201" y="2915695"/>
            <a:ext cx="984857" cy="354203"/>
          </a:xfrm>
          <a:custGeom>
            <a:avLst/>
            <a:gdLst>
              <a:gd name="T0" fmla="*/ 0 w 684"/>
              <a:gd name="T1" fmla="*/ 0 h 246"/>
              <a:gd name="T2" fmla="*/ 2147483646 w 684"/>
              <a:gd name="T3" fmla="*/ 2147483646 h 246"/>
              <a:gd name="T4" fmla="*/ 2147483646 w 684"/>
              <a:gd name="T5" fmla="*/ 2147483646 h 246"/>
              <a:gd name="T6" fmla="*/ 2147483646 w 684"/>
              <a:gd name="T7" fmla="*/ 2147483646 h 246"/>
              <a:gd name="T8" fmla="*/ 2147483646 w 684"/>
              <a:gd name="T9" fmla="*/ 2147483646 h 246"/>
              <a:gd name="T10" fmla="*/ 2147483646 w 684"/>
              <a:gd name="T11" fmla="*/ 2147483646 h 246"/>
              <a:gd name="T12" fmla="*/ 0 60000 65536"/>
              <a:gd name="T13" fmla="*/ 0 60000 65536"/>
              <a:gd name="T14" fmla="*/ 0 60000 65536"/>
              <a:gd name="T15" fmla="*/ 0 60000 65536"/>
              <a:gd name="T16" fmla="*/ 0 60000 65536"/>
              <a:gd name="T17" fmla="*/ 0 60000 65536"/>
              <a:gd name="T18" fmla="*/ 0 w 684"/>
              <a:gd name="T19" fmla="*/ 0 h 246"/>
              <a:gd name="T20" fmla="*/ 1769 w 684"/>
              <a:gd name="T21" fmla="*/ 516 h 246"/>
            </a:gdLst>
            <a:ahLst/>
            <a:cxnLst>
              <a:cxn ang="T12">
                <a:pos x="T0" y="T1"/>
              </a:cxn>
              <a:cxn ang="T13">
                <a:pos x="T2" y="T3"/>
              </a:cxn>
              <a:cxn ang="T14">
                <a:pos x="T4" y="T5"/>
              </a:cxn>
              <a:cxn ang="T15">
                <a:pos x="T6" y="T7"/>
              </a:cxn>
              <a:cxn ang="T16">
                <a:pos x="T8" y="T9"/>
              </a:cxn>
              <a:cxn ang="T17">
                <a:pos x="T10" y="T11"/>
              </a:cxn>
            </a:cxnLst>
            <a:rect l="T18" t="T19" r="T20" b="T21"/>
            <a:pathLst>
              <a:path w="684" h="246">
                <a:moveTo>
                  <a:pt x="0" y="246"/>
                </a:moveTo>
                <a:lnTo>
                  <a:pt x="594" y="138"/>
                </a:lnTo>
                <a:lnTo>
                  <a:pt x="684" y="0"/>
                </a:lnTo>
              </a:path>
            </a:pathLst>
          </a:custGeom>
          <a:noFill/>
          <a:ln w="28575">
            <a:solidFill>
              <a:schemeClr val="bg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fi-FI" sz="1633"/>
          </a:p>
        </p:txBody>
      </p:sp>
      <p:sp>
        <p:nvSpPr>
          <p:cNvPr id="3130" name="Freeform 91"/>
          <p:cNvSpPr>
            <a:spLocks/>
          </p:cNvSpPr>
          <p:nvPr/>
        </p:nvSpPr>
        <p:spPr bwMode="auto">
          <a:xfrm>
            <a:off x="2631724" y="2868180"/>
            <a:ext cx="1032372" cy="367162"/>
          </a:xfrm>
          <a:custGeom>
            <a:avLst/>
            <a:gdLst>
              <a:gd name="T0" fmla="*/ 2147483646 w 717"/>
              <a:gd name="T1" fmla="*/ 0 h 255"/>
              <a:gd name="T2" fmla="*/ 0 w 717"/>
              <a:gd name="T3" fmla="*/ 2147483646 h 255"/>
              <a:gd name="T4" fmla="*/ 0 60000 65536"/>
              <a:gd name="T5" fmla="*/ 0 60000 65536"/>
              <a:gd name="T6" fmla="*/ 0 w 717"/>
              <a:gd name="T7" fmla="*/ 0 h 255"/>
              <a:gd name="T8" fmla="*/ 717 w 717"/>
              <a:gd name="T9" fmla="*/ 255 h 255"/>
            </a:gdLst>
            <a:ahLst/>
            <a:cxnLst>
              <a:cxn ang="T4">
                <a:pos x="T0" y="T1"/>
              </a:cxn>
              <a:cxn ang="T5">
                <a:pos x="T2" y="T3"/>
              </a:cxn>
            </a:cxnLst>
            <a:rect l="T6" t="T7" r="T8" b="T9"/>
            <a:pathLst>
              <a:path w="717" h="255">
                <a:moveTo>
                  <a:pt x="717" y="0"/>
                </a:moveTo>
                <a:lnTo>
                  <a:pt x="0" y="255"/>
                </a:lnTo>
              </a:path>
            </a:pathLst>
          </a:custGeom>
          <a:noFill/>
          <a:ln w="381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fi-FI" sz="1633"/>
          </a:p>
        </p:txBody>
      </p:sp>
      <p:sp>
        <p:nvSpPr>
          <p:cNvPr id="3131" name="Freeform 92"/>
          <p:cNvSpPr>
            <a:spLocks/>
          </p:cNvSpPr>
          <p:nvPr/>
        </p:nvSpPr>
        <p:spPr bwMode="auto">
          <a:xfrm>
            <a:off x="2625964" y="2871059"/>
            <a:ext cx="1032372" cy="367162"/>
          </a:xfrm>
          <a:custGeom>
            <a:avLst/>
            <a:gdLst>
              <a:gd name="T0" fmla="*/ 2147483646 w 717"/>
              <a:gd name="T1" fmla="*/ 0 h 255"/>
              <a:gd name="T2" fmla="*/ 0 w 717"/>
              <a:gd name="T3" fmla="*/ 2147483646 h 255"/>
              <a:gd name="T4" fmla="*/ 0 60000 65536"/>
              <a:gd name="T5" fmla="*/ 0 60000 65536"/>
              <a:gd name="T6" fmla="*/ 0 w 717"/>
              <a:gd name="T7" fmla="*/ 0 h 255"/>
              <a:gd name="T8" fmla="*/ 717 w 717"/>
              <a:gd name="T9" fmla="*/ 255 h 255"/>
            </a:gdLst>
            <a:ahLst/>
            <a:cxnLst>
              <a:cxn ang="T4">
                <a:pos x="T0" y="T1"/>
              </a:cxn>
              <a:cxn ang="T5">
                <a:pos x="T2" y="T3"/>
              </a:cxn>
            </a:cxnLst>
            <a:rect l="T6" t="T7" r="T8" b="T9"/>
            <a:pathLst>
              <a:path w="717" h="255">
                <a:moveTo>
                  <a:pt x="717" y="0"/>
                </a:moveTo>
                <a:lnTo>
                  <a:pt x="0" y="255"/>
                </a:lnTo>
              </a:path>
            </a:pathLst>
          </a:custGeom>
          <a:noFill/>
          <a:ln w="9525">
            <a:solidFill>
              <a:schemeClr val="bg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fi-FI" sz="1633"/>
          </a:p>
        </p:txBody>
      </p:sp>
      <p:sp>
        <p:nvSpPr>
          <p:cNvPr id="3132" name="Oval 45"/>
          <p:cNvSpPr>
            <a:spLocks noChangeArrowheads="1"/>
          </p:cNvSpPr>
          <p:nvPr/>
        </p:nvSpPr>
        <p:spPr bwMode="auto">
          <a:xfrm>
            <a:off x="3569066" y="2784668"/>
            <a:ext cx="174221" cy="174222"/>
          </a:xfrm>
          <a:prstGeom prst="ellipse">
            <a:avLst/>
          </a:prstGeom>
          <a:solidFill>
            <a:srgbClr val="E56580"/>
          </a:solidFill>
          <a:ln w="28575">
            <a:solidFill>
              <a:schemeClr val="bg1"/>
            </a:solidFill>
            <a:round/>
            <a:headEnd/>
            <a:tailEnd/>
          </a:ln>
        </p:spPr>
        <p:txBody>
          <a:bodyPr wrap="none" anchor="ctr"/>
          <a:lstStyle>
            <a:lvl1pPr>
              <a:spcBef>
                <a:spcPct val="20000"/>
              </a:spcBef>
              <a:buChar char="•"/>
              <a:defRPr sz="3700">
                <a:solidFill>
                  <a:schemeClr val="tx1"/>
                </a:solidFill>
                <a:latin typeface="Arial" panose="020B0604020202020204" pitchFamily="34" charset="0"/>
              </a:defRPr>
            </a:lvl1pPr>
            <a:lvl2pPr marL="742950" indent="-285750">
              <a:spcBef>
                <a:spcPct val="20000"/>
              </a:spcBef>
              <a:buChar char="–"/>
              <a:defRPr sz="32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300">
                <a:solidFill>
                  <a:schemeClr val="tx1"/>
                </a:solidFill>
                <a:latin typeface="Arial" panose="020B0604020202020204" pitchFamily="34" charset="0"/>
              </a:defRPr>
            </a:lvl4pPr>
            <a:lvl5pPr marL="2057400" indent="-228600">
              <a:spcBef>
                <a:spcPct val="20000"/>
              </a:spcBef>
              <a:buChar char="»"/>
              <a:defRPr sz="23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3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3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3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300">
                <a:solidFill>
                  <a:schemeClr val="tx1"/>
                </a:solidFill>
                <a:latin typeface="Arial" panose="020B0604020202020204" pitchFamily="34" charset="0"/>
              </a:defRPr>
            </a:lvl9pPr>
          </a:lstStyle>
          <a:p>
            <a:pPr algn="ctr" eaLnBrk="1" hangingPunct="1">
              <a:spcBef>
                <a:spcPct val="0"/>
              </a:spcBef>
              <a:buFontTx/>
              <a:buNone/>
            </a:pPr>
            <a:endParaRPr lang="ru-RU" altLang="ru-RU" sz="1270"/>
          </a:p>
        </p:txBody>
      </p:sp>
      <p:sp>
        <p:nvSpPr>
          <p:cNvPr id="3133" name="Oval 45"/>
          <p:cNvSpPr>
            <a:spLocks noChangeArrowheads="1"/>
          </p:cNvSpPr>
          <p:nvPr/>
        </p:nvSpPr>
        <p:spPr bwMode="auto">
          <a:xfrm>
            <a:off x="2542453" y="3154710"/>
            <a:ext cx="174222" cy="174221"/>
          </a:xfrm>
          <a:prstGeom prst="ellipse">
            <a:avLst/>
          </a:prstGeom>
          <a:solidFill>
            <a:srgbClr val="E56580"/>
          </a:solidFill>
          <a:ln w="28575">
            <a:solidFill>
              <a:schemeClr val="bg1"/>
            </a:solidFill>
            <a:round/>
            <a:headEnd/>
            <a:tailEnd/>
          </a:ln>
        </p:spPr>
        <p:txBody>
          <a:bodyPr wrap="none" anchor="ctr"/>
          <a:lstStyle>
            <a:lvl1pPr>
              <a:spcBef>
                <a:spcPct val="20000"/>
              </a:spcBef>
              <a:buChar char="•"/>
              <a:defRPr sz="3700">
                <a:solidFill>
                  <a:schemeClr val="tx1"/>
                </a:solidFill>
                <a:latin typeface="Arial" panose="020B0604020202020204" pitchFamily="34" charset="0"/>
              </a:defRPr>
            </a:lvl1pPr>
            <a:lvl2pPr marL="742950" indent="-285750">
              <a:spcBef>
                <a:spcPct val="20000"/>
              </a:spcBef>
              <a:buChar char="–"/>
              <a:defRPr sz="32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300">
                <a:solidFill>
                  <a:schemeClr val="tx1"/>
                </a:solidFill>
                <a:latin typeface="Arial" panose="020B0604020202020204" pitchFamily="34" charset="0"/>
              </a:defRPr>
            </a:lvl4pPr>
            <a:lvl5pPr marL="2057400" indent="-228600">
              <a:spcBef>
                <a:spcPct val="20000"/>
              </a:spcBef>
              <a:buChar char="»"/>
              <a:defRPr sz="23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3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3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3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300">
                <a:solidFill>
                  <a:schemeClr val="tx1"/>
                </a:solidFill>
                <a:latin typeface="Arial" panose="020B0604020202020204" pitchFamily="34" charset="0"/>
              </a:defRPr>
            </a:lvl9pPr>
          </a:lstStyle>
          <a:p>
            <a:pPr algn="ctr" eaLnBrk="1" hangingPunct="1">
              <a:spcBef>
                <a:spcPct val="0"/>
              </a:spcBef>
              <a:buFontTx/>
              <a:buNone/>
            </a:pPr>
            <a:endParaRPr lang="ru-RU" altLang="ru-RU" sz="1270"/>
          </a:p>
        </p:txBody>
      </p:sp>
      <p:sp>
        <p:nvSpPr>
          <p:cNvPr id="3134" name="Text Box 51"/>
          <p:cNvSpPr txBox="1">
            <a:spLocks noChangeArrowheads="1"/>
          </p:cNvSpPr>
          <p:nvPr/>
        </p:nvSpPr>
        <p:spPr bwMode="auto">
          <a:xfrm>
            <a:off x="9858325" y="5897621"/>
            <a:ext cx="628698" cy="360227"/>
          </a:xfrm>
          <a:prstGeom prst="rect">
            <a:avLst/>
          </a:prstGeom>
          <a:noFill/>
          <a:ln>
            <a:noFill/>
          </a:ln>
          <a:effectLst>
            <a:outerShdw dist="17961" dir="2700000" algn="ctr" rotWithShape="0">
              <a:schemeClr val="bg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700">
                <a:solidFill>
                  <a:schemeClr val="tx1"/>
                </a:solidFill>
                <a:latin typeface="Arial" panose="020B0604020202020204" pitchFamily="34" charset="0"/>
              </a:defRPr>
            </a:lvl1pPr>
            <a:lvl2pPr marL="742950" indent="-285750">
              <a:spcBef>
                <a:spcPct val="20000"/>
              </a:spcBef>
              <a:buChar char="–"/>
              <a:defRPr sz="32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300">
                <a:solidFill>
                  <a:schemeClr val="tx1"/>
                </a:solidFill>
                <a:latin typeface="Arial" panose="020B0604020202020204" pitchFamily="34" charset="0"/>
              </a:defRPr>
            </a:lvl4pPr>
            <a:lvl5pPr marL="2057400" indent="-228600">
              <a:spcBef>
                <a:spcPct val="20000"/>
              </a:spcBef>
              <a:buChar char="»"/>
              <a:defRPr sz="23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3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3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3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300">
                <a:solidFill>
                  <a:schemeClr val="tx1"/>
                </a:solidFill>
                <a:latin typeface="Arial" panose="020B0604020202020204" pitchFamily="34" charset="0"/>
              </a:defRPr>
            </a:lvl9pPr>
          </a:lstStyle>
          <a:p>
            <a:pPr eaLnBrk="1" hangingPunct="1">
              <a:lnSpc>
                <a:spcPct val="80000"/>
              </a:lnSpc>
              <a:spcBef>
                <a:spcPct val="0"/>
              </a:spcBef>
              <a:buFontTx/>
              <a:buNone/>
            </a:pPr>
            <a:r>
              <a:rPr lang="ru-RU" altLang="ru-RU" sz="1088">
                <a:latin typeface="Tahoma" panose="020B0604030504040204" pitchFamily="34" charset="0"/>
              </a:rPr>
              <a:t>Казань</a:t>
            </a:r>
            <a:endParaRPr lang="en-US" altLang="ru-RU" sz="1088">
              <a:latin typeface="Tahoma" panose="020B0604030504040204" pitchFamily="34" charset="0"/>
            </a:endParaRPr>
          </a:p>
          <a:p>
            <a:pPr eaLnBrk="1" hangingPunct="1">
              <a:lnSpc>
                <a:spcPct val="80000"/>
              </a:lnSpc>
              <a:spcBef>
                <a:spcPct val="0"/>
              </a:spcBef>
              <a:buFontTx/>
              <a:buNone/>
            </a:pPr>
            <a:r>
              <a:rPr lang="en-US" altLang="ru-RU" sz="1088">
                <a:latin typeface="Tahoma" panose="020B0604030504040204" pitchFamily="34" charset="0"/>
              </a:rPr>
              <a:t>Kazan</a:t>
            </a:r>
            <a:endParaRPr lang="ru-RU" altLang="ru-RU" sz="1088">
              <a:latin typeface="Tahoma" panose="020B0604030504040204" pitchFamily="34" charset="0"/>
            </a:endParaRPr>
          </a:p>
        </p:txBody>
      </p:sp>
      <p:grpSp>
        <p:nvGrpSpPr>
          <p:cNvPr id="3135" name="Group 96"/>
          <p:cNvGrpSpPr>
            <a:grpSpLocks/>
          </p:cNvGrpSpPr>
          <p:nvPr/>
        </p:nvGrpSpPr>
        <p:grpSpPr bwMode="auto">
          <a:xfrm>
            <a:off x="10428506" y="5726280"/>
            <a:ext cx="167022" cy="167022"/>
            <a:chOff x="2152" y="1157"/>
            <a:chExt cx="182" cy="182"/>
          </a:xfrm>
        </p:grpSpPr>
        <p:sp>
          <p:nvSpPr>
            <p:cNvPr id="3185" name="Oval 140"/>
            <p:cNvSpPr>
              <a:spLocks noChangeArrowheads="1"/>
            </p:cNvSpPr>
            <p:nvPr/>
          </p:nvSpPr>
          <p:spPr bwMode="auto">
            <a:xfrm>
              <a:off x="2152" y="1157"/>
              <a:ext cx="182" cy="182"/>
            </a:xfrm>
            <a:prstGeom prst="ellipse">
              <a:avLst/>
            </a:prstGeom>
            <a:solidFill>
              <a:srgbClr val="336699"/>
            </a:solidFill>
            <a:ln w="9525">
              <a:solidFill>
                <a:schemeClr val="bg1"/>
              </a:solidFill>
              <a:round/>
              <a:headEnd/>
              <a:tailEnd/>
            </a:ln>
          </p:spPr>
          <p:txBody>
            <a:bodyPr wrap="none" anchor="ctr"/>
            <a:lstStyle>
              <a:lvl1pPr>
                <a:spcBef>
                  <a:spcPct val="20000"/>
                </a:spcBef>
                <a:buChar char="•"/>
                <a:defRPr sz="3700">
                  <a:solidFill>
                    <a:schemeClr val="tx1"/>
                  </a:solidFill>
                  <a:latin typeface="Arial" panose="020B0604020202020204" pitchFamily="34" charset="0"/>
                </a:defRPr>
              </a:lvl1pPr>
              <a:lvl2pPr marL="742950" indent="-285750">
                <a:spcBef>
                  <a:spcPct val="20000"/>
                </a:spcBef>
                <a:buChar char="–"/>
                <a:defRPr sz="32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300">
                  <a:solidFill>
                    <a:schemeClr val="tx1"/>
                  </a:solidFill>
                  <a:latin typeface="Arial" panose="020B0604020202020204" pitchFamily="34" charset="0"/>
                </a:defRPr>
              </a:lvl4pPr>
              <a:lvl5pPr marL="2057400" indent="-228600">
                <a:spcBef>
                  <a:spcPct val="20000"/>
                </a:spcBef>
                <a:buChar char="»"/>
                <a:defRPr sz="23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3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3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3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300">
                  <a:solidFill>
                    <a:schemeClr val="tx1"/>
                  </a:solidFill>
                  <a:latin typeface="Arial" panose="020B0604020202020204" pitchFamily="34" charset="0"/>
                </a:defRPr>
              </a:lvl9pPr>
            </a:lstStyle>
            <a:p>
              <a:pPr eaLnBrk="1" hangingPunct="1">
                <a:spcBef>
                  <a:spcPct val="0"/>
                </a:spcBef>
                <a:buFontTx/>
                <a:buNone/>
              </a:pPr>
              <a:endParaRPr lang="ru-RU" altLang="ru-RU" sz="1633">
                <a:latin typeface="Calibri" panose="020F0502020204030204" pitchFamily="34" charset="0"/>
              </a:endParaRPr>
            </a:p>
          </p:txBody>
        </p:sp>
        <p:pic>
          <p:nvPicPr>
            <p:cNvPr id="3186" name="Picture 141" descr="air-plane-airport">
              <a:hlinkClick r:id="rId2"/>
            </p:cNvPr>
            <p:cNvPicPr>
              <a:picLocks noChangeAspect="1" noChangeArrowheads="1"/>
            </p:cNvPicPr>
            <p:nvPr/>
          </p:nvPicPr>
          <p:blipFill>
            <a:blip r:embed="rId3" cstate="print">
              <a:lum bright="100000"/>
              <a:extLst>
                <a:ext uri="{28A0092B-C50C-407E-A947-70E740481C1C}">
                  <a14:useLocalDpi xmlns:a14="http://schemas.microsoft.com/office/drawing/2010/main" val="0"/>
                </a:ext>
              </a:extLst>
            </a:blip>
            <a:srcRect/>
            <a:stretch>
              <a:fillRect/>
            </a:stretch>
          </p:blipFill>
          <p:spPr bwMode="auto">
            <a:xfrm>
              <a:off x="2186" y="1195"/>
              <a:ext cx="110"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136" name="Group 99"/>
          <p:cNvGrpSpPr>
            <a:grpSpLocks/>
          </p:cNvGrpSpPr>
          <p:nvPr/>
        </p:nvGrpSpPr>
        <p:grpSpPr bwMode="auto">
          <a:xfrm>
            <a:off x="10254284" y="5724839"/>
            <a:ext cx="167022" cy="167022"/>
            <a:chOff x="1951" y="1157"/>
            <a:chExt cx="182" cy="182"/>
          </a:xfrm>
        </p:grpSpPr>
        <p:sp>
          <p:nvSpPr>
            <p:cNvPr id="3183" name="Oval 140"/>
            <p:cNvSpPr>
              <a:spLocks noChangeArrowheads="1"/>
            </p:cNvSpPr>
            <p:nvPr/>
          </p:nvSpPr>
          <p:spPr bwMode="auto">
            <a:xfrm>
              <a:off x="1951" y="1157"/>
              <a:ext cx="182" cy="182"/>
            </a:xfrm>
            <a:prstGeom prst="ellipse">
              <a:avLst/>
            </a:prstGeom>
            <a:solidFill>
              <a:srgbClr val="336699"/>
            </a:solidFill>
            <a:ln w="9525">
              <a:solidFill>
                <a:schemeClr val="bg1"/>
              </a:solidFill>
              <a:round/>
              <a:headEnd/>
              <a:tailEnd/>
            </a:ln>
          </p:spPr>
          <p:txBody>
            <a:bodyPr wrap="none" anchor="ctr"/>
            <a:lstStyle>
              <a:lvl1pPr>
                <a:spcBef>
                  <a:spcPct val="20000"/>
                </a:spcBef>
                <a:buChar char="•"/>
                <a:defRPr sz="3700">
                  <a:solidFill>
                    <a:schemeClr val="tx1"/>
                  </a:solidFill>
                  <a:latin typeface="Arial" panose="020B0604020202020204" pitchFamily="34" charset="0"/>
                </a:defRPr>
              </a:lvl1pPr>
              <a:lvl2pPr marL="742950" indent="-285750">
                <a:spcBef>
                  <a:spcPct val="20000"/>
                </a:spcBef>
                <a:buChar char="–"/>
                <a:defRPr sz="32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300">
                  <a:solidFill>
                    <a:schemeClr val="tx1"/>
                  </a:solidFill>
                  <a:latin typeface="Arial" panose="020B0604020202020204" pitchFamily="34" charset="0"/>
                </a:defRPr>
              </a:lvl4pPr>
              <a:lvl5pPr marL="2057400" indent="-228600">
                <a:spcBef>
                  <a:spcPct val="20000"/>
                </a:spcBef>
                <a:buChar char="»"/>
                <a:defRPr sz="23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3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3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3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300">
                  <a:solidFill>
                    <a:schemeClr val="tx1"/>
                  </a:solidFill>
                  <a:latin typeface="Arial" panose="020B0604020202020204" pitchFamily="34" charset="0"/>
                </a:defRPr>
              </a:lvl9pPr>
            </a:lstStyle>
            <a:p>
              <a:pPr eaLnBrk="1" hangingPunct="1">
                <a:spcBef>
                  <a:spcPct val="0"/>
                </a:spcBef>
                <a:buFontTx/>
                <a:buNone/>
              </a:pPr>
              <a:endParaRPr lang="ru-RU" altLang="ru-RU" sz="1633">
                <a:latin typeface="Calibri" panose="020F0502020204030204" pitchFamily="34" charset="0"/>
              </a:endParaRPr>
            </a:p>
          </p:txBody>
        </p:sp>
        <p:pic>
          <p:nvPicPr>
            <p:cNvPr id="3184" name="Picture 101" descr="anchor_silhouette"/>
            <p:cNvPicPr>
              <a:picLocks noChangeAspect="1" noChangeArrowheads="1"/>
            </p:cNvPicPr>
            <p:nvPr/>
          </p:nvPicPr>
          <p:blipFill>
            <a:blip r:embed="rId4" cstate="print">
              <a:lum bright="100000"/>
              <a:extLst>
                <a:ext uri="{28A0092B-C50C-407E-A947-70E740481C1C}">
                  <a14:useLocalDpi xmlns:a14="http://schemas.microsoft.com/office/drawing/2010/main" val="0"/>
                </a:ext>
              </a:extLst>
            </a:blip>
            <a:srcRect/>
            <a:stretch>
              <a:fillRect/>
            </a:stretch>
          </p:blipFill>
          <p:spPr bwMode="auto">
            <a:xfrm>
              <a:off x="2000" y="1192"/>
              <a:ext cx="8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137" name="Freeform 24"/>
          <p:cNvSpPr>
            <a:spLocks/>
          </p:cNvSpPr>
          <p:nvPr/>
        </p:nvSpPr>
        <p:spPr bwMode="auto">
          <a:xfrm>
            <a:off x="8137706" y="5373517"/>
            <a:ext cx="1969713" cy="418996"/>
          </a:xfrm>
          <a:custGeom>
            <a:avLst/>
            <a:gdLst>
              <a:gd name="T0" fmla="*/ 0 w 1368"/>
              <a:gd name="T1" fmla="*/ 2147483646 h 291"/>
              <a:gd name="T2" fmla="*/ 2147483646 w 1368"/>
              <a:gd name="T3" fmla="*/ 2147483646 h 291"/>
              <a:gd name="T4" fmla="*/ 2147483646 w 1368"/>
              <a:gd name="T5" fmla="*/ 2147483646 h 291"/>
              <a:gd name="T6" fmla="*/ 2147483646 w 1368"/>
              <a:gd name="T7" fmla="*/ 2147483646 h 291"/>
              <a:gd name="T8" fmla="*/ 2147483646 w 1368"/>
              <a:gd name="T9" fmla="*/ 2147483646 h 291"/>
              <a:gd name="T10" fmla="*/ 2147483646 w 1368"/>
              <a:gd name="T11" fmla="*/ 2147483646 h 291"/>
              <a:gd name="T12" fmla="*/ 2147483646 w 1368"/>
              <a:gd name="T13" fmla="*/ 2147483646 h 291"/>
              <a:gd name="T14" fmla="*/ 0 60000 65536"/>
              <a:gd name="T15" fmla="*/ 0 60000 65536"/>
              <a:gd name="T16" fmla="*/ 0 60000 65536"/>
              <a:gd name="T17" fmla="*/ 0 60000 65536"/>
              <a:gd name="T18" fmla="*/ 0 60000 65536"/>
              <a:gd name="T19" fmla="*/ 0 60000 65536"/>
              <a:gd name="T20" fmla="*/ 0 60000 65536"/>
              <a:gd name="T21" fmla="*/ 0 w 1368"/>
              <a:gd name="T22" fmla="*/ 0 h 291"/>
              <a:gd name="T23" fmla="*/ 726 w 1368"/>
              <a:gd name="T24" fmla="*/ 559 h 29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68" h="291">
                <a:moveTo>
                  <a:pt x="0" y="0"/>
                </a:moveTo>
                <a:cubicBezTo>
                  <a:pt x="29" y="33"/>
                  <a:pt x="64" y="193"/>
                  <a:pt x="174" y="204"/>
                </a:cubicBezTo>
                <a:cubicBezTo>
                  <a:pt x="284" y="215"/>
                  <a:pt x="527" y="90"/>
                  <a:pt x="663" y="69"/>
                </a:cubicBezTo>
                <a:cubicBezTo>
                  <a:pt x="799" y="48"/>
                  <a:pt x="870" y="41"/>
                  <a:pt x="987" y="78"/>
                </a:cubicBezTo>
                <a:cubicBezTo>
                  <a:pt x="1104" y="115"/>
                  <a:pt x="1289" y="247"/>
                  <a:pt x="1368" y="291"/>
                </a:cubicBezTo>
              </a:path>
            </a:pathLst>
          </a:custGeom>
          <a:noFill/>
          <a:ln w="38100">
            <a:solidFill>
              <a:srgbClr val="0099FF"/>
            </a:solidFill>
            <a:round/>
            <a:headEnd/>
            <a:tailEnd/>
          </a:ln>
          <a:extLst>
            <a:ext uri="{909E8E84-426E-40DD-AFC4-6F175D3DCCD1}">
              <a14:hiddenFill xmlns:a14="http://schemas.microsoft.com/office/drawing/2010/main">
                <a:solidFill>
                  <a:srgbClr val="FFFFFF"/>
                </a:solidFill>
              </a14:hiddenFill>
            </a:ext>
          </a:extLst>
        </p:spPr>
        <p:txBody>
          <a:bodyPr/>
          <a:lstStyle/>
          <a:p>
            <a:endParaRPr lang="fi-FI" sz="1633"/>
          </a:p>
        </p:txBody>
      </p:sp>
      <p:sp>
        <p:nvSpPr>
          <p:cNvPr id="3138" name="Freeform 4"/>
          <p:cNvSpPr>
            <a:spLocks/>
          </p:cNvSpPr>
          <p:nvPr/>
        </p:nvSpPr>
        <p:spPr bwMode="auto">
          <a:xfrm>
            <a:off x="8094511" y="5347599"/>
            <a:ext cx="2025868" cy="483789"/>
          </a:xfrm>
          <a:custGeom>
            <a:avLst/>
            <a:gdLst>
              <a:gd name="T0" fmla="*/ 0 w 1407"/>
              <a:gd name="T1" fmla="*/ 2147483646 h 336"/>
              <a:gd name="T2" fmla="*/ 2147483646 w 1407"/>
              <a:gd name="T3" fmla="*/ 2147483646 h 336"/>
              <a:gd name="T4" fmla="*/ 2147483646 w 1407"/>
              <a:gd name="T5" fmla="*/ 0 h 336"/>
              <a:gd name="T6" fmla="*/ 0 60000 65536"/>
              <a:gd name="T7" fmla="*/ 0 60000 65536"/>
              <a:gd name="T8" fmla="*/ 0 60000 65536"/>
              <a:gd name="T9" fmla="*/ 0 w 1407"/>
              <a:gd name="T10" fmla="*/ 0 h 336"/>
              <a:gd name="T11" fmla="*/ 1255 w 1407"/>
              <a:gd name="T12" fmla="*/ 176 h 336"/>
            </a:gdLst>
            <a:ahLst/>
            <a:cxnLst>
              <a:cxn ang="T6">
                <a:pos x="T0" y="T1"/>
              </a:cxn>
              <a:cxn ang="T7">
                <a:pos x="T2" y="T3"/>
              </a:cxn>
              <a:cxn ang="T8">
                <a:pos x="T4" y="T5"/>
              </a:cxn>
            </a:cxnLst>
            <a:rect l="T9" t="T10" r="T11" b="T12"/>
            <a:pathLst>
              <a:path w="1407" h="336">
                <a:moveTo>
                  <a:pt x="0" y="0"/>
                </a:moveTo>
                <a:lnTo>
                  <a:pt x="48" y="258"/>
                </a:lnTo>
                <a:lnTo>
                  <a:pt x="1407" y="336"/>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fi-FI" sz="1633"/>
          </a:p>
        </p:txBody>
      </p:sp>
      <p:sp>
        <p:nvSpPr>
          <p:cNvPr id="3139" name="Freeform 4"/>
          <p:cNvSpPr>
            <a:spLocks/>
          </p:cNvSpPr>
          <p:nvPr/>
        </p:nvSpPr>
        <p:spPr bwMode="auto">
          <a:xfrm>
            <a:off x="8094511" y="5349039"/>
            <a:ext cx="2025868" cy="483789"/>
          </a:xfrm>
          <a:custGeom>
            <a:avLst/>
            <a:gdLst>
              <a:gd name="T0" fmla="*/ 0 w 1407"/>
              <a:gd name="T1" fmla="*/ 2147483646 h 336"/>
              <a:gd name="T2" fmla="*/ 2147483646 w 1407"/>
              <a:gd name="T3" fmla="*/ 2147483646 h 336"/>
              <a:gd name="T4" fmla="*/ 2147483646 w 1407"/>
              <a:gd name="T5" fmla="*/ 0 h 336"/>
              <a:gd name="T6" fmla="*/ 0 60000 65536"/>
              <a:gd name="T7" fmla="*/ 0 60000 65536"/>
              <a:gd name="T8" fmla="*/ 0 60000 65536"/>
              <a:gd name="T9" fmla="*/ 0 w 1407"/>
              <a:gd name="T10" fmla="*/ 0 h 336"/>
              <a:gd name="T11" fmla="*/ 1255 w 1407"/>
              <a:gd name="T12" fmla="*/ 176 h 336"/>
            </a:gdLst>
            <a:ahLst/>
            <a:cxnLst>
              <a:cxn ang="T6">
                <a:pos x="T0" y="T1"/>
              </a:cxn>
              <a:cxn ang="T7">
                <a:pos x="T2" y="T3"/>
              </a:cxn>
              <a:cxn ang="T8">
                <a:pos x="T4" y="T5"/>
              </a:cxn>
            </a:cxnLst>
            <a:rect l="T9" t="T10" r="T11" b="T12"/>
            <a:pathLst>
              <a:path w="1407" h="336">
                <a:moveTo>
                  <a:pt x="0" y="0"/>
                </a:moveTo>
                <a:lnTo>
                  <a:pt x="45" y="254"/>
                </a:lnTo>
                <a:lnTo>
                  <a:pt x="1407" y="336"/>
                </a:lnTo>
              </a:path>
            </a:pathLst>
          </a:custGeom>
          <a:noFill/>
          <a:ln w="28575">
            <a:solidFill>
              <a:schemeClr val="bg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fi-FI" sz="1633"/>
          </a:p>
        </p:txBody>
      </p:sp>
      <p:sp>
        <p:nvSpPr>
          <p:cNvPr id="3140" name="Freeform 60"/>
          <p:cNvSpPr>
            <a:spLocks/>
          </p:cNvSpPr>
          <p:nvPr/>
        </p:nvSpPr>
        <p:spPr bwMode="auto">
          <a:xfrm>
            <a:off x="8120428" y="5373516"/>
            <a:ext cx="2025868" cy="423316"/>
          </a:xfrm>
          <a:custGeom>
            <a:avLst/>
            <a:gdLst>
              <a:gd name="T0" fmla="*/ 2147483646 w 1407"/>
              <a:gd name="T1" fmla="*/ 0 h 294"/>
              <a:gd name="T2" fmla="*/ 2147483646 w 1407"/>
              <a:gd name="T3" fmla="*/ 2147483646 h 294"/>
              <a:gd name="T4" fmla="*/ 0 w 1407"/>
              <a:gd name="T5" fmla="*/ 2147483646 h 294"/>
              <a:gd name="T6" fmla="*/ 0 60000 65536"/>
              <a:gd name="T7" fmla="*/ 0 60000 65536"/>
              <a:gd name="T8" fmla="*/ 0 60000 65536"/>
              <a:gd name="T9" fmla="*/ 0 w 1407"/>
              <a:gd name="T10" fmla="*/ 0 h 294"/>
              <a:gd name="T11" fmla="*/ 1225 w 1407"/>
              <a:gd name="T12" fmla="*/ 146 h 294"/>
            </a:gdLst>
            <a:ahLst/>
            <a:cxnLst>
              <a:cxn ang="T6">
                <a:pos x="T0" y="T1"/>
              </a:cxn>
              <a:cxn ang="T7">
                <a:pos x="T2" y="T3"/>
              </a:cxn>
              <a:cxn ang="T8">
                <a:pos x="T4" y="T5"/>
              </a:cxn>
            </a:cxnLst>
            <a:rect l="T9" t="T10" r="T11" b="T12"/>
            <a:pathLst>
              <a:path w="1407" h="294">
                <a:moveTo>
                  <a:pt x="1407" y="294"/>
                </a:moveTo>
                <a:lnTo>
                  <a:pt x="0" y="0"/>
                </a:lnTo>
              </a:path>
            </a:pathLst>
          </a:custGeom>
          <a:noFill/>
          <a:ln w="38100">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fi-FI" sz="1633"/>
          </a:p>
        </p:txBody>
      </p:sp>
      <p:sp>
        <p:nvSpPr>
          <p:cNvPr id="3141" name="Freeform 60"/>
          <p:cNvSpPr>
            <a:spLocks/>
          </p:cNvSpPr>
          <p:nvPr/>
        </p:nvSpPr>
        <p:spPr bwMode="auto">
          <a:xfrm>
            <a:off x="8127627" y="5374957"/>
            <a:ext cx="2025867" cy="423316"/>
          </a:xfrm>
          <a:custGeom>
            <a:avLst/>
            <a:gdLst>
              <a:gd name="T0" fmla="*/ 2147483646 w 1407"/>
              <a:gd name="T1" fmla="*/ 0 h 294"/>
              <a:gd name="T2" fmla="*/ 2147483646 w 1407"/>
              <a:gd name="T3" fmla="*/ 2147483646 h 294"/>
              <a:gd name="T4" fmla="*/ 0 w 1407"/>
              <a:gd name="T5" fmla="*/ 2147483646 h 294"/>
              <a:gd name="T6" fmla="*/ 0 60000 65536"/>
              <a:gd name="T7" fmla="*/ 0 60000 65536"/>
              <a:gd name="T8" fmla="*/ 0 60000 65536"/>
              <a:gd name="T9" fmla="*/ 0 w 1407"/>
              <a:gd name="T10" fmla="*/ 0 h 294"/>
              <a:gd name="T11" fmla="*/ 1225 w 1407"/>
              <a:gd name="T12" fmla="*/ 146 h 294"/>
            </a:gdLst>
            <a:ahLst/>
            <a:cxnLst>
              <a:cxn ang="T6">
                <a:pos x="T0" y="T1"/>
              </a:cxn>
              <a:cxn ang="T7">
                <a:pos x="T2" y="T3"/>
              </a:cxn>
              <a:cxn ang="T8">
                <a:pos x="T4" y="T5"/>
              </a:cxn>
            </a:cxnLst>
            <a:rect l="T9" t="T10" r="T11" b="T12"/>
            <a:pathLst>
              <a:path w="1407" h="294">
                <a:moveTo>
                  <a:pt x="1407" y="294"/>
                </a:moveTo>
                <a:lnTo>
                  <a:pt x="0" y="0"/>
                </a:lnTo>
              </a:path>
            </a:pathLst>
          </a:custGeom>
          <a:noFill/>
          <a:ln w="9525">
            <a:solidFill>
              <a:schemeClr val="bg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fi-FI" sz="1633"/>
          </a:p>
        </p:txBody>
      </p:sp>
      <p:sp>
        <p:nvSpPr>
          <p:cNvPr id="3142" name="Oval 45"/>
          <p:cNvSpPr>
            <a:spLocks noChangeArrowheads="1"/>
          </p:cNvSpPr>
          <p:nvPr/>
        </p:nvSpPr>
        <p:spPr bwMode="auto">
          <a:xfrm>
            <a:off x="8009559" y="5292885"/>
            <a:ext cx="172782" cy="174222"/>
          </a:xfrm>
          <a:prstGeom prst="ellipse">
            <a:avLst/>
          </a:prstGeom>
          <a:solidFill>
            <a:srgbClr val="E56580"/>
          </a:solidFill>
          <a:ln w="28575">
            <a:solidFill>
              <a:schemeClr val="bg1"/>
            </a:solidFill>
            <a:round/>
            <a:headEnd/>
            <a:tailEnd/>
          </a:ln>
        </p:spPr>
        <p:txBody>
          <a:bodyPr wrap="none" anchor="ctr"/>
          <a:lstStyle>
            <a:lvl1pPr>
              <a:spcBef>
                <a:spcPct val="20000"/>
              </a:spcBef>
              <a:buChar char="•"/>
              <a:defRPr sz="3700">
                <a:solidFill>
                  <a:schemeClr val="tx1"/>
                </a:solidFill>
                <a:latin typeface="Arial" panose="020B0604020202020204" pitchFamily="34" charset="0"/>
              </a:defRPr>
            </a:lvl1pPr>
            <a:lvl2pPr marL="742950" indent="-285750">
              <a:spcBef>
                <a:spcPct val="20000"/>
              </a:spcBef>
              <a:buChar char="–"/>
              <a:defRPr sz="32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300">
                <a:solidFill>
                  <a:schemeClr val="tx1"/>
                </a:solidFill>
                <a:latin typeface="Arial" panose="020B0604020202020204" pitchFamily="34" charset="0"/>
              </a:defRPr>
            </a:lvl4pPr>
            <a:lvl5pPr marL="2057400" indent="-228600">
              <a:spcBef>
                <a:spcPct val="20000"/>
              </a:spcBef>
              <a:buChar char="»"/>
              <a:defRPr sz="23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3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3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3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300">
                <a:solidFill>
                  <a:schemeClr val="tx1"/>
                </a:solidFill>
                <a:latin typeface="Arial" panose="020B0604020202020204" pitchFamily="34" charset="0"/>
              </a:defRPr>
            </a:lvl9pPr>
          </a:lstStyle>
          <a:p>
            <a:pPr algn="ctr" eaLnBrk="1" hangingPunct="1">
              <a:spcBef>
                <a:spcPct val="0"/>
              </a:spcBef>
              <a:buFontTx/>
              <a:buNone/>
            </a:pPr>
            <a:endParaRPr lang="ru-RU" altLang="ru-RU" sz="1270"/>
          </a:p>
        </p:txBody>
      </p:sp>
      <p:sp>
        <p:nvSpPr>
          <p:cNvPr id="3143" name="Oval 45"/>
          <p:cNvSpPr>
            <a:spLocks noChangeArrowheads="1"/>
          </p:cNvSpPr>
          <p:nvPr/>
        </p:nvSpPr>
        <p:spPr bwMode="auto">
          <a:xfrm>
            <a:off x="10054145" y="5717641"/>
            <a:ext cx="172782" cy="174221"/>
          </a:xfrm>
          <a:prstGeom prst="ellipse">
            <a:avLst/>
          </a:prstGeom>
          <a:solidFill>
            <a:srgbClr val="E56580"/>
          </a:solidFill>
          <a:ln w="28575">
            <a:solidFill>
              <a:schemeClr val="bg1"/>
            </a:solidFill>
            <a:round/>
            <a:headEnd/>
            <a:tailEnd/>
          </a:ln>
        </p:spPr>
        <p:txBody>
          <a:bodyPr wrap="none" anchor="ctr"/>
          <a:lstStyle>
            <a:lvl1pPr>
              <a:spcBef>
                <a:spcPct val="20000"/>
              </a:spcBef>
              <a:buChar char="•"/>
              <a:defRPr sz="3700">
                <a:solidFill>
                  <a:schemeClr val="tx1"/>
                </a:solidFill>
                <a:latin typeface="Arial" panose="020B0604020202020204" pitchFamily="34" charset="0"/>
              </a:defRPr>
            </a:lvl1pPr>
            <a:lvl2pPr marL="742950" indent="-285750">
              <a:spcBef>
                <a:spcPct val="20000"/>
              </a:spcBef>
              <a:buChar char="–"/>
              <a:defRPr sz="32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300">
                <a:solidFill>
                  <a:schemeClr val="tx1"/>
                </a:solidFill>
                <a:latin typeface="Arial" panose="020B0604020202020204" pitchFamily="34" charset="0"/>
              </a:defRPr>
            </a:lvl4pPr>
            <a:lvl5pPr marL="2057400" indent="-228600">
              <a:spcBef>
                <a:spcPct val="20000"/>
              </a:spcBef>
              <a:buChar char="»"/>
              <a:defRPr sz="23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3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3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3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300">
                <a:solidFill>
                  <a:schemeClr val="tx1"/>
                </a:solidFill>
                <a:latin typeface="Arial" panose="020B0604020202020204" pitchFamily="34" charset="0"/>
              </a:defRPr>
            </a:lvl9pPr>
          </a:lstStyle>
          <a:p>
            <a:pPr algn="ctr" eaLnBrk="1" hangingPunct="1">
              <a:spcBef>
                <a:spcPct val="0"/>
              </a:spcBef>
              <a:buFontTx/>
              <a:buNone/>
            </a:pPr>
            <a:endParaRPr lang="ru-RU" altLang="ru-RU" sz="1270"/>
          </a:p>
        </p:txBody>
      </p:sp>
      <p:sp>
        <p:nvSpPr>
          <p:cNvPr id="3144" name="Text Box 51"/>
          <p:cNvSpPr txBox="1">
            <a:spLocks noChangeArrowheads="1"/>
          </p:cNvSpPr>
          <p:nvPr/>
        </p:nvSpPr>
        <p:spPr bwMode="auto">
          <a:xfrm>
            <a:off x="9625070" y="5097065"/>
            <a:ext cx="1059906" cy="360227"/>
          </a:xfrm>
          <a:prstGeom prst="rect">
            <a:avLst/>
          </a:prstGeom>
          <a:noFill/>
          <a:ln>
            <a:noFill/>
          </a:ln>
          <a:effectLst>
            <a:outerShdw dist="17961" dir="2700000" algn="ctr" rotWithShape="0">
              <a:schemeClr val="bg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700">
                <a:solidFill>
                  <a:schemeClr val="tx1"/>
                </a:solidFill>
                <a:latin typeface="Arial" panose="020B0604020202020204" pitchFamily="34" charset="0"/>
              </a:defRPr>
            </a:lvl1pPr>
            <a:lvl2pPr marL="742950" indent="-285750">
              <a:spcBef>
                <a:spcPct val="20000"/>
              </a:spcBef>
              <a:buChar char="–"/>
              <a:defRPr sz="32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300">
                <a:solidFill>
                  <a:schemeClr val="tx1"/>
                </a:solidFill>
                <a:latin typeface="Arial" panose="020B0604020202020204" pitchFamily="34" charset="0"/>
              </a:defRPr>
            </a:lvl4pPr>
            <a:lvl5pPr marL="2057400" indent="-228600">
              <a:spcBef>
                <a:spcPct val="20000"/>
              </a:spcBef>
              <a:buChar char="»"/>
              <a:defRPr sz="23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3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3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3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300">
                <a:solidFill>
                  <a:schemeClr val="tx1"/>
                </a:solidFill>
                <a:latin typeface="Arial" panose="020B0604020202020204" pitchFamily="34" charset="0"/>
              </a:defRPr>
            </a:lvl9pPr>
          </a:lstStyle>
          <a:p>
            <a:pPr eaLnBrk="1" hangingPunct="1">
              <a:lnSpc>
                <a:spcPct val="80000"/>
              </a:lnSpc>
              <a:spcBef>
                <a:spcPct val="0"/>
              </a:spcBef>
              <a:buFontTx/>
              <a:buNone/>
            </a:pPr>
            <a:r>
              <a:rPr lang="ru-RU" altLang="ru-RU" sz="1088">
                <a:latin typeface="Tahoma" panose="020B0604030504040204" pitchFamily="34" charset="0"/>
              </a:rPr>
              <a:t>Екатеринбург</a:t>
            </a:r>
            <a:endParaRPr lang="en-US" altLang="ru-RU" sz="1088">
              <a:latin typeface="Tahoma" panose="020B0604030504040204" pitchFamily="34" charset="0"/>
            </a:endParaRPr>
          </a:p>
          <a:p>
            <a:pPr eaLnBrk="1" hangingPunct="1">
              <a:lnSpc>
                <a:spcPct val="80000"/>
              </a:lnSpc>
              <a:spcBef>
                <a:spcPct val="0"/>
              </a:spcBef>
              <a:buFontTx/>
              <a:buNone/>
            </a:pPr>
            <a:r>
              <a:rPr lang="en-US" altLang="ru-RU" sz="1088">
                <a:latin typeface="Tahoma" panose="020B0604030504040204" pitchFamily="34" charset="0"/>
              </a:rPr>
              <a:t>Ekaterinburg</a:t>
            </a:r>
            <a:endParaRPr lang="ru-RU" altLang="ru-RU" sz="1088">
              <a:latin typeface="Tahoma" panose="020B0604030504040204" pitchFamily="34" charset="0"/>
            </a:endParaRPr>
          </a:p>
        </p:txBody>
      </p:sp>
      <p:grpSp>
        <p:nvGrpSpPr>
          <p:cNvPr id="3145" name="Group 110"/>
          <p:cNvGrpSpPr>
            <a:grpSpLocks/>
          </p:cNvGrpSpPr>
          <p:nvPr/>
        </p:nvGrpSpPr>
        <p:grpSpPr bwMode="auto">
          <a:xfrm>
            <a:off x="10445784" y="4941562"/>
            <a:ext cx="167022" cy="167022"/>
            <a:chOff x="2152" y="1157"/>
            <a:chExt cx="182" cy="182"/>
          </a:xfrm>
        </p:grpSpPr>
        <p:sp>
          <p:nvSpPr>
            <p:cNvPr id="3181" name="Oval 140"/>
            <p:cNvSpPr>
              <a:spLocks noChangeArrowheads="1"/>
            </p:cNvSpPr>
            <p:nvPr/>
          </p:nvSpPr>
          <p:spPr bwMode="auto">
            <a:xfrm>
              <a:off x="2152" y="1157"/>
              <a:ext cx="182" cy="182"/>
            </a:xfrm>
            <a:prstGeom prst="ellipse">
              <a:avLst/>
            </a:prstGeom>
            <a:solidFill>
              <a:srgbClr val="336699"/>
            </a:solidFill>
            <a:ln w="9525">
              <a:solidFill>
                <a:schemeClr val="bg1"/>
              </a:solidFill>
              <a:round/>
              <a:headEnd/>
              <a:tailEnd/>
            </a:ln>
          </p:spPr>
          <p:txBody>
            <a:bodyPr wrap="none" anchor="ctr"/>
            <a:lstStyle>
              <a:lvl1pPr>
                <a:spcBef>
                  <a:spcPct val="20000"/>
                </a:spcBef>
                <a:buChar char="•"/>
                <a:defRPr sz="3700">
                  <a:solidFill>
                    <a:schemeClr val="tx1"/>
                  </a:solidFill>
                  <a:latin typeface="Arial" panose="020B0604020202020204" pitchFamily="34" charset="0"/>
                </a:defRPr>
              </a:lvl1pPr>
              <a:lvl2pPr marL="742950" indent="-285750">
                <a:spcBef>
                  <a:spcPct val="20000"/>
                </a:spcBef>
                <a:buChar char="–"/>
                <a:defRPr sz="32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300">
                  <a:solidFill>
                    <a:schemeClr val="tx1"/>
                  </a:solidFill>
                  <a:latin typeface="Arial" panose="020B0604020202020204" pitchFamily="34" charset="0"/>
                </a:defRPr>
              </a:lvl4pPr>
              <a:lvl5pPr marL="2057400" indent="-228600">
                <a:spcBef>
                  <a:spcPct val="20000"/>
                </a:spcBef>
                <a:buChar char="»"/>
                <a:defRPr sz="23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3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3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3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300">
                  <a:solidFill>
                    <a:schemeClr val="tx1"/>
                  </a:solidFill>
                  <a:latin typeface="Arial" panose="020B0604020202020204" pitchFamily="34" charset="0"/>
                </a:defRPr>
              </a:lvl9pPr>
            </a:lstStyle>
            <a:p>
              <a:pPr eaLnBrk="1" hangingPunct="1">
                <a:spcBef>
                  <a:spcPct val="0"/>
                </a:spcBef>
                <a:buFontTx/>
                <a:buNone/>
              </a:pPr>
              <a:endParaRPr lang="ru-RU" altLang="ru-RU" sz="1633">
                <a:latin typeface="Calibri" panose="020F0502020204030204" pitchFamily="34" charset="0"/>
              </a:endParaRPr>
            </a:p>
          </p:txBody>
        </p:sp>
        <p:pic>
          <p:nvPicPr>
            <p:cNvPr id="3182" name="Picture 141" descr="air-plane-airport">
              <a:hlinkClick r:id="rId2"/>
            </p:cNvPr>
            <p:cNvPicPr>
              <a:picLocks noChangeAspect="1" noChangeArrowheads="1"/>
            </p:cNvPicPr>
            <p:nvPr/>
          </p:nvPicPr>
          <p:blipFill>
            <a:blip r:embed="rId3" cstate="print">
              <a:lum bright="100000"/>
              <a:extLst>
                <a:ext uri="{28A0092B-C50C-407E-A947-70E740481C1C}">
                  <a14:useLocalDpi xmlns:a14="http://schemas.microsoft.com/office/drawing/2010/main" val="0"/>
                </a:ext>
              </a:extLst>
            </a:blip>
            <a:srcRect/>
            <a:stretch>
              <a:fillRect/>
            </a:stretch>
          </p:blipFill>
          <p:spPr bwMode="auto">
            <a:xfrm>
              <a:off x="2186" y="1195"/>
              <a:ext cx="110"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146" name="Oval 45"/>
          <p:cNvSpPr>
            <a:spLocks noChangeArrowheads="1"/>
          </p:cNvSpPr>
          <p:nvPr/>
        </p:nvSpPr>
        <p:spPr bwMode="auto">
          <a:xfrm>
            <a:off x="10249964" y="4932922"/>
            <a:ext cx="172782" cy="174222"/>
          </a:xfrm>
          <a:prstGeom prst="ellipse">
            <a:avLst/>
          </a:prstGeom>
          <a:solidFill>
            <a:srgbClr val="E56580"/>
          </a:solidFill>
          <a:ln w="28575">
            <a:solidFill>
              <a:schemeClr val="bg1"/>
            </a:solidFill>
            <a:round/>
            <a:headEnd/>
            <a:tailEnd/>
          </a:ln>
        </p:spPr>
        <p:txBody>
          <a:bodyPr wrap="none" anchor="ctr"/>
          <a:lstStyle>
            <a:lvl1pPr>
              <a:spcBef>
                <a:spcPct val="20000"/>
              </a:spcBef>
              <a:buChar char="•"/>
              <a:defRPr sz="3700">
                <a:solidFill>
                  <a:schemeClr val="tx1"/>
                </a:solidFill>
                <a:latin typeface="Arial" panose="020B0604020202020204" pitchFamily="34" charset="0"/>
              </a:defRPr>
            </a:lvl1pPr>
            <a:lvl2pPr marL="742950" indent="-285750">
              <a:spcBef>
                <a:spcPct val="20000"/>
              </a:spcBef>
              <a:buChar char="–"/>
              <a:defRPr sz="32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300">
                <a:solidFill>
                  <a:schemeClr val="tx1"/>
                </a:solidFill>
                <a:latin typeface="Arial" panose="020B0604020202020204" pitchFamily="34" charset="0"/>
              </a:defRPr>
            </a:lvl4pPr>
            <a:lvl5pPr marL="2057400" indent="-228600">
              <a:spcBef>
                <a:spcPct val="20000"/>
              </a:spcBef>
              <a:buChar char="»"/>
              <a:defRPr sz="23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3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3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3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300">
                <a:solidFill>
                  <a:schemeClr val="tx1"/>
                </a:solidFill>
                <a:latin typeface="Arial" panose="020B0604020202020204" pitchFamily="34" charset="0"/>
              </a:defRPr>
            </a:lvl9pPr>
          </a:lstStyle>
          <a:p>
            <a:pPr algn="ctr" eaLnBrk="1" hangingPunct="1">
              <a:spcBef>
                <a:spcPct val="0"/>
              </a:spcBef>
              <a:buFontTx/>
              <a:buNone/>
            </a:pPr>
            <a:endParaRPr lang="ru-RU" altLang="ru-RU" sz="1270"/>
          </a:p>
        </p:txBody>
      </p:sp>
      <p:sp>
        <p:nvSpPr>
          <p:cNvPr id="3147" name="Freeform 114"/>
          <p:cNvSpPr>
            <a:spLocks/>
          </p:cNvSpPr>
          <p:nvPr/>
        </p:nvSpPr>
        <p:spPr bwMode="auto">
          <a:xfrm>
            <a:off x="5838267" y="3700412"/>
            <a:ext cx="840872" cy="1883322"/>
          </a:xfrm>
          <a:custGeom>
            <a:avLst/>
            <a:gdLst>
              <a:gd name="T0" fmla="*/ 2147483646 w 584"/>
              <a:gd name="T1" fmla="*/ 0 h 1308"/>
              <a:gd name="T2" fmla="*/ 0 w 584"/>
              <a:gd name="T3" fmla="*/ 2147483646 h 1308"/>
              <a:gd name="T4" fmla="*/ 0 60000 65536"/>
              <a:gd name="T5" fmla="*/ 0 60000 65536"/>
              <a:gd name="T6" fmla="*/ 0 w 584"/>
              <a:gd name="T7" fmla="*/ 0 h 1308"/>
              <a:gd name="T8" fmla="*/ 584 w 584"/>
              <a:gd name="T9" fmla="*/ 1308 h 1308"/>
            </a:gdLst>
            <a:ahLst/>
            <a:cxnLst>
              <a:cxn ang="T4">
                <a:pos x="T0" y="T1"/>
              </a:cxn>
              <a:cxn ang="T5">
                <a:pos x="T2" y="T3"/>
              </a:cxn>
            </a:cxnLst>
            <a:rect l="T6" t="T7" r="T8" b="T9"/>
            <a:pathLst>
              <a:path w="584" h="1308">
                <a:moveTo>
                  <a:pt x="584" y="0"/>
                </a:moveTo>
                <a:lnTo>
                  <a:pt x="0" y="1308"/>
                </a:lnTo>
              </a:path>
            </a:pathLst>
          </a:custGeom>
          <a:noFill/>
          <a:ln w="9525">
            <a:solidFill>
              <a:srgbClr val="333333"/>
            </a:solidFill>
            <a:round/>
            <a:headEnd/>
            <a:tailEnd type="arrow" w="med" len="med"/>
          </a:ln>
          <a:extLst>
            <a:ext uri="{909E8E84-426E-40DD-AFC4-6F175D3DCCD1}">
              <a14:hiddenFill xmlns:a14="http://schemas.microsoft.com/office/drawing/2010/main">
                <a:solidFill>
                  <a:srgbClr val="FFFFFF"/>
                </a:solidFill>
              </a14:hiddenFill>
            </a:ext>
          </a:extLst>
        </p:spPr>
        <p:txBody>
          <a:bodyPr/>
          <a:lstStyle/>
          <a:p>
            <a:endParaRPr lang="fi-FI" sz="1633"/>
          </a:p>
        </p:txBody>
      </p:sp>
      <p:sp>
        <p:nvSpPr>
          <p:cNvPr id="3148" name="Freeform 115"/>
          <p:cNvSpPr>
            <a:spLocks/>
          </p:cNvSpPr>
          <p:nvPr/>
        </p:nvSpPr>
        <p:spPr bwMode="auto">
          <a:xfrm>
            <a:off x="2716675" y="3308773"/>
            <a:ext cx="4007099" cy="368601"/>
          </a:xfrm>
          <a:custGeom>
            <a:avLst/>
            <a:gdLst>
              <a:gd name="T0" fmla="*/ 2147483646 w 2783"/>
              <a:gd name="T1" fmla="*/ 2147483646 h 256"/>
              <a:gd name="T2" fmla="*/ 0 w 2783"/>
              <a:gd name="T3" fmla="*/ 0 h 256"/>
              <a:gd name="T4" fmla="*/ 0 60000 65536"/>
              <a:gd name="T5" fmla="*/ 0 60000 65536"/>
              <a:gd name="T6" fmla="*/ 0 w 2783"/>
              <a:gd name="T7" fmla="*/ 0 h 256"/>
              <a:gd name="T8" fmla="*/ 2783 w 2783"/>
              <a:gd name="T9" fmla="*/ 256 h 256"/>
            </a:gdLst>
            <a:ahLst/>
            <a:cxnLst>
              <a:cxn ang="T4">
                <a:pos x="T0" y="T1"/>
              </a:cxn>
              <a:cxn ang="T5">
                <a:pos x="T2" y="T3"/>
              </a:cxn>
            </a:cxnLst>
            <a:rect l="T6" t="T7" r="T8" b="T9"/>
            <a:pathLst>
              <a:path w="2783" h="256">
                <a:moveTo>
                  <a:pt x="2783" y="256"/>
                </a:moveTo>
                <a:lnTo>
                  <a:pt x="0" y="0"/>
                </a:lnTo>
              </a:path>
            </a:pathLst>
          </a:custGeom>
          <a:noFill/>
          <a:ln w="9525">
            <a:solidFill>
              <a:srgbClr val="333333"/>
            </a:solidFill>
            <a:round/>
            <a:headEnd/>
            <a:tailEnd type="arrow" w="med" len="med"/>
          </a:ln>
          <a:extLst>
            <a:ext uri="{909E8E84-426E-40DD-AFC4-6F175D3DCCD1}">
              <a14:hiddenFill xmlns:a14="http://schemas.microsoft.com/office/drawing/2010/main">
                <a:solidFill>
                  <a:srgbClr val="FFFFFF"/>
                </a:solidFill>
              </a14:hiddenFill>
            </a:ext>
          </a:extLst>
        </p:spPr>
        <p:txBody>
          <a:bodyPr/>
          <a:lstStyle/>
          <a:p>
            <a:endParaRPr lang="fi-FI" sz="1633"/>
          </a:p>
        </p:txBody>
      </p:sp>
      <p:sp>
        <p:nvSpPr>
          <p:cNvPr id="3149" name="Freeform 116"/>
          <p:cNvSpPr>
            <a:spLocks/>
          </p:cNvSpPr>
          <p:nvPr/>
        </p:nvSpPr>
        <p:spPr bwMode="auto">
          <a:xfrm>
            <a:off x="6722335" y="3677374"/>
            <a:ext cx="3360607" cy="2021548"/>
          </a:xfrm>
          <a:custGeom>
            <a:avLst/>
            <a:gdLst>
              <a:gd name="T0" fmla="*/ 0 w 2334"/>
              <a:gd name="T1" fmla="*/ 0 h 1404"/>
              <a:gd name="T2" fmla="*/ 2147483646 w 2334"/>
              <a:gd name="T3" fmla="*/ 2147483646 h 1404"/>
              <a:gd name="T4" fmla="*/ 0 60000 65536"/>
              <a:gd name="T5" fmla="*/ 0 60000 65536"/>
              <a:gd name="T6" fmla="*/ 0 w 2334"/>
              <a:gd name="T7" fmla="*/ 0 h 1404"/>
              <a:gd name="T8" fmla="*/ 2334 w 2334"/>
              <a:gd name="T9" fmla="*/ 1404 h 1404"/>
            </a:gdLst>
            <a:ahLst/>
            <a:cxnLst>
              <a:cxn ang="T4">
                <a:pos x="T0" y="T1"/>
              </a:cxn>
              <a:cxn ang="T5">
                <a:pos x="T2" y="T3"/>
              </a:cxn>
            </a:cxnLst>
            <a:rect l="T6" t="T7" r="T8" b="T9"/>
            <a:pathLst>
              <a:path w="2334" h="1404">
                <a:moveTo>
                  <a:pt x="0" y="0"/>
                </a:moveTo>
                <a:lnTo>
                  <a:pt x="2334" y="1404"/>
                </a:lnTo>
              </a:path>
            </a:pathLst>
          </a:custGeom>
          <a:noFill/>
          <a:ln w="9525">
            <a:solidFill>
              <a:srgbClr val="333333"/>
            </a:solidFill>
            <a:round/>
            <a:headEnd/>
            <a:tailEnd type="arrow" w="med" len="med"/>
          </a:ln>
          <a:extLst>
            <a:ext uri="{909E8E84-426E-40DD-AFC4-6F175D3DCCD1}">
              <a14:hiddenFill xmlns:a14="http://schemas.microsoft.com/office/drawing/2010/main">
                <a:solidFill>
                  <a:srgbClr val="FFFFFF"/>
                </a:solidFill>
              </a14:hiddenFill>
            </a:ext>
          </a:extLst>
        </p:spPr>
        <p:txBody>
          <a:bodyPr/>
          <a:lstStyle/>
          <a:p>
            <a:endParaRPr lang="fi-FI" sz="1633"/>
          </a:p>
        </p:txBody>
      </p:sp>
      <p:sp>
        <p:nvSpPr>
          <p:cNvPr id="3150" name="Freeform 117"/>
          <p:cNvSpPr>
            <a:spLocks/>
          </p:cNvSpPr>
          <p:nvPr/>
        </p:nvSpPr>
        <p:spPr bwMode="auto">
          <a:xfrm>
            <a:off x="6722335" y="3677374"/>
            <a:ext cx="3498833" cy="1307383"/>
          </a:xfrm>
          <a:custGeom>
            <a:avLst/>
            <a:gdLst>
              <a:gd name="T0" fmla="*/ 0 w 2430"/>
              <a:gd name="T1" fmla="*/ 0 h 908"/>
              <a:gd name="T2" fmla="*/ 2147483646 w 2430"/>
              <a:gd name="T3" fmla="*/ 2147483646 h 908"/>
              <a:gd name="T4" fmla="*/ 0 60000 65536"/>
              <a:gd name="T5" fmla="*/ 0 60000 65536"/>
              <a:gd name="T6" fmla="*/ 0 w 2430"/>
              <a:gd name="T7" fmla="*/ 0 h 908"/>
              <a:gd name="T8" fmla="*/ 2430 w 2430"/>
              <a:gd name="T9" fmla="*/ 908 h 908"/>
            </a:gdLst>
            <a:ahLst/>
            <a:cxnLst>
              <a:cxn ang="T4">
                <a:pos x="T0" y="T1"/>
              </a:cxn>
              <a:cxn ang="T5">
                <a:pos x="T2" y="T3"/>
              </a:cxn>
            </a:cxnLst>
            <a:rect l="T6" t="T7" r="T8" b="T9"/>
            <a:pathLst>
              <a:path w="2430" h="908">
                <a:moveTo>
                  <a:pt x="0" y="0"/>
                </a:moveTo>
                <a:lnTo>
                  <a:pt x="2430" y="908"/>
                </a:lnTo>
              </a:path>
            </a:pathLst>
          </a:custGeom>
          <a:noFill/>
          <a:ln w="9525">
            <a:solidFill>
              <a:srgbClr val="333333"/>
            </a:solidFill>
            <a:round/>
            <a:headEnd/>
            <a:tailEnd type="arrow" w="med" len="med"/>
          </a:ln>
          <a:extLst>
            <a:ext uri="{909E8E84-426E-40DD-AFC4-6F175D3DCCD1}">
              <a14:hiddenFill xmlns:a14="http://schemas.microsoft.com/office/drawing/2010/main">
                <a:solidFill>
                  <a:srgbClr val="FFFFFF"/>
                </a:solidFill>
              </a14:hiddenFill>
            </a:ext>
          </a:extLst>
        </p:spPr>
        <p:txBody>
          <a:bodyPr/>
          <a:lstStyle/>
          <a:p>
            <a:endParaRPr lang="fi-FI" sz="1633"/>
          </a:p>
        </p:txBody>
      </p:sp>
      <p:sp>
        <p:nvSpPr>
          <p:cNvPr id="3151" name="Rectangle 120"/>
          <p:cNvSpPr>
            <a:spLocks noChangeArrowheads="1"/>
          </p:cNvSpPr>
          <p:nvPr/>
        </p:nvSpPr>
        <p:spPr bwMode="auto">
          <a:xfrm>
            <a:off x="9661066" y="4656472"/>
            <a:ext cx="64794" cy="32684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700">
                <a:solidFill>
                  <a:schemeClr val="tx1"/>
                </a:solidFill>
                <a:latin typeface="Arial" panose="020B0604020202020204" pitchFamily="34" charset="0"/>
              </a:defRPr>
            </a:lvl1pPr>
            <a:lvl2pPr marL="742950" indent="-285750">
              <a:spcBef>
                <a:spcPct val="20000"/>
              </a:spcBef>
              <a:buChar char="–"/>
              <a:defRPr sz="32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300">
                <a:solidFill>
                  <a:schemeClr val="tx1"/>
                </a:solidFill>
                <a:latin typeface="Arial" panose="020B0604020202020204" pitchFamily="34" charset="0"/>
              </a:defRPr>
            </a:lvl4pPr>
            <a:lvl5pPr marL="2057400" indent="-228600">
              <a:spcBef>
                <a:spcPct val="20000"/>
              </a:spcBef>
              <a:buChar char="»"/>
              <a:defRPr sz="23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3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3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3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300">
                <a:solidFill>
                  <a:schemeClr val="tx1"/>
                </a:solidFill>
                <a:latin typeface="Arial" panose="020B0604020202020204" pitchFamily="34" charset="0"/>
              </a:defRPr>
            </a:lvl9pPr>
          </a:lstStyle>
          <a:p>
            <a:pPr eaLnBrk="1" hangingPunct="1">
              <a:spcBef>
                <a:spcPct val="0"/>
              </a:spcBef>
              <a:buFontTx/>
              <a:buNone/>
            </a:pPr>
            <a:endParaRPr lang="ru-RU" altLang="ru-RU" sz="1633"/>
          </a:p>
        </p:txBody>
      </p:sp>
      <p:sp>
        <p:nvSpPr>
          <p:cNvPr id="3152" name="Rectangle 121"/>
          <p:cNvSpPr>
            <a:spLocks noChangeArrowheads="1"/>
          </p:cNvSpPr>
          <p:nvPr/>
        </p:nvSpPr>
        <p:spPr bwMode="auto">
          <a:xfrm>
            <a:off x="9774815" y="4705427"/>
            <a:ext cx="64793" cy="32684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700">
                <a:solidFill>
                  <a:schemeClr val="tx1"/>
                </a:solidFill>
                <a:latin typeface="Arial" panose="020B0604020202020204" pitchFamily="34" charset="0"/>
              </a:defRPr>
            </a:lvl1pPr>
            <a:lvl2pPr marL="742950" indent="-285750">
              <a:spcBef>
                <a:spcPct val="20000"/>
              </a:spcBef>
              <a:buChar char="–"/>
              <a:defRPr sz="32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300">
                <a:solidFill>
                  <a:schemeClr val="tx1"/>
                </a:solidFill>
                <a:latin typeface="Arial" panose="020B0604020202020204" pitchFamily="34" charset="0"/>
              </a:defRPr>
            </a:lvl4pPr>
            <a:lvl5pPr marL="2057400" indent="-228600">
              <a:spcBef>
                <a:spcPct val="20000"/>
              </a:spcBef>
              <a:buChar char="»"/>
              <a:defRPr sz="23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3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3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3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300">
                <a:solidFill>
                  <a:schemeClr val="tx1"/>
                </a:solidFill>
                <a:latin typeface="Arial" panose="020B0604020202020204" pitchFamily="34" charset="0"/>
              </a:defRPr>
            </a:lvl9pPr>
          </a:lstStyle>
          <a:p>
            <a:pPr eaLnBrk="1" hangingPunct="1">
              <a:spcBef>
                <a:spcPct val="0"/>
              </a:spcBef>
              <a:buFontTx/>
              <a:buNone/>
            </a:pPr>
            <a:endParaRPr lang="ru-RU" altLang="ru-RU" sz="1633"/>
          </a:p>
        </p:txBody>
      </p:sp>
      <p:sp>
        <p:nvSpPr>
          <p:cNvPr id="3153" name="AutoShape 122"/>
          <p:cNvSpPr>
            <a:spLocks noChangeArrowheads="1"/>
          </p:cNvSpPr>
          <p:nvPr/>
        </p:nvSpPr>
        <p:spPr bwMode="auto">
          <a:xfrm rot="1259322">
            <a:off x="8290330" y="4264833"/>
            <a:ext cx="393079" cy="131027"/>
          </a:xfrm>
          <a:prstGeom prst="roundRect">
            <a:avLst>
              <a:gd name="adj" fmla="val 16667"/>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700">
                <a:solidFill>
                  <a:schemeClr val="tx1"/>
                </a:solidFill>
                <a:latin typeface="Arial" panose="020B0604020202020204" pitchFamily="34" charset="0"/>
              </a:defRPr>
            </a:lvl1pPr>
            <a:lvl2pPr marL="742950" indent="-285750">
              <a:spcBef>
                <a:spcPct val="20000"/>
              </a:spcBef>
              <a:buChar char="–"/>
              <a:defRPr sz="32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300">
                <a:solidFill>
                  <a:schemeClr val="tx1"/>
                </a:solidFill>
                <a:latin typeface="Arial" panose="020B0604020202020204" pitchFamily="34" charset="0"/>
              </a:defRPr>
            </a:lvl4pPr>
            <a:lvl5pPr marL="2057400" indent="-228600">
              <a:spcBef>
                <a:spcPct val="20000"/>
              </a:spcBef>
              <a:buChar char="»"/>
              <a:defRPr sz="23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3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3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3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300">
                <a:solidFill>
                  <a:schemeClr val="tx1"/>
                </a:solidFill>
                <a:latin typeface="Arial" panose="020B0604020202020204" pitchFamily="34" charset="0"/>
              </a:defRPr>
            </a:lvl9pPr>
          </a:lstStyle>
          <a:p>
            <a:pPr algn="ctr" eaLnBrk="1" hangingPunct="1">
              <a:spcBef>
                <a:spcPct val="0"/>
              </a:spcBef>
              <a:buFontTx/>
              <a:buNone/>
            </a:pPr>
            <a:r>
              <a:rPr lang="en-US" altLang="ru-RU" sz="635">
                <a:solidFill>
                  <a:schemeClr val="bg1"/>
                </a:solidFill>
                <a:latin typeface="Tahoma" panose="020B0604030504040204" pitchFamily="34" charset="0"/>
              </a:rPr>
              <a:t>1570 </a:t>
            </a:r>
            <a:r>
              <a:rPr lang="ru-RU" altLang="ru-RU" sz="635">
                <a:solidFill>
                  <a:schemeClr val="bg1"/>
                </a:solidFill>
                <a:latin typeface="Tahoma" panose="020B0604030504040204" pitchFamily="34" charset="0"/>
              </a:rPr>
              <a:t>км</a:t>
            </a:r>
          </a:p>
        </p:txBody>
      </p:sp>
      <p:sp>
        <p:nvSpPr>
          <p:cNvPr id="3154" name="AutoShape 123"/>
          <p:cNvSpPr>
            <a:spLocks noChangeArrowheads="1"/>
          </p:cNvSpPr>
          <p:nvPr/>
        </p:nvSpPr>
        <p:spPr bwMode="auto">
          <a:xfrm rot="1855693">
            <a:off x="7832458" y="4395859"/>
            <a:ext cx="393079" cy="131026"/>
          </a:xfrm>
          <a:prstGeom prst="roundRect">
            <a:avLst>
              <a:gd name="adj" fmla="val 16667"/>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700">
                <a:solidFill>
                  <a:schemeClr val="tx1"/>
                </a:solidFill>
                <a:latin typeface="Arial" panose="020B0604020202020204" pitchFamily="34" charset="0"/>
              </a:defRPr>
            </a:lvl1pPr>
            <a:lvl2pPr marL="742950" indent="-285750">
              <a:spcBef>
                <a:spcPct val="20000"/>
              </a:spcBef>
              <a:buChar char="–"/>
              <a:defRPr sz="32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300">
                <a:solidFill>
                  <a:schemeClr val="tx1"/>
                </a:solidFill>
                <a:latin typeface="Arial" panose="020B0604020202020204" pitchFamily="34" charset="0"/>
              </a:defRPr>
            </a:lvl4pPr>
            <a:lvl5pPr marL="2057400" indent="-228600">
              <a:spcBef>
                <a:spcPct val="20000"/>
              </a:spcBef>
              <a:buChar char="»"/>
              <a:defRPr sz="23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3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3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3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300">
                <a:solidFill>
                  <a:schemeClr val="tx1"/>
                </a:solidFill>
                <a:latin typeface="Arial" panose="020B0604020202020204" pitchFamily="34" charset="0"/>
              </a:defRPr>
            </a:lvl9pPr>
          </a:lstStyle>
          <a:p>
            <a:pPr algn="ctr" eaLnBrk="1" hangingPunct="1">
              <a:spcBef>
                <a:spcPct val="0"/>
              </a:spcBef>
              <a:buFontTx/>
              <a:buNone/>
            </a:pPr>
            <a:r>
              <a:rPr lang="ru-RU" altLang="ru-RU" sz="635">
                <a:solidFill>
                  <a:schemeClr val="bg1"/>
                </a:solidFill>
                <a:latin typeface="Tahoma" panose="020B0604030504040204" pitchFamily="34" charset="0"/>
              </a:rPr>
              <a:t>950</a:t>
            </a:r>
            <a:r>
              <a:rPr lang="en-US" altLang="ru-RU" sz="635">
                <a:solidFill>
                  <a:schemeClr val="bg1"/>
                </a:solidFill>
                <a:latin typeface="Tahoma" panose="020B0604030504040204" pitchFamily="34" charset="0"/>
              </a:rPr>
              <a:t> </a:t>
            </a:r>
            <a:r>
              <a:rPr lang="ru-RU" altLang="ru-RU" sz="635">
                <a:solidFill>
                  <a:schemeClr val="bg1"/>
                </a:solidFill>
                <a:latin typeface="Tahoma" panose="020B0604030504040204" pitchFamily="34" charset="0"/>
              </a:rPr>
              <a:t>км</a:t>
            </a:r>
          </a:p>
        </p:txBody>
      </p:sp>
      <p:sp>
        <p:nvSpPr>
          <p:cNvPr id="3155" name="AutoShape 124"/>
          <p:cNvSpPr>
            <a:spLocks noChangeArrowheads="1"/>
          </p:cNvSpPr>
          <p:nvPr/>
        </p:nvSpPr>
        <p:spPr bwMode="auto">
          <a:xfrm rot="312095">
            <a:off x="4109009" y="3386525"/>
            <a:ext cx="393079" cy="131027"/>
          </a:xfrm>
          <a:prstGeom prst="roundRect">
            <a:avLst>
              <a:gd name="adj" fmla="val 16667"/>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700">
                <a:solidFill>
                  <a:schemeClr val="tx1"/>
                </a:solidFill>
                <a:latin typeface="Arial" panose="020B0604020202020204" pitchFamily="34" charset="0"/>
              </a:defRPr>
            </a:lvl1pPr>
            <a:lvl2pPr marL="742950" indent="-285750">
              <a:spcBef>
                <a:spcPct val="20000"/>
              </a:spcBef>
              <a:buChar char="–"/>
              <a:defRPr sz="32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300">
                <a:solidFill>
                  <a:schemeClr val="tx1"/>
                </a:solidFill>
                <a:latin typeface="Arial" panose="020B0604020202020204" pitchFamily="34" charset="0"/>
              </a:defRPr>
            </a:lvl4pPr>
            <a:lvl5pPr marL="2057400" indent="-228600">
              <a:spcBef>
                <a:spcPct val="20000"/>
              </a:spcBef>
              <a:buChar char="»"/>
              <a:defRPr sz="23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3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3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3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300">
                <a:solidFill>
                  <a:schemeClr val="tx1"/>
                </a:solidFill>
                <a:latin typeface="Arial" panose="020B0604020202020204" pitchFamily="34" charset="0"/>
              </a:defRPr>
            </a:lvl9pPr>
          </a:lstStyle>
          <a:p>
            <a:pPr algn="ctr" eaLnBrk="1" hangingPunct="1">
              <a:spcBef>
                <a:spcPct val="0"/>
              </a:spcBef>
              <a:buFontTx/>
              <a:buNone/>
            </a:pPr>
            <a:r>
              <a:rPr lang="ru-RU" altLang="ru-RU" sz="635">
                <a:solidFill>
                  <a:schemeClr val="bg1"/>
                </a:solidFill>
                <a:latin typeface="Tahoma" panose="020B0604030504040204" pitchFamily="34" charset="0"/>
              </a:rPr>
              <a:t>800</a:t>
            </a:r>
            <a:r>
              <a:rPr lang="en-US" altLang="ru-RU" sz="635">
                <a:solidFill>
                  <a:schemeClr val="bg1"/>
                </a:solidFill>
                <a:latin typeface="Tahoma" panose="020B0604030504040204" pitchFamily="34" charset="0"/>
              </a:rPr>
              <a:t> </a:t>
            </a:r>
            <a:r>
              <a:rPr lang="ru-RU" altLang="ru-RU" sz="635">
                <a:solidFill>
                  <a:schemeClr val="bg1"/>
                </a:solidFill>
                <a:latin typeface="Tahoma" panose="020B0604030504040204" pitchFamily="34" charset="0"/>
              </a:rPr>
              <a:t>км</a:t>
            </a:r>
          </a:p>
        </p:txBody>
      </p:sp>
      <p:sp>
        <p:nvSpPr>
          <p:cNvPr id="3156" name="AutoShape 125"/>
          <p:cNvSpPr>
            <a:spLocks noChangeArrowheads="1"/>
          </p:cNvSpPr>
          <p:nvPr/>
        </p:nvSpPr>
        <p:spPr bwMode="auto">
          <a:xfrm rot="17611263">
            <a:off x="6232787" y="4192840"/>
            <a:ext cx="393078" cy="131027"/>
          </a:xfrm>
          <a:prstGeom prst="roundRect">
            <a:avLst>
              <a:gd name="adj" fmla="val 16667"/>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700">
                <a:solidFill>
                  <a:schemeClr val="tx1"/>
                </a:solidFill>
                <a:latin typeface="Arial" panose="020B0604020202020204" pitchFamily="34" charset="0"/>
              </a:defRPr>
            </a:lvl1pPr>
            <a:lvl2pPr marL="742950" indent="-285750">
              <a:spcBef>
                <a:spcPct val="20000"/>
              </a:spcBef>
              <a:buChar char="–"/>
              <a:defRPr sz="32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300">
                <a:solidFill>
                  <a:schemeClr val="tx1"/>
                </a:solidFill>
                <a:latin typeface="Arial" panose="020B0604020202020204" pitchFamily="34" charset="0"/>
              </a:defRPr>
            </a:lvl4pPr>
            <a:lvl5pPr marL="2057400" indent="-228600">
              <a:spcBef>
                <a:spcPct val="20000"/>
              </a:spcBef>
              <a:buChar char="»"/>
              <a:defRPr sz="23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3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3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3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300">
                <a:solidFill>
                  <a:schemeClr val="tx1"/>
                </a:solidFill>
                <a:latin typeface="Arial" panose="020B0604020202020204" pitchFamily="34" charset="0"/>
              </a:defRPr>
            </a:lvl9pPr>
          </a:lstStyle>
          <a:p>
            <a:pPr algn="ctr" eaLnBrk="1" hangingPunct="1">
              <a:spcBef>
                <a:spcPct val="0"/>
              </a:spcBef>
              <a:buFontTx/>
              <a:buNone/>
            </a:pPr>
            <a:r>
              <a:rPr lang="ru-RU" altLang="ru-RU" sz="635">
                <a:solidFill>
                  <a:schemeClr val="bg1"/>
                </a:solidFill>
                <a:latin typeface="Tahoma" panose="020B0604030504040204" pitchFamily="34" charset="0"/>
              </a:rPr>
              <a:t>450</a:t>
            </a:r>
            <a:r>
              <a:rPr lang="en-US" altLang="ru-RU" sz="635">
                <a:solidFill>
                  <a:schemeClr val="bg1"/>
                </a:solidFill>
                <a:latin typeface="Tahoma" panose="020B0604030504040204" pitchFamily="34" charset="0"/>
              </a:rPr>
              <a:t> </a:t>
            </a:r>
            <a:r>
              <a:rPr lang="ru-RU" altLang="ru-RU" sz="635">
                <a:solidFill>
                  <a:schemeClr val="bg1"/>
                </a:solidFill>
                <a:latin typeface="Tahoma" panose="020B0604030504040204" pitchFamily="34" charset="0"/>
              </a:rPr>
              <a:t>км</a:t>
            </a:r>
          </a:p>
        </p:txBody>
      </p:sp>
      <p:sp>
        <p:nvSpPr>
          <p:cNvPr id="3157" name="Freeform 128"/>
          <p:cNvSpPr>
            <a:spLocks/>
          </p:cNvSpPr>
          <p:nvPr/>
        </p:nvSpPr>
        <p:spPr bwMode="auto">
          <a:xfrm>
            <a:off x="3798002" y="2845142"/>
            <a:ext cx="2895536" cy="809195"/>
          </a:xfrm>
          <a:custGeom>
            <a:avLst/>
            <a:gdLst>
              <a:gd name="T0" fmla="*/ 2147483646 w 2011"/>
              <a:gd name="T1" fmla="*/ 2147483646 h 562"/>
              <a:gd name="T2" fmla="*/ 0 w 2011"/>
              <a:gd name="T3" fmla="*/ 0 h 562"/>
              <a:gd name="T4" fmla="*/ 0 60000 65536"/>
              <a:gd name="T5" fmla="*/ 0 60000 65536"/>
              <a:gd name="T6" fmla="*/ 0 w 2011"/>
              <a:gd name="T7" fmla="*/ 0 h 562"/>
              <a:gd name="T8" fmla="*/ 2011 w 2011"/>
              <a:gd name="T9" fmla="*/ 562 h 562"/>
            </a:gdLst>
            <a:ahLst/>
            <a:cxnLst>
              <a:cxn ang="T4">
                <a:pos x="T0" y="T1"/>
              </a:cxn>
              <a:cxn ang="T5">
                <a:pos x="T2" y="T3"/>
              </a:cxn>
            </a:cxnLst>
            <a:rect l="T6" t="T7" r="T8" b="T9"/>
            <a:pathLst>
              <a:path w="2011" h="562">
                <a:moveTo>
                  <a:pt x="2011" y="562"/>
                </a:moveTo>
                <a:lnTo>
                  <a:pt x="0" y="0"/>
                </a:lnTo>
              </a:path>
            </a:pathLst>
          </a:custGeom>
          <a:noFill/>
          <a:ln w="9525">
            <a:solidFill>
              <a:srgbClr val="333333"/>
            </a:solidFill>
            <a:round/>
            <a:headEnd/>
            <a:tailEnd type="arrow" w="med" len="med"/>
          </a:ln>
          <a:extLst>
            <a:ext uri="{909E8E84-426E-40DD-AFC4-6F175D3DCCD1}">
              <a14:hiddenFill xmlns:a14="http://schemas.microsoft.com/office/drawing/2010/main">
                <a:solidFill>
                  <a:srgbClr val="FFFFFF"/>
                </a:solidFill>
              </a14:hiddenFill>
            </a:ext>
          </a:extLst>
        </p:spPr>
        <p:txBody>
          <a:bodyPr/>
          <a:lstStyle/>
          <a:p>
            <a:endParaRPr lang="fi-FI" sz="1633"/>
          </a:p>
        </p:txBody>
      </p:sp>
      <p:sp>
        <p:nvSpPr>
          <p:cNvPr id="3158" name="Freeform 129"/>
          <p:cNvSpPr>
            <a:spLocks/>
          </p:cNvSpPr>
          <p:nvPr/>
        </p:nvSpPr>
        <p:spPr bwMode="auto">
          <a:xfrm>
            <a:off x="6713696" y="3696093"/>
            <a:ext cx="53274" cy="902785"/>
          </a:xfrm>
          <a:custGeom>
            <a:avLst/>
            <a:gdLst>
              <a:gd name="T0" fmla="*/ 2147483646 w 37"/>
              <a:gd name="T1" fmla="*/ 0 h 627"/>
              <a:gd name="T2" fmla="*/ 0 w 37"/>
              <a:gd name="T3" fmla="*/ 2147483646 h 627"/>
              <a:gd name="T4" fmla="*/ 0 60000 65536"/>
              <a:gd name="T5" fmla="*/ 0 60000 65536"/>
              <a:gd name="T6" fmla="*/ 0 w 37"/>
              <a:gd name="T7" fmla="*/ 0 h 627"/>
              <a:gd name="T8" fmla="*/ 37 w 37"/>
              <a:gd name="T9" fmla="*/ 627 h 627"/>
            </a:gdLst>
            <a:ahLst/>
            <a:cxnLst>
              <a:cxn ang="T4">
                <a:pos x="T0" y="T1"/>
              </a:cxn>
              <a:cxn ang="T5">
                <a:pos x="T2" y="T3"/>
              </a:cxn>
            </a:cxnLst>
            <a:rect l="T6" t="T7" r="T8" b="T9"/>
            <a:pathLst>
              <a:path w="37" h="627">
                <a:moveTo>
                  <a:pt x="37" y="0"/>
                </a:moveTo>
                <a:lnTo>
                  <a:pt x="0" y="627"/>
                </a:lnTo>
              </a:path>
            </a:pathLst>
          </a:custGeom>
          <a:noFill/>
          <a:ln w="9525">
            <a:solidFill>
              <a:srgbClr val="333333"/>
            </a:solidFill>
            <a:round/>
            <a:headEnd/>
            <a:tailEnd type="arrow" w="med" len="med"/>
          </a:ln>
          <a:extLst>
            <a:ext uri="{909E8E84-426E-40DD-AFC4-6F175D3DCCD1}">
              <a14:hiddenFill xmlns:a14="http://schemas.microsoft.com/office/drawing/2010/main">
                <a:solidFill>
                  <a:srgbClr val="FFFFFF"/>
                </a:solidFill>
              </a14:hiddenFill>
            </a:ext>
          </a:extLst>
        </p:spPr>
        <p:txBody>
          <a:bodyPr/>
          <a:lstStyle/>
          <a:p>
            <a:endParaRPr lang="fi-FI" sz="1633"/>
          </a:p>
        </p:txBody>
      </p:sp>
      <p:sp>
        <p:nvSpPr>
          <p:cNvPr id="3159" name="Freeform 130"/>
          <p:cNvSpPr>
            <a:spLocks/>
          </p:cNvSpPr>
          <p:nvPr/>
        </p:nvSpPr>
        <p:spPr bwMode="auto">
          <a:xfrm>
            <a:off x="6728094" y="3688893"/>
            <a:ext cx="1334739" cy="1562236"/>
          </a:xfrm>
          <a:custGeom>
            <a:avLst/>
            <a:gdLst>
              <a:gd name="T0" fmla="*/ 0 w 927"/>
              <a:gd name="T1" fmla="*/ 0 h 1085"/>
              <a:gd name="T2" fmla="*/ 2147483646 w 927"/>
              <a:gd name="T3" fmla="*/ 2147483646 h 1085"/>
              <a:gd name="T4" fmla="*/ 0 60000 65536"/>
              <a:gd name="T5" fmla="*/ 0 60000 65536"/>
              <a:gd name="T6" fmla="*/ 0 w 927"/>
              <a:gd name="T7" fmla="*/ 0 h 1085"/>
              <a:gd name="T8" fmla="*/ 927 w 927"/>
              <a:gd name="T9" fmla="*/ 1085 h 1085"/>
            </a:gdLst>
            <a:ahLst/>
            <a:cxnLst>
              <a:cxn ang="T4">
                <a:pos x="T0" y="T1"/>
              </a:cxn>
              <a:cxn ang="T5">
                <a:pos x="T2" y="T3"/>
              </a:cxn>
            </a:cxnLst>
            <a:rect l="T6" t="T7" r="T8" b="T9"/>
            <a:pathLst>
              <a:path w="927" h="1085">
                <a:moveTo>
                  <a:pt x="0" y="0"/>
                </a:moveTo>
                <a:lnTo>
                  <a:pt x="927" y="1085"/>
                </a:lnTo>
              </a:path>
            </a:pathLst>
          </a:custGeom>
          <a:noFill/>
          <a:ln w="9525">
            <a:solidFill>
              <a:srgbClr val="333333"/>
            </a:solidFill>
            <a:round/>
            <a:headEnd/>
            <a:tailEnd type="arrow" w="med" len="med"/>
          </a:ln>
          <a:extLst>
            <a:ext uri="{909E8E84-426E-40DD-AFC4-6F175D3DCCD1}">
              <a14:hiddenFill xmlns:a14="http://schemas.microsoft.com/office/drawing/2010/main">
                <a:solidFill>
                  <a:srgbClr val="FFFFFF"/>
                </a:solidFill>
              </a14:hiddenFill>
            </a:ext>
          </a:extLst>
        </p:spPr>
        <p:txBody>
          <a:bodyPr/>
          <a:lstStyle/>
          <a:p>
            <a:endParaRPr lang="fi-FI" sz="1633"/>
          </a:p>
        </p:txBody>
      </p:sp>
      <p:sp>
        <p:nvSpPr>
          <p:cNvPr id="3160" name="Oval 48"/>
          <p:cNvSpPr>
            <a:spLocks noChangeArrowheads="1"/>
          </p:cNvSpPr>
          <p:nvPr/>
        </p:nvSpPr>
        <p:spPr bwMode="auto">
          <a:xfrm>
            <a:off x="6608586" y="3592424"/>
            <a:ext cx="172782" cy="174221"/>
          </a:xfrm>
          <a:prstGeom prst="ellipse">
            <a:avLst/>
          </a:prstGeom>
          <a:solidFill>
            <a:srgbClr val="D6254B"/>
          </a:solidFill>
          <a:ln w="28575">
            <a:solidFill>
              <a:schemeClr val="bg1"/>
            </a:solidFill>
            <a:round/>
            <a:headEnd/>
            <a:tailEnd/>
          </a:ln>
        </p:spPr>
        <p:txBody>
          <a:bodyPr wrap="none" anchor="ctr"/>
          <a:lstStyle>
            <a:lvl1pPr>
              <a:spcBef>
                <a:spcPct val="20000"/>
              </a:spcBef>
              <a:buChar char="•"/>
              <a:defRPr sz="3700">
                <a:solidFill>
                  <a:schemeClr val="tx1"/>
                </a:solidFill>
                <a:latin typeface="Arial" panose="020B0604020202020204" pitchFamily="34" charset="0"/>
              </a:defRPr>
            </a:lvl1pPr>
            <a:lvl2pPr marL="742950" indent="-285750">
              <a:spcBef>
                <a:spcPct val="20000"/>
              </a:spcBef>
              <a:buChar char="–"/>
              <a:defRPr sz="32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300">
                <a:solidFill>
                  <a:schemeClr val="tx1"/>
                </a:solidFill>
                <a:latin typeface="Arial" panose="020B0604020202020204" pitchFamily="34" charset="0"/>
              </a:defRPr>
            </a:lvl4pPr>
            <a:lvl5pPr marL="2057400" indent="-228600">
              <a:spcBef>
                <a:spcPct val="20000"/>
              </a:spcBef>
              <a:buChar char="»"/>
              <a:defRPr sz="23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3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3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3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300">
                <a:solidFill>
                  <a:schemeClr val="tx1"/>
                </a:solidFill>
                <a:latin typeface="Arial" panose="020B0604020202020204" pitchFamily="34" charset="0"/>
              </a:defRPr>
            </a:lvl9pPr>
          </a:lstStyle>
          <a:p>
            <a:pPr eaLnBrk="1" hangingPunct="1">
              <a:spcBef>
                <a:spcPct val="0"/>
              </a:spcBef>
              <a:buFontTx/>
              <a:buNone/>
            </a:pPr>
            <a:endParaRPr lang="ru-RU" altLang="ru-RU" sz="1451"/>
          </a:p>
        </p:txBody>
      </p:sp>
      <p:sp>
        <p:nvSpPr>
          <p:cNvPr id="3161" name="AutoShape 131"/>
          <p:cNvSpPr>
            <a:spLocks noChangeArrowheads="1"/>
          </p:cNvSpPr>
          <p:nvPr/>
        </p:nvSpPr>
        <p:spPr bwMode="auto">
          <a:xfrm rot="905969">
            <a:off x="5024753" y="3169108"/>
            <a:ext cx="393079" cy="131026"/>
          </a:xfrm>
          <a:prstGeom prst="roundRect">
            <a:avLst>
              <a:gd name="adj" fmla="val 16667"/>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700">
                <a:solidFill>
                  <a:schemeClr val="tx1"/>
                </a:solidFill>
                <a:latin typeface="Arial" panose="020B0604020202020204" pitchFamily="34" charset="0"/>
              </a:defRPr>
            </a:lvl1pPr>
            <a:lvl2pPr marL="742950" indent="-285750">
              <a:spcBef>
                <a:spcPct val="20000"/>
              </a:spcBef>
              <a:buChar char="–"/>
              <a:defRPr sz="32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300">
                <a:solidFill>
                  <a:schemeClr val="tx1"/>
                </a:solidFill>
                <a:latin typeface="Arial" panose="020B0604020202020204" pitchFamily="34" charset="0"/>
              </a:defRPr>
            </a:lvl4pPr>
            <a:lvl5pPr marL="2057400" indent="-228600">
              <a:spcBef>
                <a:spcPct val="20000"/>
              </a:spcBef>
              <a:buChar char="»"/>
              <a:defRPr sz="23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3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3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3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300">
                <a:solidFill>
                  <a:schemeClr val="tx1"/>
                </a:solidFill>
                <a:latin typeface="Arial" panose="020B0604020202020204" pitchFamily="34" charset="0"/>
              </a:defRPr>
            </a:lvl9pPr>
          </a:lstStyle>
          <a:p>
            <a:pPr algn="ctr" eaLnBrk="1" hangingPunct="1">
              <a:spcBef>
                <a:spcPct val="0"/>
              </a:spcBef>
              <a:buFontTx/>
              <a:buNone/>
            </a:pPr>
            <a:r>
              <a:rPr lang="ru-RU" altLang="ru-RU" sz="635">
                <a:solidFill>
                  <a:schemeClr val="bg1"/>
                </a:solidFill>
                <a:latin typeface="Tahoma" panose="020B0604030504040204" pitchFamily="34" charset="0"/>
              </a:rPr>
              <a:t>650</a:t>
            </a:r>
            <a:r>
              <a:rPr lang="en-US" altLang="ru-RU" sz="635">
                <a:solidFill>
                  <a:schemeClr val="bg1"/>
                </a:solidFill>
                <a:latin typeface="Tahoma" panose="020B0604030504040204" pitchFamily="34" charset="0"/>
              </a:rPr>
              <a:t> </a:t>
            </a:r>
            <a:r>
              <a:rPr lang="ru-RU" altLang="ru-RU" sz="635">
                <a:solidFill>
                  <a:schemeClr val="bg1"/>
                </a:solidFill>
                <a:latin typeface="Tahoma" panose="020B0604030504040204" pitchFamily="34" charset="0"/>
              </a:rPr>
              <a:t>км</a:t>
            </a:r>
          </a:p>
        </p:txBody>
      </p:sp>
      <p:sp>
        <p:nvSpPr>
          <p:cNvPr id="3162" name="AutoShape 132"/>
          <p:cNvSpPr>
            <a:spLocks noChangeArrowheads="1"/>
          </p:cNvSpPr>
          <p:nvPr/>
        </p:nvSpPr>
        <p:spPr bwMode="auto">
          <a:xfrm rot="16477463">
            <a:off x="6569711" y="4135246"/>
            <a:ext cx="393078" cy="131027"/>
          </a:xfrm>
          <a:prstGeom prst="roundRect">
            <a:avLst>
              <a:gd name="adj" fmla="val 16667"/>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700">
                <a:solidFill>
                  <a:schemeClr val="tx1"/>
                </a:solidFill>
                <a:latin typeface="Arial" panose="020B0604020202020204" pitchFamily="34" charset="0"/>
              </a:defRPr>
            </a:lvl1pPr>
            <a:lvl2pPr marL="742950" indent="-285750">
              <a:spcBef>
                <a:spcPct val="20000"/>
              </a:spcBef>
              <a:buChar char="–"/>
              <a:defRPr sz="32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300">
                <a:solidFill>
                  <a:schemeClr val="tx1"/>
                </a:solidFill>
                <a:latin typeface="Arial" panose="020B0604020202020204" pitchFamily="34" charset="0"/>
              </a:defRPr>
            </a:lvl4pPr>
            <a:lvl5pPr marL="2057400" indent="-228600">
              <a:spcBef>
                <a:spcPct val="20000"/>
              </a:spcBef>
              <a:buChar char="»"/>
              <a:defRPr sz="23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3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3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3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300">
                <a:solidFill>
                  <a:schemeClr val="tx1"/>
                </a:solidFill>
                <a:latin typeface="Arial" panose="020B0604020202020204" pitchFamily="34" charset="0"/>
              </a:defRPr>
            </a:lvl9pPr>
          </a:lstStyle>
          <a:p>
            <a:pPr algn="ctr" eaLnBrk="1" hangingPunct="1">
              <a:spcBef>
                <a:spcPct val="0"/>
              </a:spcBef>
              <a:buFontTx/>
              <a:buNone/>
            </a:pPr>
            <a:r>
              <a:rPr lang="ru-RU" altLang="ru-RU" sz="635">
                <a:solidFill>
                  <a:schemeClr val="bg1"/>
                </a:solidFill>
                <a:latin typeface="Tahoma" panose="020B0604030504040204" pitchFamily="34" charset="0"/>
              </a:rPr>
              <a:t>190</a:t>
            </a:r>
            <a:r>
              <a:rPr lang="en-US" altLang="ru-RU" sz="635">
                <a:solidFill>
                  <a:schemeClr val="bg1"/>
                </a:solidFill>
                <a:latin typeface="Tahoma" panose="020B0604030504040204" pitchFamily="34" charset="0"/>
              </a:rPr>
              <a:t> </a:t>
            </a:r>
            <a:r>
              <a:rPr lang="ru-RU" altLang="ru-RU" sz="635">
                <a:solidFill>
                  <a:schemeClr val="bg1"/>
                </a:solidFill>
                <a:latin typeface="Tahoma" panose="020B0604030504040204" pitchFamily="34" charset="0"/>
              </a:rPr>
              <a:t>км</a:t>
            </a:r>
          </a:p>
        </p:txBody>
      </p:sp>
      <p:sp>
        <p:nvSpPr>
          <p:cNvPr id="3163" name="AutoShape 133"/>
          <p:cNvSpPr>
            <a:spLocks noChangeArrowheads="1"/>
          </p:cNvSpPr>
          <p:nvPr/>
        </p:nvSpPr>
        <p:spPr bwMode="auto">
          <a:xfrm rot="2987127">
            <a:off x="7145651" y="4339705"/>
            <a:ext cx="393078" cy="131027"/>
          </a:xfrm>
          <a:prstGeom prst="roundRect">
            <a:avLst>
              <a:gd name="adj" fmla="val 16667"/>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700">
                <a:solidFill>
                  <a:schemeClr val="tx1"/>
                </a:solidFill>
                <a:latin typeface="Arial" panose="020B0604020202020204" pitchFamily="34" charset="0"/>
              </a:defRPr>
            </a:lvl1pPr>
            <a:lvl2pPr marL="742950" indent="-285750">
              <a:spcBef>
                <a:spcPct val="20000"/>
              </a:spcBef>
              <a:buChar char="–"/>
              <a:defRPr sz="32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300">
                <a:solidFill>
                  <a:schemeClr val="tx1"/>
                </a:solidFill>
                <a:latin typeface="Arial" panose="020B0604020202020204" pitchFamily="34" charset="0"/>
              </a:defRPr>
            </a:lvl4pPr>
            <a:lvl5pPr marL="2057400" indent="-228600">
              <a:spcBef>
                <a:spcPct val="20000"/>
              </a:spcBef>
              <a:buChar char="»"/>
              <a:defRPr sz="23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3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3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3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300">
                <a:solidFill>
                  <a:schemeClr val="tx1"/>
                </a:solidFill>
                <a:latin typeface="Arial" panose="020B0604020202020204" pitchFamily="34" charset="0"/>
              </a:defRPr>
            </a:lvl9pPr>
          </a:lstStyle>
          <a:p>
            <a:pPr algn="ctr" eaLnBrk="1" hangingPunct="1">
              <a:spcBef>
                <a:spcPct val="0"/>
              </a:spcBef>
              <a:buFontTx/>
              <a:buNone/>
            </a:pPr>
            <a:r>
              <a:rPr lang="ru-RU" altLang="ru-RU" sz="635">
                <a:solidFill>
                  <a:schemeClr val="bg1"/>
                </a:solidFill>
                <a:latin typeface="Tahoma" panose="020B0604030504040204" pitchFamily="34" charset="0"/>
              </a:rPr>
              <a:t>560</a:t>
            </a:r>
            <a:r>
              <a:rPr lang="en-US" altLang="ru-RU" sz="635">
                <a:solidFill>
                  <a:schemeClr val="bg1"/>
                </a:solidFill>
                <a:latin typeface="Tahoma" panose="020B0604030504040204" pitchFamily="34" charset="0"/>
              </a:rPr>
              <a:t> </a:t>
            </a:r>
            <a:r>
              <a:rPr lang="ru-RU" altLang="ru-RU" sz="635">
                <a:solidFill>
                  <a:schemeClr val="bg1"/>
                </a:solidFill>
                <a:latin typeface="Tahoma" panose="020B0604030504040204" pitchFamily="34" charset="0"/>
              </a:rPr>
              <a:t>км</a:t>
            </a:r>
          </a:p>
        </p:txBody>
      </p:sp>
      <p:grpSp>
        <p:nvGrpSpPr>
          <p:cNvPr id="3164" name="Group 134"/>
          <p:cNvGrpSpPr>
            <a:grpSpLocks/>
          </p:cNvGrpSpPr>
          <p:nvPr/>
        </p:nvGrpSpPr>
        <p:grpSpPr bwMode="auto">
          <a:xfrm>
            <a:off x="2682119" y="3372126"/>
            <a:ext cx="167022" cy="167022"/>
            <a:chOff x="2152" y="1157"/>
            <a:chExt cx="182" cy="182"/>
          </a:xfrm>
        </p:grpSpPr>
        <p:sp>
          <p:nvSpPr>
            <p:cNvPr id="3179" name="Oval 140"/>
            <p:cNvSpPr>
              <a:spLocks noChangeArrowheads="1"/>
            </p:cNvSpPr>
            <p:nvPr/>
          </p:nvSpPr>
          <p:spPr bwMode="auto">
            <a:xfrm>
              <a:off x="2152" y="1157"/>
              <a:ext cx="182" cy="182"/>
            </a:xfrm>
            <a:prstGeom prst="ellipse">
              <a:avLst/>
            </a:prstGeom>
            <a:solidFill>
              <a:srgbClr val="336699"/>
            </a:solidFill>
            <a:ln w="9525">
              <a:solidFill>
                <a:schemeClr val="bg1"/>
              </a:solidFill>
              <a:round/>
              <a:headEnd/>
              <a:tailEnd/>
            </a:ln>
          </p:spPr>
          <p:txBody>
            <a:bodyPr wrap="none" anchor="ctr"/>
            <a:lstStyle>
              <a:lvl1pPr>
                <a:spcBef>
                  <a:spcPct val="20000"/>
                </a:spcBef>
                <a:buChar char="•"/>
                <a:defRPr sz="3700">
                  <a:solidFill>
                    <a:schemeClr val="tx1"/>
                  </a:solidFill>
                  <a:latin typeface="Arial" panose="020B0604020202020204" pitchFamily="34" charset="0"/>
                </a:defRPr>
              </a:lvl1pPr>
              <a:lvl2pPr marL="742950" indent="-285750">
                <a:spcBef>
                  <a:spcPct val="20000"/>
                </a:spcBef>
                <a:buChar char="–"/>
                <a:defRPr sz="32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300">
                  <a:solidFill>
                    <a:schemeClr val="tx1"/>
                  </a:solidFill>
                  <a:latin typeface="Arial" panose="020B0604020202020204" pitchFamily="34" charset="0"/>
                </a:defRPr>
              </a:lvl4pPr>
              <a:lvl5pPr marL="2057400" indent="-228600">
                <a:spcBef>
                  <a:spcPct val="20000"/>
                </a:spcBef>
                <a:buChar char="»"/>
                <a:defRPr sz="23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3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3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3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300">
                  <a:solidFill>
                    <a:schemeClr val="tx1"/>
                  </a:solidFill>
                  <a:latin typeface="Arial" panose="020B0604020202020204" pitchFamily="34" charset="0"/>
                </a:defRPr>
              </a:lvl9pPr>
            </a:lstStyle>
            <a:p>
              <a:pPr eaLnBrk="1" hangingPunct="1">
                <a:spcBef>
                  <a:spcPct val="0"/>
                </a:spcBef>
                <a:buFontTx/>
                <a:buNone/>
              </a:pPr>
              <a:endParaRPr lang="ru-RU" altLang="ru-RU" sz="1633">
                <a:latin typeface="Calibri" panose="020F0502020204030204" pitchFamily="34" charset="0"/>
              </a:endParaRPr>
            </a:p>
          </p:txBody>
        </p:sp>
        <p:pic>
          <p:nvPicPr>
            <p:cNvPr id="3180" name="Picture 141" descr="air-plane-airport">
              <a:hlinkClick r:id="rId2"/>
            </p:cNvPr>
            <p:cNvPicPr>
              <a:picLocks noChangeAspect="1" noChangeArrowheads="1"/>
            </p:cNvPicPr>
            <p:nvPr/>
          </p:nvPicPr>
          <p:blipFill>
            <a:blip r:embed="rId3" cstate="print">
              <a:lum bright="100000"/>
              <a:extLst>
                <a:ext uri="{28A0092B-C50C-407E-A947-70E740481C1C}">
                  <a14:useLocalDpi xmlns:a14="http://schemas.microsoft.com/office/drawing/2010/main" val="0"/>
                </a:ext>
              </a:extLst>
            </a:blip>
            <a:srcRect/>
            <a:stretch>
              <a:fillRect/>
            </a:stretch>
          </p:blipFill>
          <p:spPr bwMode="auto">
            <a:xfrm>
              <a:off x="2186" y="1195"/>
              <a:ext cx="110"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165" name="Group 137"/>
          <p:cNvGrpSpPr>
            <a:grpSpLocks/>
          </p:cNvGrpSpPr>
          <p:nvPr/>
        </p:nvGrpSpPr>
        <p:grpSpPr bwMode="auto">
          <a:xfrm>
            <a:off x="2507897" y="3370687"/>
            <a:ext cx="167022" cy="167022"/>
            <a:chOff x="1951" y="1157"/>
            <a:chExt cx="182" cy="182"/>
          </a:xfrm>
        </p:grpSpPr>
        <p:sp>
          <p:nvSpPr>
            <p:cNvPr id="3177" name="Oval 140"/>
            <p:cNvSpPr>
              <a:spLocks noChangeArrowheads="1"/>
            </p:cNvSpPr>
            <p:nvPr/>
          </p:nvSpPr>
          <p:spPr bwMode="auto">
            <a:xfrm>
              <a:off x="1951" y="1157"/>
              <a:ext cx="182" cy="182"/>
            </a:xfrm>
            <a:prstGeom prst="ellipse">
              <a:avLst/>
            </a:prstGeom>
            <a:solidFill>
              <a:srgbClr val="336699"/>
            </a:solidFill>
            <a:ln w="9525">
              <a:solidFill>
                <a:schemeClr val="bg1"/>
              </a:solidFill>
              <a:round/>
              <a:headEnd/>
              <a:tailEnd/>
            </a:ln>
          </p:spPr>
          <p:txBody>
            <a:bodyPr wrap="none" anchor="ctr"/>
            <a:lstStyle>
              <a:lvl1pPr>
                <a:spcBef>
                  <a:spcPct val="20000"/>
                </a:spcBef>
                <a:buChar char="•"/>
                <a:defRPr sz="3700">
                  <a:solidFill>
                    <a:schemeClr val="tx1"/>
                  </a:solidFill>
                  <a:latin typeface="Arial" panose="020B0604020202020204" pitchFamily="34" charset="0"/>
                </a:defRPr>
              </a:lvl1pPr>
              <a:lvl2pPr marL="742950" indent="-285750">
                <a:spcBef>
                  <a:spcPct val="20000"/>
                </a:spcBef>
                <a:buChar char="–"/>
                <a:defRPr sz="32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300">
                  <a:solidFill>
                    <a:schemeClr val="tx1"/>
                  </a:solidFill>
                  <a:latin typeface="Arial" panose="020B0604020202020204" pitchFamily="34" charset="0"/>
                </a:defRPr>
              </a:lvl4pPr>
              <a:lvl5pPr marL="2057400" indent="-228600">
                <a:spcBef>
                  <a:spcPct val="20000"/>
                </a:spcBef>
                <a:buChar char="»"/>
                <a:defRPr sz="23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3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3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3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300">
                  <a:solidFill>
                    <a:schemeClr val="tx1"/>
                  </a:solidFill>
                  <a:latin typeface="Arial" panose="020B0604020202020204" pitchFamily="34" charset="0"/>
                </a:defRPr>
              </a:lvl9pPr>
            </a:lstStyle>
            <a:p>
              <a:pPr eaLnBrk="1" hangingPunct="1">
                <a:spcBef>
                  <a:spcPct val="0"/>
                </a:spcBef>
                <a:buFontTx/>
                <a:buNone/>
              </a:pPr>
              <a:endParaRPr lang="ru-RU" altLang="ru-RU" sz="1633">
                <a:latin typeface="Calibri" panose="020F0502020204030204" pitchFamily="34" charset="0"/>
              </a:endParaRPr>
            </a:p>
          </p:txBody>
        </p:sp>
        <p:pic>
          <p:nvPicPr>
            <p:cNvPr id="3178" name="Picture 139" descr="anchor_silhouette"/>
            <p:cNvPicPr>
              <a:picLocks noChangeAspect="1" noChangeArrowheads="1"/>
            </p:cNvPicPr>
            <p:nvPr/>
          </p:nvPicPr>
          <p:blipFill>
            <a:blip r:embed="rId4" cstate="print">
              <a:lum bright="100000"/>
              <a:extLst>
                <a:ext uri="{28A0092B-C50C-407E-A947-70E740481C1C}">
                  <a14:useLocalDpi xmlns:a14="http://schemas.microsoft.com/office/drawing/2010/main" val="0"/>
                </a:ext>
              </a:extLst>
            </a:blip>
            <a:srcRect/>
            <a:stretch>
              <a:fillRect/>
            </a:stretch>
          </p:blipFill>
          <p:spPr bwMode="auto">
            <a:xfrm>
              <a:off x="2000" y="1192"/>
              <a:ext cx="8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166" name="Group 42"/>
          <p:cNvGrpSpPr>
            <a:grpSpLocks/>
          </p:cNvGrpSpPr>
          <p:nvPr/>
        </p:nvGrpSpPr>
        <p:grpSpPr bwMode="auto">
          <a:xfrm>
            <a:off x="6995906" y="3593863"/>
            <a:ext cx="167022" cy="167022"/>
            <a:chOff x="2152" y="1157"/>
            <a:chExt cx="182" cy="182"/>
          </a:xfrm>
        </p:grpSpPr>
        <p:sp>
          <p:nvSpPr>
            <p:cNvPr id="3175" name="Oval 140"/>
            <p:cNvSpPr>
              <a:spLocks noChangeArrowheads="1"/>
            </p:cNvSpPr>
            <p:nvPr/>
          </p:nvSpPr>
          <p:spPr bwMode="auto">
            <a:xfrm>
              <a:off x="2152" y="1157"/>
              <a:ext cx="182" cy="182"/>
            </a:xfrm>
            <a:prstGeom prst="ellipse">
              <a:avLst/>
            </a:prstGeom>
            <a:solidFill>
              <a:srgbClr val="336699"/>
            </a:solidFill>
            <a:ln w="9525">
              <a:solidFill>
                <a:schemeClr val="bg1"/>
              </a:solidFill>
              <a:round/>
              <a:headEnd/>
              <a:tailEnd/>
            </a:ln>
          </p:spPr>
          <p:txBody>
            <a:bodyPr wrap="none" anchor="ctr"/>
            <a:lstStyle>
              <a:lvl1pPr>
                <a:spcBef>
                  <a:spcPct val="20000"/>
                </a:spcBef>
                <a:buChar char="•"/>
                <a:defRPr sz="3700">
                  <a:solidFill>
                    <a:schemeClr val="tx1"/>
                  </a:solidFill>
                  <a:latin typeface="Arial" panose="020B0604020202020204" pitchFamily="34" charset="0"/>
                </a:defRPr>
              </a:lvl1pPr>
              <a:lvl2pPr marL="742950" indent="-285750">
                <a:spcBef>
                  <a:spcPct val="20000"/>
                </a:spcBef>
                <a:buChar char="–"/>
                <a:defRPr sz="32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300">
                  <a:solidFill>
                    <a:schemeClr val="tx1"/>
                  </a:solidFill>
                  <a:latin typeface="Arial" panose="020B0604020202020204" pitchFamily="34" charset="0"/>
                </a:defRPr>
              </a:lvl4pPr>
              <a:lvl5pPr marL="2057400" indent="-228600">
                <a:spcBef>
                  <a:spcPct val="20000"/>
                </a:spcBef>
                <a:buChar char="»"/>
                <a:defRPr sz="23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3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3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3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300">
                  <a:solidFill>
                    <a:schemeClr val="tx1"/>
                  </a:solidFill>
                  <a:latin typeface="Arial" panose="020B0604020202020204" pitchFamily="34" charset="0"/>
                </a:defRPr>
              </a:lvl9pPr>
            </a:lstStyle>
            <a:p>
              <a:pPr eaLnBrk="1" hangingPunct="1">
                <a:spcBef>
                  <a:spcPct val="0"/>
                </a:spcBef>
                <a:buFontTx/>
                <a:buNone/>
              </a:pPr>
              <a:endParaRPr lang="ru-RU" altLang="ru-RU" sz="1633">
                <a:latin typeface="Calibri" panose="020F0502020204030204" pitchFamily="34" charset="0"/>
              </a:endParaRPr>
            </a:p>
          </p:txBody>
        </p:sp>
        <p:pic>
          <p:nvPicPr>
            <p:cNvPr id="3176" name="Picture 141" descr="air-plane-airport">
              <a:hlinkClick r:id="rId2"/>
            </p:cNvPr>
            <p:cNvPicPr>
              <a:picLocks noChangeAspect="1" noChangeArrowheads="1"/>
            </p:cNvPicPr>
            <p:nvPr/>
          </p:nvPicPr>
          <p:blipFill>
            <a:blip r:embed="rId3" cstate="print">
              <a:lum bright="100000"/>
              <a:extLst>
                <a:ext uri="{28A0092B-C50C-407E-A947-70E740481C1C}">
                  <a14:useLocalDpi xmlns:a14="http://schemas.microsoft.com/office/drawing/2010/main" val="0"/>
                </a:ext>
              </a:extLst>
            </a:blip>
            <a:srcRect/>
            <a:stretch>
              <a:fillRect/>
            </a:stretch>
          </p:blipFill>
          <p:spPr bwMode="auto">
            <a:xfrm>
              <a:off x="2186" y="1195"/>
              <a:ext cx="110"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167" name="Group 45"/>
          <p:cNvGrpSpPr>
            <a:grpSpLocks/>
          </p:cNvGrpSpPr>
          <p:nvPr/>
        </p:nvGrpSpPr>
        <p:grpSpPr bwMode="auto">
          <a:xfrm>
            <a:off x="6821684" y="3592424"/>
            <a:ext cx="167022" cy="167022"/>
            <a:chOff x="1951" y="1157"/>
            <a:chExt cx="182" cy="182"/>
          </a:xfrm>
        </p:grpSpPr>
        <p:sp>
          <p:nvSpPr>
            <p:cNvPr id="3173" name="Oval 140"/>
            <p:cNvSpPr>
              <a:spLocks noChangeArrowheads="1"/>
            </p:cNvSpPr>
            <p:nvPr/>
          </p:nvSpPr>
          <p:spPr bwMode="auto">
            <a:xfrm>
              <a:off x="1951" y="1157"/>
              <a:ext cx="182" cy="182"/>
            </a:xfrm>
            <a:prstGeom prst="ellipse">
              <a:avLst/>
            </a:prstGeom>
            <a:solidFill>
              <a:srgbClr val="336699"/>
            </a:solidFill>
            <a:ln w="9525">
              <a:solidFill>
                <a:schemeClr val="bg1"/>
              </a:solidFill>
              <a:round/>
              <a:headEnd/>
              <a:tailEnd/>
            </a:ln>
          </p:spPr>
          <p:txBody>
            <a:bodyPr wrap="none" anchor="ctr"/>
            <a:lstStyle>
              <a:lvl1pPr>
                <a:spcBef>
                  <a:spcPct val="20000"/>
                </a:spcBef>
                <a:buChar char="•"/>
                <a:defRPr sz="3700">
                  <a:solidFill>
                    <a:schemeClr val="tx1"/>
                  </a:solidFill>
                  <a:latin typeface="Arial" panose="020B0604020202020204" pitchFamily="34" charset="0"/>
                </a:defRPr>
              </a:lvl1pPr>
              <a:lvl2pPr marL="742950" indent="-285750">
                <a:spcBef>
                  <a:spcPct val="20000"/>
                </a:spcBef>
                <a:buChar char="–"/>
                <a:defRPr sz="32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300">
                  <a:solidFill>
                    <a:schemeClr val="tx1"/>
                  </a:solidFill>
                  <a:latin typeface="Arial" panose="020B0604020202020204" pitchFamily="34" charset="0"/>
                </a:defRPr>
              </a:lvl4pPr>
              <a:lvl5pPr marL="2057400" indent="-228600">
                <a:spcBef>
                  <a:spcPct val="20000"/>
                </a:spcBef>
                <a:buChar char="»"/>
                <a:defRPr sz="23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3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3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3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300">
                  <a:solidFill>
                    <a:schemeClr val="tx1"/>
                  </a:solidFill>
                  <a:latin typeface="Arial" panose="020B0604020202020204" pitchFamily="34" charset="0"/>
                </a:defRPr>
              </a:lvl9pPr>
            </a:lstStyle>
            <a:p>
              <a:pPr eaLnBrk="1" hangingPunct="1">
                <a:spcBef>
                  <a:spcPct val="0"/>
                </a:spcBef>
                <a:buFontTx/>
                <a:buNone/>
              </a:pPr>
              <a:endParaRPr lang="ru-RU" altLang="ru-RU" sz="1633">
                <a:latin typeface="Calibri" panose="020F0502020204030204" pitchFamily="34" charset="0"/>
              </a:endParaRPr>
            </a:p>
          </p:txBody>
        </p:sp>
        <p:pic>
          <p:nvPicPr>
            <p:cNvPr id="3174" name="Picture 47" descr="anchor_silhouette"/>
            <p:cNvPicPr>
              <a:picLocks noChangeAspect="1" noChangeArrowheads="1"/>
            </p:cNvPicPr>
            <p:nvPr/>
          </p:nvPicPr>
          <p:blipFill>
            <a:blip r:embed="rId4" cstate="print">
              <a:lum bright="100000"/>
              <a:extLst>
                <a:ext uri="{28A0092B-C50C-407E-A947-70E740481C1C}">
                  <a14:useLocalDpi xmlns:a14="http://schemas.microsoft.com/office/drawing/2010/main" val="0"/>
                </a:ext>
              </a:extLst>
            </a:blip>
            <a:srcRect/>
            <a:stretch>
              <a:fillRect/>
            </a:stretch>
          </p:blipFill>
          <p:spPr bwMode="auto">
            <a:xfrm>
              <a:off x="2000" y="1192"/>
              <a:ext cx="8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168" name="Text Box 229"/>
          <p:cNvSpPr txBox="1">
            <a:spLocks noChangeArrowheads="1"/>
          </p:cNvSpPr>
          <p:nvPr/>
        </p:nvSpPr>
        <p:spPr bwMode="auto">
          <a:xfrm>
            <a:off x="1534559" y="345565"/>
            <a:ext cx="3732088" cy="69544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1042988">
              <a:spcBef>
                <a:spcPct val="20000"/>
              </a:spcBef>
              <a:buChar char="•"/>
              <a:defRPr sz="3700">
                <a:solidFill>
                  <a:schemeClr val="tx1"/>
                </a:solidFill>
                <a:latin typeface="Arial" panose="020B0604020202020204" pitchFamily="34" charset="0"/>
              </a:defRPr>
            </a:lvl1pPr>
            <a:lvl2pPr marL="742950" indent="-285750" defTabSz="1042988">
              <a:spcBef>
                <a:spcPct val="20000"/>
              </a:spcBef>
              <a:buChar char="–"/>
              <a:defRPr sz="3200">
                <a:solidFill>
                  <a:schemeClr val="tx1"/>
                </a:solidFill>
                <a:latin typeface="Arial" panose="020B0604020202020204" pitchFamily="34" charset="0"/>
              </a:defRPr>
            </a:lvl2pPr>
            <a:lvl3pPr marL="1143000" indent="-228600" defTabSz="1042988">
              <a:spcBef>
                <a:spcPct val="20000"/>
              </a:spcBef>
              <a:buChar char="•"/>
              <a:defRPr sz="2700">
                <a:solidFill>
                  <a:schemeClr val="tx1"/>
                </a:solidFill>
                <a:latin typeface="Arial" panose="020B0604020202020204" pitchFamily="34" charset="0"/>
              </a:defRPr>
            </a:lvl3pPr>
            <a:lvl4pPr marL="1600200" indent="-228600" defTabSz="1042988">
              <a:spcBef>
                <a:spcPct val="20000"/>
              </a:spcBef>
              <a:buChar char="–"/>
              <a:defRPr sz="2300">
                <a:solidFill>
                  <a:schemeClr val="tx1"/>
                </a:solidFill>
                <a:latin typeface="Arial" panose="020B0604020202020204" pitchFamily="34" charset="0"/>
              </a:defRPr>
            </a:lvl4pPr>
            <a:lvl5pPr marL="2057400" indent="-228600" defTabSz="1042988">
              <a:spcBef>
                <a:spcPct val="20000"/>
              </a:spcBef>
              <a:buChar char="»"/>
              <a:defRPr sz="2300">
                <a:solidFill>
                  <a:schemeClr val="tx1"/>
                </a:solidFill>
                <a:latin typeface="Arial" panose="020B0604020202020204" pitchFamily="34" charset="0"/>
              </a:defRPr>
            </a:lvl5pPr>
            <a:lvl6pPr marL="2514600" indent="-228600" defTabSz="1042988" eaLnBrk="0" fontAlgn="base" hangingPunct="0">
              <a:spcBef>
                <a:spcPct val="20000"/>
              </a:spcBef>
              <a:spcAft>
                <a:spcPct val="0"/>
              </a:spcAft>
              <a:buChar char="»"/>
              <a:defRPr sz="2300">
                <a:solidFill>
                  <a:schemeClr val="tx1"/>
                </a:solidFill>
                <a:latin typeface="Arial" panose="020B0604020202020204" pitchFamily="34" charset="0"/>
              </a:defRPr>
            </a:lvl6pPr>
            <a:lvl7pPr marL="2971800" indent="-228600" defTabSz="1042988" eaLnBrk="0" fontAlgn="base" hangingPunct="0">
              <a:spcBef>
                <a:spcPct val="20000"/>
              </a:spcBef>
              <a:spcAft>
                <a:spcPct val="0"/>
              </a:spcAft>
              <a:buChar char="»"/>
              <a:defRPr sz="2300">
                <a:solidFill>
                  <a:schemeClr val="tx1"/>
                </a:solidFill>
                <a:latin typeface="Arial" panose="020B0604020202020204" pitchFamily="34" charset="0"/>
              </a:defRPr>
            </a:lvl7pPr>
            <a:lvl8pPr marL="3429000" indent="-228600" defTabSz="1042988" eaLnBrk="0" fontAlgn="base" hangingPunct="0">
              <a:spcBef>
                <a:spcPct val="20000"/>
              </a:spcBef>
              <a:spcAft>
                <a:spcPct val="0"/>
              </a:spcAft>
              <a:buChar char="»"/>
              <a:defRPr sz="2300">
                <a:solidFill>
                  <a:schemeClr val="tx1"/>
                </a:solidFill>
                <a:latin typeface="Arial" panose="020B0604020202020204" pitchFamily="34" charset="0"/>
              </a:defRPr>
            </a:lvl8pPr>
            <a:lvl9pPr marL="3886200" indent="-228600" defTabSz="1042988" eaLnBrk="0" fontAlgn="base" hangingPunct="0">
              <a:spcBef>
                <a:spcPct val="20000"/>
              </a:spcBef>
              <a:spcAft>
                <a:spcPct val="0"/>
              </a:spcAft>
              <a:buChar char="»"/>
              <a:defRPr sz="2300">
                <a:solidFill>
                  <a:schemeClr val="tx1"/>
                </a:solidFill>
                <a:latin typeface="Arial" panose="020B0604020202020204" pitchFamily="34" charset="0"/>
              </a:defRPr>
            </a:lvl9pPr>
          </a:lstStyle>
          <a:p>
            <a:pPr eaLnBrk="1" hangingPunct="1">
              <a:lnSpc>
                <a:spcPct val="90000"/>
              </a:lnSpc>
              <a:spcBef>
                <a:spcPct val="0"/>
              </a:spcBef>
              <a:buFontTx/>
              <a:buNone/>
            </a:pPr>
            <a:r>
              <a:rPr lang="ru-RU" altLang="ru-RU" sz="2177">
                <a:solidFill>
                  <a:srgbClr val="D6254B"/>
                </a:solidFill>
                <a:latin typeface="Tahoma" panose="020B0604030504040204" pitchFamily="34" charset="0"/>
              </a:rPr>
              <a:t>Выгодное транспортное положение региона</a:t>
            </a:r>
          </a:p>
        </p:txBody>
      </p:sp>
      <p:sp>
        <p:nvSpPr>
          <p:cNvPr id="3169" name="Rectangle 230"/>
          <p:cNvSpPr>
            <a:spLocks noChangeArrowheads="1"/>
          </p:cNvSpPr>
          <p:nvPr/>
        </p:nvSpPr>
        <p:spPr bwMode="auto">
          <a:xfrm>
            <a:off x="4644633" y="1079887"/>
            <a:ext cx="2902735" cy="971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1042988">
              <a:spcBef>
                <a:spcPct val="20000"/>
              </a:spcBef>
              <a:buChar char="•"/>
              <a:defRPr sz="3700">
                <a:solidFill>
                  <a:schemeClr val="tx1"/>
                </a:solidFill>
                <a:latin typeface="Arial" panose="020B0604020202020204" pitchFamily="34" charset="0"/>
              </a:defRPr>
            </a:lvl1pPr>
            <a:lvl2pPr marL="742950" indent="-285750" defTabSz="1042988">
              <a:spcBef>
                <a:spcPct val="20000"/>
              </a:spcBef>
              <a:buChar char="–"/>
              <a:defRPr sz="3200">
                <a:solidFill>
                  <a:schemeClr val="tx1"/>
                </a:solidFill>
                <a:latin typeface="Arial" panose="020B0604020202020204" pitchFamily="34" charset="0"/>
              </a:defRPr>
            </a:lvl2pPr>
            <a:lvl3pPr marL="1143000" indent="-228600" defTabSz="1042988">
              <a:spcBef>
                <a:spcPct val="20000"/>
              </a:spcBef>
              <a:buChar char="•"/>
              <a:defRPr sz="2700">
                <a:solidFill>
                  <a:schemeClr val="tx1"/>
                </a:solidFill>
                <a:latin typeface="Arial" panose="020B0604020202020204" pitchFamily="34" charset="0"/>
              </a:defRPr>
            </a:lvl3pPr>
            <a:lvl4pPr marL="1600200" indent="-228600" defTabSz="1042988">
              <a:spcBef>
                <a:spcPct val="20000"/>
              </a:spcBef>
              <a:buChar char="–"/>
              <a:defRPr sz="2300">
                <a:solidFill>
                  <a:schemeClr val="tx1"/>
                </a:solidFill>
                <a:latin typeface="Arial" panose="020B0604020202020204" pitchFamily="34" charset="0"/>
              </a:defRPr>
            </a:lvl4pPr>
            <a:lvl5pPr marL="2057400" indent="-228600" defTabSz="1042988">
              <a:spcBef>
                <a:spcPct val="20000"/>
              </a:spcBef>
              <a:buChar char="»"/>
              <a:defRPr sz="2300">
                <a:solidFill>
                  <a:schemeClr val="tx1"/>
                </a:solidFill>
                <a:latin typeface="Arial" panose="020B0604020202020204" pitchFamily="34" charset="0"/>
              </a:defRPr>
            </a:lvl5pPr>
            <a:lvl6pPr marL="2514600" indent="-228600" defTabSz="1042988" eaLnBrk="0" fontAlgn="base" hangingPunct="0">
              <a:spcBef>
                <a:spcPct val="20000"/>
              </a:spcBef>
              <a:spcAft>
                <a:spcPct val="0"/>
              </a:spcAft>
              <a:buChar char="»"/>
              <a:defRPr sz="2300">
                <a:solidFill>
                  <a:schemeClr val="tx1"/>
                </a:solidFill>
                <a:latin typeface="Arial" panose="020B0604020202020204" pitchFamily="34" charset="0"/>
              </a:defRPr>
            </a:lvl6pPr>
            <a:lvl7pPr marL="2971800" indent="-228600" defTabSz="1042988" eaLnBrk="0" fontAlgn="base" hangingPunct="0">
              <a:spcBef>
                <a:spcPct val="20000"/>
              </a:spcBef>
              <a:spcAft>
                <a:spcPct val="0"/>
              </a:spcAft>
              <a:buChar char="»"/>
              <a:defRPr sz="2300">
                <a:solidFill>
                  <a:schemeClr val="tx1"/>
                </a:solidFill>
                <a:latin typeface="Arial" panose="020B0604020202020204" pitchFamily="34" charset="0"/>
              </a:defRPr>
            </a:lvl7pPr>
            <a:lvl8pPr marL="3429000" indent="-228600" defTabSz="1042988" eaLnBrk="0" fontAlgn="base" hangingPunct="0">
              <a:spcBef>
                <a:spcPct val="20000"/>
              </a:spcBef>
              <a:spcAft>
                <a:spcPct val="0"/>
              </a:spcAft>
              <a:buChar char="»"/>
              <a:defRPr sz="2300">
                <a:solidFill>
                  <a:schemeClr val="tx1"/>
                </a:solidFill>
                <a:latin typeface="Arial" panose="020B0604020202020204" pitchFamily="34" charset="0"/>
              </a:defRPr>
            </a:lvl8pPr>
            <a:lvl9pPr marL="3886200" indent="-228600" defTabSz="1042988" eaLnBrk="0" fontAlgn="base" hangingPunct="0">
              <a:spcBef>
                <a:spcPct val="20000"/>
              </a:spcBef>
              <a:spcAft>
                <a:spcPct val="0"/>
              </a:spcAft>
              <a:buChar char="»"/>
              <a:defRPr sz="2300">
                <a:solidFill>
                  <a:schemeClr val="tx1"/>
                </a:solidFill>
                <a:latin typeface="Arial" panose="020B0604020202020204" pitchFamily="34" charset="0"/>
              </a:defRPr>
            </a:lvl9pPr>
          </a:lstStyle>
          <a:p>
            <a:pPr eaLnBrk="1" hangingPunct="1">
              <a:lnSpc>
                <a:spcPct val="90000"/>
              </a:lnSpc>
              <a:spcBef>
                <a:spcPct val="0"/>
              </a:spcBef>
              <a:buFontTx/>
              <a:buNone/>
            </a:pPr>
            <a:r>
              <a:rPr lang="ru-RU" altLang="ru-RU" sz="1270">
                <a:solidFill>
                  <a:srgbClr val="D6254B"/>
                </a:solidFill>
                <a:latin typeface="Tahoma" panose="020B0604030504040204" pitchFamily="34" charset="0"/>
              </a:rPr>
              <a:t>Потенциальный рынок</a:t>
            </a:r>
          </a:p>
          <a:p>
            <a:pPr eaLnBrk="1" hangingPunct="1">
              <a:lnSpc>
                <a:spcPct val="90000"/>
              </a:lnSpc>
              <a:spcBef>
                <a:spcPct val="0"/>
              </a:spcBef>
              <a:buFontTx/>
              <a:buNone/>
            </a:pPr>
            <a:r>
              <a:rPr lang="ru-RU" altLang="ru-RU" sz="1270">
                <a:solidFill>
                  <a:srgbClr val="D6254B"/>
                </a:solidFill>
                <a:latin typeface="Tahoma" panose="020B0604030504040204" pitchFamily="34" charset="0"/>
              </a:rPr>
              <a:t>сбыта в радиусе 700 км</a:t>
            </a:r>
            <a:endParaRPr lang="en-US" altLang="ru-RU" sz="1270">
              <a:solidFill>
                <a:srgbClr val="D6254B"/>
              </a:solidFill>
              <a:latin typeface="Tahoma" panose="020B0604030504040204" pitchFamily="34" charset="0"/>
            </a:endParaRPr>
          </a:p>
          <a:p>
            <a:pPr eaLnBrk="1" hangingPunct="1">
              <a:lnSpc>
                <a:spcPct val="90000"/>
              </a:lnSpc>
              <a:spcBef>
                <a:spcPct val="0"/>
              </a:spcBef>
              <a:buFontTx/>
              <a:buNone/>
            </a:pPr>
            <a:r>
              <a:rPr lang="en-US" altLang="ru-RU" sz="1270">
                <a:solidFill>
                  <a:srgbClr val="D6254B"/>
                </a:solidFill>
                <a:latin typeface="Tahoma" panose="020B0604030504040204" pitchFamily="34" charset="0"/>
              </a:rPr>
              <a:t> </a:t>
            </a:r>
          </a:p>
          <a:p>
            <a:pPr eaLnBrk="1" hangingPunct="1">
              <a:lnSpc>
                <a:spcPct val="90000"/>
              </a:lnSpc>
              <a:spcBef>
                <a:spcPct val="0"/>
              </a:spcBef>
              <a:buFontTx/>
              <a:buNone/>
            </a:pPr>
            <a:r>
              <a:rPr lang="en-US" altLang="ru-RU" sz="1270">
                <a:solidFill>
                  <a:srgbClr val="D6254B"/>
                </a:solidFill>
                <a:latin typeface="Tahoma" panose="020B0604030504040204" pitchFamily="34" charset="0"/>
              </a:rPr>
              <a:t>The potential marketing </a:t>
            </a:r>
          </a:p>
          <a:p>
            <a:pPr eaLnBrk="1" hangingPunct="1">
              <a:lnSpc>
                <a:spcPct val="90000"/>
              </a:lnSpc>
              <a:spcBef>
                <a:spcPct val="0"/>
              </a:spcBef>
              <a:buFontTx/>
              <a:buNone/>
            </a:pPr>
            <a:r>
              <a:rPr lang="en-US" altLang="ru-RU" sz="1270">
                <a:solidFill>
                  <a:srgbClr val="D6254B"/>
                </a:solidFill>
                <a:latin typeface="Tahoma" panose="020B0604030504040204" pitchFamily="34" charset="0"/>
              </a:rPr>
              <a:t>outlet is 700 sq km</a:t>
            </a:r>
            <a:endParaRPr lang="ru-RU" altLang="ru-RU" sz="1270">
              <a:solidFill>
                <a:srgbClr val="D6254B"/>
              </a:solidFill>
              <a:latin typeface="Tahoma" panose="020B0604030504040204" pitchFamily="34" charset="0"/>
            </a:endParaRPr>
          </a:p>
        </p:txBody>
      </p:sp>
      <p:sp>
        <p:nvSpPr>
          <p:cNvPr id="3170" name="Rectangle 231"/>
          <p:cNvSpPr>
            <a:spLocks noChangeArrowheads="1"/>
          </p:cNvSpPr>
          <p:nvPr/>
        </p:nvSpPr>
        <p:spPr bwMode="auto">
          <a:xfrm>
            <a:off x="6925353" y="1218113"/>
            <a:ext cx="1618390" cy="318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1042988">
              <a:spcBef>
                <a:spcPct val="20000"/>
              </a:spcBef>
              <a:buChar char="•"/>
              <a:defRPr sz="3700">
                <a:solidFill>
                  <a:schemeClr val="tx1"/>
                </a:solidFill>
                <a:latin typeface="Arial" panose="020B0604020202020204" pitchFamily="34" charset="0"/>
              </a:defRPr>
            </a:lvl1pPr>
            <a:lvl2pPr marL="742950" indent="-285750" defTabSz="1042988">
              <a:spcBef>
                <a:spcPct val="20000"/>
              </a:spcBef>
              <a:buChar char="–"/>
              <a:defRPr sz="3200">
                <a:solidFill>
                  <a:schemeClr val="tx1"/>
                </a:solidFill>
                <a:latin typeface="Arial" panose="020B0604020202020204" pitchFamily="34" charset="0"/>
              </a:defRPr>
            </a:lvl2pPr>
            <a:lvl3pPr marL="1143000" indent="-228600" defTabSz="1042988">
              <a:spcBef>
                <a:spcPct val="20000"/>
              </a:spcBef>
              <a:buChar char="•"/>
              <a:defRPr sz="2700">
                <a:solidFill>
                  <a:schemeClr val="tx1"/>
                </a:solidFill>
                <a:latin typeface="Arial" panose="020B0604020202020204" pitchFamily="34" charset="0"/>
              </a:defRPr>
            </a:lvl3pPr>
            <a:lvl4pPr marL="1600200" indent="-228600" defTabSz="1042988">
              <a:spcBef>
                <a:spcPct val="20000"/>
              </a:spcBef>
              <a:buChar char="–"/>
              <a:defRPr sz="2300">
                <a:solidFill>
                  <a:schemeClr val="tx1"/>
                </a:solidFill>
                <a:latin typeface="Arial" panose="020B0604020202020204" pitchFamily="34" charset="0"/>
              </a:defRPr>
            </a:lvl4pPr>
            <a:lvl5pPr marL="2057400" indent="-228600" defTabSz="1042988">
              <a:spcBef>
                <a:spcPct val="20000"/>
              </a:spcBef>
              <a:buChar char="»"/>
              <a:defRPr sz="2300">
                <a:solidFill>
                  <a:schemeClr val="tx1"/>
                </a:solidFill>
                <a:latin typeface="Arial" panose="020B0604020202020204" pitchFamily="34" charset="0"/>
              </a:defRPr>
            </a:lvl5pPr>
            <a:lvl6pPr marL="2514600" indent="-228600" defTabSz="1042988" eaLnBrk="0" fontAlgn="base" hangingPunct="0">
              <a:spcBef>
                <a:spcPct val="20000"/>
              </a:spcBef>
              <a:spcAft>
                <a:spcPct val="0"/>
              </a:spcAft>
              <a:buChar char="»"/>
              <a:defRPr sz="2300">
                <a:solidFill>
                  <a:schemeClr val="tx1"/>
                </a:solidFill>
                <a:latin typeface="Arial" panose="020B0604020202020204" pitchFamily="34" charset="0"/>
              </a:defRPr>
            </a:lvl6pPr>
            <a:lvl7pPr marL="2971800" indent="-228600" defTabSz="1042988" eaLnBrk="0" fontAlgn="base" hangingPunct="0">
              <a:spcBef>
                <a:spcPct val="20000"/>
              </a:spcBef>
              <a:spcAft>
                <a:spcPct val="0"/>
              </a:spcAft>
              <a:buChar char="»"/>
              <a:defRPr sz="2300">
                <a:solidFill>
                  <a:schemeClr val="tx1"/>
                </a:solidFill>
                <a:latin typeface="Arial" panose="020B0604020202020204" pitchFamily="34" charset="0"/>
              </a:defRPr>
            </a:lvl7pPr>
            <a:lvl8pPr marL="3429000" indent="-228600" defTabSz="1042988" eaLnBrk="0" fontAlgn="base" hangingPunct="0">
              <a:spcBef>
                <a:spcPct val="20000"/>
              </a:spcBef>
              <a:spcAft>
                <a:spcPct val="0"/>
              </a:spcAft>
              <a:buChar char="»"/>
              <a:defRPr sz="2300">
                <a:solidFill>
                  <a:schemeClr val="tx1"/>
                </a:solidFill>
                <a:latin typeface="Arial" panose="020B0604020202020204" pitchFamily="34" charset="0"/>
              </a:defRPr>
            </a:lvl8pPr>
            <a:lvl9pPr marL="3886200" indent="-228600" defTabSz="1042988" eaLnBrk="0" fontAlgn="base" hangingPunct="0">
              <a:spcBef>
                <a:spcPct val="20000"/>
              </a:spcBef>
              <a:spcAft>
                <a:spcPct val="0"/>
              </a:spcAft>
              <a:buChar char="»"/>
              <a:defRPr sz="2300">
                <a:solidFill>
                  <a:schemeClr val="tx1"/>
                </a:solidFill>
                <a:latin typeface="Arial" panose="020B0604020202020204" pitchFamily="34" charset="0"/>
              </a:defRPr>
            </a:lvl9pPr>
          </a:lstStyle>
          <a:p>
            <a:pPr algn="ctr" eaLnBrk="1" hangingPunct="1">
              <a:lnSpc>
                <a:spcPct val="90000"/>
              </a:lnSpc>
              <a:spcBef>
                <a:spcPct val="0"/>
              </a:spcBef>
              <a:buFontTx/>
              <a:buNone/>
            </a:pPr>
            <a:r>
              <a:rPr lang="ru-RU" altLang="ru-RU" sz="1633">
                <a:solidFill>
                  <a:srgbClr val="D6254B"/>
                </a:solidFill>
                <a:latin typeface="Tahoma" panose="020B0604030504040204" pitchFamily="34" charset="0"/>
              </a:rPr>
              <a:t>50 млн.</a:t>
            </a:r>
            <a:r>
              <a:rPr lang="en-US" altLang="ru-RU" sz="1633">
                <a:solidFill>
                  <a:srgbClr val="D6254B"/>
                </a:solidFill>
                <a:latin typeface="Tahoma" panose="020B0604030504040204" pitchFamily="34" charset="0"/>
              </a:rPr>
              <a:t> </a:t>
            </a:r>
            <a:r>
              <a:rPr lang="ru-RU" altLang="ru-RU" sz="1270">
                <a:solidFill>
                  <a:srgbClr val="D6254B"/>
                </a:solidFill>
                <a:latin typeface="Tahoma" panose="020B0604030504040204" pitchFamily="34" charset="0"/>
              </a:rPr>
              <a:t>чел</a:t>
            </a:r>
            <a:r>
              <a:rPr lang="en-US" altLang="ru-RU" sz="1270">
                <a:solidFill>
                  <a:srgbClr val="D6254B"/>
                </a:solidFill>
                <a:latin typeface="Tahoma" panose="020B0604030504040204" pitchFamily="34" charset="0"/>
              </a:rPr>
              <a:t>.</a:t>
            </a:r>
          </a:p>
        </p:txBody>
      </p:sp>
      <p:sp>
        <p:nvSpPr>
          <p:cNvPr id="3171" name="Text Box 229"/>
          <p:cNvSpPr txBox="1">
            <a:spLocks noChangeArrowheads="1"/>
          </p:cNvSpPr>
          <p:nvPr/>
        </p:nvSpPr>
        <p:spPr bwMode="auto">
          <a:xfrm>
            <a:off x="7547367" y="345565"/>
            <a:ext cx="3040961" cy="69544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1042988">
              <a:spcBef>
                <a:spcPct val="20000"/>
              </a:spcBef>
              <a:buChar char="•"/>
              <a:defRPr sz="3700">
                <a:solidFill>
                  <a:schemeClr val="tx1"/>
                </a:solidFill>
                <a:latin typeface="Arial" panose="020B0604020202020204" pitchFamily="34" charset="0"/>
              </a:defRPr>
            </a:lvl1pPr>
            <a:lvl2pPr marL="742950" indent="-285750" defTabSz="1042988">
              <a:spcBef>
                <a:spcPct val="20000"/>
              </a:spcBef>
              <a:buChar char="–"/>
              <a:defRPr sz="3200">
                <a:solidFill>
                  <a:schemeClr val="tx1"/>
                </a:solidFill>
                <a:latin typeface="Arial" panose="020B0604020202020204" pitchFamily="34" charset="0"/>
              </a:defRPr>
            </a:lvl2pPr>
            <a:lvl3pPr marL="1143000" indent="-228600" defTabSz="1042988">
              <a:spcBef>
                <a:spcPct val="20000"/>
              </a:spcBef>
              <a:buChar char="•"/>
              <a:defRPr sz="2700">
                <a:solidFill>
                  <a:schemeClr val="tx1"/>
                </a:solidFill>
                <a:latin typeface="Arial" panose="020B0604020202020204" pitchFamily="34" charset="0"/>
              </a:defRPr>
            </a:lvl3pPr>
            <a:lvl4pPr marL="1600200" indent="-228600" defTabSz="1042988">
              <a:spcBef>
                <a:spcPct val="20000"/>
              </a:spcBef>
              <a:buChar char="–"/>
              <a:defRPr sz="2300">
                <a:solidFill>
                  <a:schemeClr val="tx1"/>
                </a:solidFill>
                <a:latin typeface="Arial" panose="020B0604020202020204" pitchFamily="34" charset="0"/>
              </a:defRPr>
            </a:lvl4pPr>
            <a:lvl5pPr marL="2057400" indent="-228600" defTabSz="1042988">
              <a:spcBef>
                <a:spcPct val="20000"/>
              </a:spcBef>
              <a:buChar char="»"/>
              <a:defRPr sz="2300">
                <a:solidFill>
                  <a:schemeClr val="tx1"/>
                </a:solidFill>
                <a:latin typeface="Arial" panose="020B0604020202020204" pitchFamily="34" charset="0"/>
              </a:defRPr>
            </a:lvl5pPr>
            <a:lvl6pPr marL="2514600" indent="-228600" defTabSz="1042988" eaLnBrk="0" fontAlgn="base" hangingPunct="0">
              <a:spcBef>
                <a:spcPct val="20000"/>
              </a:spcBef>
              <a:spcAft>
                <a:spcPct val="0"/>
              </a:spcAft>
              <a:buChar char="»"/>
              <a:defRPr sz="2300">
                <a:solidFill>
                  <a:schemeClr val="tx1"/>
                </a:solidFill>
                <a:latin typeface="Arial" panose="020B0604020202020204" pitchFamily="34" charset="0"/>
              </a:defRPr>
            </a:lvl6pPr>
            <a:lvl7pPr marL="2971800" indent="-228600" defTabSz="1042988" eaLnBrk="0" fontAlgn="base" hangingPunct="0">
              <a:spcBef>
                <a:spcPct val="20000"/>
              </a:spcBef>
              <a:spcAft>
                <a:spcPct val="0"/>
              </a:spcAft>
              <a:buChar char="»"/>
              <a:defRPr sz="2300">
                <a:solidFill>
                  <a:schemeClr val="tx1"/>
                </a:solidFill>
                <a:latin typeface="Arial" panose="020B0604020202020204" pitchFamily="34" charset="0"/>
              </a:defRPr>
            </a:lvl7pPr>
            <a:lvl8pPr marL="3429000" indent="-228600" defTabSz="1042988" eaLnBrk="0" fontAlgn="base" hangingPunct="0">
              <a:spcBef>
                <a:spcPct val="20000"/>
              </a:spcBef>
              <a:spcAft>
                <a:spcPct val="0"/>
              </a:spcAft>
              <a:buChar char="»"/>
              <a:defRPr sz="2300">
                <a:solidFill>
                  <a:schemeClr val="tx1"/>
                </a:solidFill>
                <a:latin typeface="Arial" panose="020B0604020202020204" pitchFamily="34" charset="0"/>
              </a:defRPr>
            </a:lvl8pPr>
            <a:lvl9pPr marL="3886200" indent="-228600" defTabSz="1042988" eaLnBrk="0" fontAlgn="base" hangingPunct="0">
              <a:spcBef>
                <a:spcPct val="20000"/>
              </a:spcBef>
              <a:spcAft>
                <a:spcPct val="0"/>
              </a:spcAft>
              <a:buChar char="»"/>
              <a:defRPr sz="2300">
                <a:solidFill>
                  <a:schemeClr val="tx1"/>
                </a:solidFill>
                <a:latin typeface="Arial" panose="020B0604020202020204" pitchFamily="34" charset="0"/>
              </a:defRPr>
            </a:lvl9pPr>
          </a:lstStyle>
          <a:p>
            <a:pPr algn="r" eaLnBrk="1" hangingPunct="1">
              <a:lnSpc>
                <a:spcPct val="90000"/>
              </a:lnSpc>
              <a:spcBef>
                <a:spcPct val="0"/>
              </a:spcBef>
              <a:buFontTx/>
              <a:buNone/>
            </a:pPr>
            <a:r>
              <a:rPr lang="en-US" altLang="ru-RU" sz="2177">
                <a:solidFill>
                  <a:srgbClr val="D6254B"/>
                </a:solidFill>
                <a:latin typeface="Tahoma" panose="020B0604030504040204" pitchFamily="34" charset="0"/>
              </a:rPr>
              <a:t>Favorable transport</a:t>
            </a:r>
          </a:p>
          <a:p>
            <a:pPr algn="r" eaLnBrk="1" hangingPunct="1">
              <a:lnSpc>
                <a:spcPct val="90000"/>
              </a:lnSpc>
              <a:spcBef>
                <a:spcPct val="0"/>
              </a:spcBef>
              <a:buFontTx/>
              <a:buNone/>
            </a:pPr>
            <a:r>
              <a:rPr lang="ru-RU" altLang="ru-RU" sz="2177">
                <a:solidFill>
                  <a:srgbClr val="D6254B"/>
                </a:solidFill>
                <a:latin typeface="Tahoma" panose="020B0604030504040204" pitchFamily="34" charset="0"/>
              </a:rPr>
              <a:t>p</a:t>
            </a:r>
            <a:r>
              <a:rPr lang="en-US" altLang="ru-RU" sz="2177">
                <a:solidFill>
                  <a:srgbClr val="D6254B"/>
                </a:solidFill>
                <a:latin typeface="Tahoma" panose="020B0604030504040204" pitchFamily="34" charset="0"/>
              </a:rPr>
              <a:t>osition of the region</a:t>
            </a:r>
            <a:endParaRPr lang="ru-RU" altLang="ru-RU" sz="2177">
              <a:solidFill>
                <a:srgbClr val="D6254B"/>
              </a:solidFill>
              <a:latin typeface="Tahoma" panose="020B0604030504040204" pitchFamily="34" charset="0"/>
            </a:endParaRPr>
          </a:p>
        </p:txBody>
      </p:sp>
      <p:sp>
        <p:nvSpPr>
          <p:cNvPr id="3172" name="Rectangle 231"/>
          <p:cNvSpPr>
            <a:spLocks noChangeArrowheads="1"/>
          </p:cNvSpPr>
          <p:nvPr/>
        </p:nvSpPr>
        <p:spPr bwMode="auto">
          <a:xfrm>
            <a:off x="6925353" y="1701902"/>
            <a:ext cx="1618390" cy="318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1042988">
              <a:spcBef>
                <a:spcPct val="20000"/>
              </a:spcBef>
              <a:buChar char="•"/>
              <a:defRPr sz="3700">
                <a:solidFill>
                  <a:schemeClr val="tx1"/>
                </a:solidFill>
                <a:latin typeface="Arial" panose="020B0604020202020204" pitchFamily="34" charset="0"/>
              </a:defRPr>
            </a:lvl1pPr>
            <a:lvl2pPr marL="742950" indent="-285750" defTabSz="1042988">
              <a:spcBef>
                <a:spcPct val="20000"/>
              </a:spcBef>
              <a:buChar char="–"/>
              <a:defRPr sz="3200">
                <a:solidFill>
                  <a:schemeClr val="tx1"/>
                </a:solidFill>
                <a:latin typeface="Arial" panose="020B0604020202020204" pitchFamily="34" charset="0"/>
              </a:defRPr>
            </a:lvl2pPr>
            <a:lvl3pPr marL="1143000" indent="-228600" defTabSz="1042988">
              <a:spcBef>
                <a:spcPct val="20000"/>
              </a:spcBef>
              <a:buChar char="•"/>
              <a:defRPr sz="2700">
                <a:solidFill>
                  <a:schemeClr val="tx1"/>
                </a:solidFill>
                <a:latin typeface="Arial" panose="020B0604020202020204" pitchFamily="34" charset="0"/>
              </a:defRPr>
            </a:lvl3pPr>
            <a:lvl4pPr marL="1600200" indent="-228600" defTabSz="1042988">
              <a:spcBef>
                <a:spcPct val="20000"/>
              </a:spcBef>
              <a:buChar char="–"/>
              <a:defRPr sz="2300">
                <a:solidFill>
                  <a:schemeClr val="tx1"/>
                </a:solidFill>
                <a:latin typeface="Arial" panose="020B0604020202020204" pitchFamily="34" charset="0"/>
              </a:defRPr>
            </a:lvl4pPr>
            <a:lvl5pPr marL="2057400" indent="-228600" defTabSz="1042988">
              <a:spcBef>
                <a:spcPct val="20000"/>
              </a:spcBef>
              <a:buChar char="»"/>
              <a:defRPr sz="2300">
                <a:solidFill>
                  <a:schemeClr val="tx1"/>
                </a:solidFill>
                <a:latin typeface="Arial" panose="020B0604020202020204" pitchFamily="34" charset="0"/>
              </a:defRPr>
            </a:lvl5pPr>
            <a:lvl6pPr marL="2514600" indent="-228600" defTabSz="1042988" eaLnBrk="0" fontAlgn="base" hangingPunct="0">
              <a:spcBef>
                <a:spcPct val="20000"/>
              </a:spcBef>
              <a:spcAft>
                <a:spcPct val="0"/>
              </a:spcAft>
              <a:buChar char="»"/>
              <a:defRPr sz="2300">
                <a:solidFill>
                  <a:schemeClr val="tx1"/>
                </a:solidFill>
                <a:latin typeface="Arial" panose="020B0604020202020204" pitchFamily="34" charset="0"/>
              </a:defRPr>
            </a:lvl6pPr>
            <a:lvl7pPr marL="2971800" indent="-228600" defTabSz="1042988" eaLnBrk="0" fontAlgn="base" hangingPunct="0">
              <a:spcBef>
                <a:spcPct val="20000"/>
              </a:spcBef>
              <a:spcAft>
                <a:spcPct val="0"/>
              </a:spcAft>
              <a:buChar char="»"/>
              <a:defRPr sz="2300">
                <a:solidFill>
                  <a:schemeClr val="tx1"/>
                </a:solidFill>
                <a:latin typeface="Arial" panose="020B0604020202020204" pitchFamily="34" charset="0"/>
              </a:defRPr>
            </a:lvl7pPr>
            <a:lvl8pPr marL="3429000" indent="-228600" defTabSz="1042988" eaLnBrk="0" fontAlgn="base" hangingPunct="0">
              <a:spcBef>
                <a:spcPct val="20000"/>
              </a:spcBef>
              <a:spcAft>
                <a:spcPct val="0"/>
              </a:spcAft>
              <a:buChar char="»"/>
              <a:defRPr sz="2300">
                <a:solidFill>
                  <a:schemeClr val="tx1"/>
                </a:solidFill>
                <a:latin typeface="Arial" panose="020B0604020202020204" pitchFamily="34" charset="0"/>
              </a:defRPr>
            </a:lvl8pPr>
            <a:lvl9pPr marL="3886200" indent="-228600" defTabSz="1042988" eaLnBrk="0" fontAlgn="base" hangingPunct="0">
              <a:spcBef>
                <a:spcPct val="20000"/>
              </a:spcBef>
              <a:spcAft>
                <a:spcPct val="0"/>
              </a:spcAft>
              <a:buChar char="»"/>
              <a:defRPr sz="2300">
                <a:solidFill>
                  <a:schemeClr val="tx1"/>
                </a:solidFill>
                <a:latin typeface="Arial" panose="020B0604020202020204" pitchFamily="34" charset="0"/>
              </a:defRPr>
            </a:lvl9pPr>
          </a:lstStyle>
          <a:p>
            <a:pPr algn="ctr" eaLnBrk="1" hangingPunct="1">
              <a:lnSpc>
                <a:spcPct val="90000"/>
              </a:lnSpc>
              <a:spcBef>
                <a:spcPct val="0"/>
              </a:spcBef>
              <a:buFontTx/>
              <a:buNone/>
            </a:pPr>
            <a:r>
              <a:rPr lang="ru-RU" altLang="ru-RU" sz="1633">
                <a:solidFill>
                  <a:srgbClr val="D6254B"/>
                </a:solidFill>
                <a:latin typeface="Tahoma" panose="020B0604030504040204" pitchFamily="34" charset="0"/>
              </a:rPr>
              <a:t>50 </a:t>
            </a:r>
            <a:r>
              <a:rPr lang="en-US" altLang="ru-RU" sz="1451">
                <a:solidFill>
                  <a:srgbClr val="D6254B"/>
                </a:solidFill>
                <a:latin typeface="Tahoma" panose="020B0604030504040204" pitchFamily="34" charset="0"/>
              </a:rPr>
              <a:t>m</a:t>
            </a:r>
            <a:r>
              <a:rPr lang="ru-RU" altLang="ru-RU" sz="1451">
                <a:solidFill>
                  <a:srgbClr val="D6254B"/>
                </a:solidFill>
                <a:latin typeface="Tahoma" panose="020B0604030504040204" pitchFamily="34" charset="0"/>
              </a:rPr>
              <a:t>i</a:t>
            </a:r>
            <a:r>
              <a:rPr lang="en-US" altLang="ru-RU" sz="1451">
                <a:solidFill>
                  <a:srgbClr val="D6254B"/>
                </a:solidFill>
                <a:latin typeface="Tahoma" panose="020B0604030504040204" pitchFamily="34" charset="0"/>
              </a:rPr>
              <a:t>llion people</a:t>
            </a:r>
          </a:p>
        </p:txBody>
      </p:sp>
    </p:spTree>
    <p:extLst>
      <p:ext uri="{BB962C8B-B14F-4D97-AF65-F5344CB8AC3E}">
        <p14:creationId xmlns:p14="http://schemas.microsoft.com/office/powerpoint/2010/main" val="40728478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4"/>
          <p:cNvSpPr>
            <a:spLocks noGrp="1"/>
          </p:cNvSpPr>
          <p:nvPr>
            <p:ph type="sldNum" sz="quarter" idx="12"/>
          </p:nvPr>
        </p:nvSpPr>
        <p:spPr>
          <a:noFill/>
        </p:spPr>
        <p:txBody>
          <a:bodyPr/>
          <a:lstStyle/>
          <a:p>
            <a:fld id="{14F4C231-434A-4BB1-9D04-616C9D849580}" type="slidenum">
              <a:rPr lang="en-US" smtClean="0">
                <a:latin typeface="Arial" pitchFamily="34" charset="0"/>
              </a:rPr>
              <a:pPr/>
              <a:t>11</a:t>
            </a:fld>
            <a:endParaRPr lang="en-US">
              <a:latin typeface="Arial" pitchFamily="34" charset="0"/>
            </a:endParaRPr>
          </a:p>
        </p:txBody>
      </p:sp>
      <p:sp>
        <p:nvSpPr>
          <p:cNvPr id="41987" name="Rectangle 2"/>
          <p:cNvSpPr>
            <a:spLocks noGrp="1" noChangeArrowheads="1"/>
          </p:cNvSpPr>
          <p:nvPr>
            <p:ph type="title"/>
          </p:nvPr>
        </p:nvSpPr>
        <p:spPr>
          <a:xfrm>
            <a:off x="1825625" y="365760"/>
            <a:ext cx="9535102" cy="606266"/>
          </a:xfrm>
        </p:spPr>
        <p:txBody>
          <a:bodyPr>
            <a:normAutofit/>
          </a:bodyPr>
          <a:lstStyle/>
          <a:p>
            <a:pPr eaLnBrk="1" hangingPunct="1"/>
            <a:r>
              <a:rPr lang="ru-RU" sz="2400" dirty="0" smtClean="0">
                <a:solidFill>
                  <a:srgbClr val="5F5F5F"/>
                </a:solidFill>
              </a:rPr>
              <a:t>Способ исполнения</a:t>
            </a:r>
            <a:endParaRPr lang="en-US" sz="2400" i="0" dirty="0">
              <a:solidFill>
                <a:srgbClr val="5F5F5F"/>
              </a:solidFill>
            </a:endParaRPr>
          </a:p>
        </p:txBody>
      </p:sp>
      <p:grpSp>
        <p:nvGrpSpPr>
          <p:cNvPr id="41989" name="Group 36"/>
          <p:cNvGrpSpPr>
            <a:grpSpLocks/>
          </p:cNvGrpSpPr>
          <p:nvPr/>
        </p:nvGrpSpPr>
        <p:grpSpPr bwMode="auto">
          <a:xfrm>
            <a:off x="1874116" y="1261341"/>
            <a:ext cx="9414306" cy="4642719"/>
            <a:chOff x="761970" y="1695437"/>
            <a:chExt cx="8540522" cy="3966303"/>
          </a:xfrm>
        </p:grpSpPr>
        <p:graphicFrame>
          <p:nvGraphicFramePr>
            <p:cNvPr id="13" name="Content Placeholder 5"/>
            <p:cNvGraphicFramePr>
              <a:graphicFrameLocks/>
            </p:cNvGraphicFramePr>
            <p:nvPr>
              <p:extLst>
                <p:ext uri="{D42A27DB-BD31-4B8C-83A1-F6EECF244321}">
                  <p14:modId xmlns:p14="http://schemas.microsoft.com/office/powerpoint/2010/main" val="1228793934"/>
                </p:ext>
              </p:extLst>
            </p:nvPr>
          </p:nvGraphicFramePr>
          <p:xfrm>
            <a:off x="761970" y="1695437"/>
            <a:ext cx="5786478" cy="392906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41991" name="Group 48"/>
            <p:cNvGrpSpPr>
              <a:grpSpLocks/>
            </p:cNvGrpSpPr>
            <p:nvPr/>
          </p:nvGrpSpPr>
          <p:grpSpPr bwMode="auto">
            <a:xfrm>
              <a:off x="4762363" y="4612253"/>
              <a:ext cx="1928961" cy="1049487"/>
              <a:chOff x="5000493" y="3345420"/>
              <a:chExt cx="1928961" cy="1049487"/>
            </a:xfrm>
          </p:grpSpPr>
          <p:sp>
            <p:nvSpPr>
              <p:cNvPr id="42005" name="TextBox 15"/>
              <p:cNvSpPr txBox="1">
                <a:spLocks noChangeArrowheads="1"/>
              </p:cNvSpPr>
              <p:nvPr/>
            </p:nvSpPr>
            <p:spPr bwMode="auto">
              <a:xfrm>
                <a:off x="5286380" y="4000504"/>
                <a:ext cx="1643074" cy="394403"/>
              </a:xfrm>
              <a:prstGeom prst="rect">
                <a:avLst/>
              </a:prstGeom>
              <a:noFill/>
              <a:ln w="9525">
                <a:noFill/>
                <a:miter lim="800000"/>
                <a:headEnd/>
                <a:tailEnd/>
              </a:ln>
            </p:spPr>
            <p:txBody>
              <a:bodyPr>
                <a:spAutoFit/>
              </a:bodyPr>
              <a:lstStyle/>
              <a:p>
                <a:r>
                  <a:rPr lang="ru-RU" sz="1200" dirty="0" smtClean="0">
                    <a:solidFill>
                      <a:srgbClr val="000000"/>
                    </a:solidFill>
                  </a:rPr>
                  <a:t>Оперативное управление</a:t>
                </a:r>
                <a:endParaRPr lang="en-US" sz="1200" dirty="0">
                  <a:solidFill>
                    <a:srgbClr val="000000"/>
                  </a:solidFill>
                </a:endParaRPr>
              </a:p>
            </p:txBody>
          </p:sp>
          <p:sp>
            <p:nvSpPr>
              <p:cNvPr id="42006" name="TextBox 16"/>
              <p:cNvSpPr txBox="1">
                <a:spLocks noChangeArrowheads="1"/>
              </p:cNvSpPr>
              <p:nvPr/>
            </p:nvSpPr>
            <p:spPr bwMode="auto">
              <a:xfrm>
                <a:off x="5286380" y="3643314"/>
                <a:ext cx="1643074" cy="394403"/>
              </a:xfrm>
              <a:prstGeom prst="rect">
                <a:avLst/>
              </a:prstGeom>
              <a:noFill/>
              <a:ln w="9525">
                <a:noFill/>
                <a:miter lim="800000"/>
                <a:headEnd/>
                <a:tailEnd/>
              </a:ln>
            </p:spPr>
            <p:txBody>
              <a:bodyPr>
                <a:spAutoFit/>
              </a:bodyPr>
              <a:lstStyle/>
              <a:p>
                <a:r>
                  <a:rPr lang="ru-RU" sz="1200" dirty="0" smtClean="0">
                    <a:solidFill>
                      <a:srgbClr val="000000"/>
                    </a:solidFill>
                  </a:rPr>
                  <a:t>Стратегическое управление</a:t>
                </a:r>
                <a:endParaRPr lang="en-MY" sz="1200" dirty="0">
                  <a:solidFill>
                    <a:srgbClr val="000000"/>
                  </a:solidFill>
                </a:endParaRPr>
              </a:p>
            </p:txBody>
          </p:sp>
          <p:sp>
            <p:nvSpPr>
              <p:cNvPr id="42007" name="TextBox 17"/>
              <p:cNvSpPr txBox="1">
                <a:spLocks noChangeArrowheads="1"/>
              </p:cNvSpPr>
              <p:nvPr/>
            </p:nvSpPr>
            <p:spPr bwMode="auto">
              <a:xfrm>
                <a:off x="5000628" y="3345420"/>
                <a:ext cx="1928826" cy="289229"/>
              </a:xfrm>
              <a:prstGeom prst="rect">
                <a:avLst/>
              </a:prstGeom>
              <a:noFill/>
              <a:ln w="9525">
                <a:noFill/>
                <a:miter lim="800000"/>
                <a:headEnd/>
                <a:tailEnd/>
              </a:ln>
            </p:spPr>
            <p:txBody>
              <a:bodyPr>
                <a:spAutoFit/>
              </a:bodyPr>
              <a:lstStyle/>
              <a:p>
                <a:pPr algn="l"/>
                <a:r>
                  <a:rPr lang="ru-RU" sz="1600" dirty="0" smtClean="0">
                    <a:solidFill>
                      <a:srgbClr val="000000"/>
                    </a:solidFill>
                  </a:rPr>
                  <a:t>Ответственность</a:t>
                </a:r>
                <a:endParaRPr lang="en-US" sz="1600" dirty="0">
                  <a:solidFill>
                    <a:srgbClr val="000000"/>
                  </a:solidFill>
                </a:endParaRPr>
              </a:p>
            </p:txBody>
          </p:sp>
          <p:sp>
            <p:nvSpPr>
              <p:cNvPr id="19" name="Oval 18"/>
              <p:cNvSpPr/>
              <p:nvPr/>
            </p:nvSpPr>
            <p:spPr>
              <a:xfrm>
                <a:off x="5084766" y="3714752"/>
                <a:ext cx="180000" cy="180000"/>
              </a:xfrm>
              <a:prstGeom prst="ellipse">
                <a:avLst/>
              </a:prstGeom>
              <a:solidFill>
                <a:schemeClr val="tx1"/>
              </a:solidFill>
              <a:scene3d>
                <a:camera prst="orthographicFront">
                  <a:rot lat="0" lon="0" rev="0"/>
                </a:camera>
                <a:lightRig rig="threePt" dir="t">
                  <a:rot lat="0" lon="0" rev="1200000"/>
                </a:lightRig>
              </a:scene3d>
              <a:sp3d/>
            </p:spPr>
            <p:style>
              <a:lnRef idx="0">
                <a:schemeClr val="lt1">
                  <a:hueOff val="0"/>
                  <a:satOff val="0"/>
                  <a:lumOff val="0"/>
                  <a:alphaOff val="0"/>
                </a:schemeClr>
              </a:lnRef>
              <a:fillRef idx="3">
                <a:scrgbClr r="0" g="0" b="0"/>
              </a:fillRef>
              <a:effectRef idx="3">
                <a:schemeClr val="accent2">
                  <a:hueOff val="0"/>
                  <a:satOff val="0"/>
                  <a:lumOff val="0"/>
                  <a:alphaOff val="0"/>
                </a:schemeClr>
              </a:effectRef>
              <a:fontRef idx="minor">
                <a:schemeClr val="lt1"/>
              </a:fontRef>
            </p:style>
          </p:sp>
          <p:sp>
            <p:nvSpPr>
              <p:cNvPr id="20" name="Rectangle 19"/>
              <p:cNvSpPr/>
              <p:nvPr/>
            </p:nvSpPr>
            <p:spPr>
              <a:xfrm>
                <a:off x="5000493" y="3357544"/>
                <a:ext cx="1857326" cy="9286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sv-SE" sz="1600">
                  <a:solidFill>
                    <a:srgbClr val="FFFFFF"/>
                  </a:solidFill>
                </a:endParaRPr>
              </a:p>
            </p:txBody>
          </p:sp>
          <p:sp>
            <p:nvSpPr>
              <p:cNvPr id="21" name="Oval 20"/>
              <p:cNvSpPr/>
              <p:nvPr/>
            </p:nvSpPr>
            <p:spPr>
              <a:xfrm>
                <a:off x="5084766" y="4018098"/>
                <a:ext cx="180000" cy="180000"/>
              </a:xfrm>
              <a:prstGeom prst="ellipse">
                <a:avLst/>
              </a:prstGeom>
              <a:solidFill>
                <a:srgbClr val="00B0F0"/>
              </a:solidFill>
              <a:scene3d>
                <a:camera prst="orthographicFront">
                  <a:rot lat="0" lon="0" rev="0"/>
                </a:camera>
                <a:lightRig rig="threePt" dir="t">
                  <a:rot lat="0" lon="0" rev="1200000"/>
                </a:lightRig>
              </a:scene3d>
              <a:sp3d/>
            </p:spPr>
            <p:style>
              <a:lnRef idx="0">
                <a:schemeClr val="lt1">
                  <a:hueOff val="0"/>
                  <a:satOff val="0"/>
                  <a:lumOff val="0"/>
                  <a:alphaOff val="0"/>
                </a:schemeClr>
              </a:lnRef>
              <a:fillRef idx="3">
                <a:scrgbClr r="0" g="0" b="0"/>
              </a:fillRef>
              <a:effectRef idx="3">
                <a:schemeClr val="accent2">
                  <a:hueOff val="0"/>
                  <a:satOff val="0"/>
                  <a:lumOff val="0"/>
                  <a:alphaOff val="0"/>
                </a:schemeClr>
              </a:effectRef>
              <a:fontRef idx="minor">
                <a:schemeClr val="lt1"/>
              </a:fontRef>
            </p:style>
          </p:sp>
        </p:grpSp>
        <p:grpSp>
          <p:nvGrpSpPr>
            <p:cNvPr id="41992" name="Group 123"/>
            <p:cNvGrpSpPr>
              <a:grpSpLocks/>
            </p:cNvGrpSpPr>
            <p:nvPr>
              <p:custDataLst>
                <p:tags r:id="rId1"/>
              </p:custDataLst>
            </p:nvPr>
          </p:nvGrpSpPr>
          <p:grpSpPr bwMode="auto">
            <a:xfrm>
              <a:off x="6691324" y="1959279"/>
              <a:ext cx="2611168" cy="1425893"/>
              <a:chOff x="741231" y="1412875"/>
              <a:chExt cx="8703892" cy="4752976"/>
            </a:xfrm>
          </p:grpSpPr>
          <p:sp>
            <p:nvSpPr>
              <p:cNvPr id="41995" name="Rectangle 411"/>
              <p:cNvSpPr>
                <a:spLocks noChangeArrowheads="1"/>
              </p:cNvSpPr>
              <p:nvPr/>
            </p:nvSpPr>
            <p:spPr bwMode="auto">
              <a:xfrm>
                <a:off x="3390900" y="2852738"/>
                <a:ext cx="2838450" cy="1625600"/>
              </a:xfrm>
              <a:prstGeom prst="rect">
                <a:avLst/>
              </a:prstGeom>
              <a:solidFill>
                <a:srgbClr val="0070B7"/>
              </a:solidFill>
              <a:ln w="9525">
                <a:solidFill>
                  <a:schemeClr val="tx1"/>
                </a:solidFill>
                <a:miter lim="800000"/>
                <a:headEnd/>
                <a:tailEnd/>
              </a:ln>
            </p:spPr>
            <p:txBody>
              <a:bodyPr wrap="none" anchor="ctr"/>
              <a:lstStyle/>
              <a:p>
                <a:pPr algn="l"/>
                <a:r>
                  <a:rPr lang="ru-RU" sz="600" dirty="0" smtClean="0">
                    <a:solidFill>
                      <a:srgbClr val="FFFFFF"/>
                    </a:solidFill>
                    <a:cs typeface="Arial" pitchFamily="34" charset="0"/>
                  </a:rPr>
                  <a:t>Приоритеты</a:t>
                </a:r>
                <a:endParaRPr lang="sv-SE" sz="600" dirty="0">
                  <a:solidFill>
                    <a:srgbClr val="FFFFFF"/>
                  </a:solidFill>
                  <a:cs typeface="Arial" pitchFamily="34" charset="0"/>
                </a:endParaRPr>
              </a:p>
              <a:p>
                <a:pPr algn="l"/>
                <a:r>
                  <a:rPr lang="sv-SE" sz="600" dirty="0">
                    <a:solidFill>
                      <a:srgbClr val="FFFFFF"/>
                    </a:solidFill>
                    <a:cs typeface="Arial" pitchFamily="34" charset="0"/>
                  </a:rPr>
                  <a:t>1. </a:t>
                </a:r>
                <a:r>
                  <a:rPr lang="ru-RU" sz="600" dirty="0" smtClean="0">
                    <a:solidFill>
                      <a:srgbClr val="FFFFFF"/>
                    </a:solidFill>
                    <a:cs typeface="Arial" pitchFamily="34" charset="0"/>
                  </a:rPr>
                  <a:t>Безопасность/окружающая среда</a:t>
                </a:r>
                <a:endParaRPr lang="sv-SE" sz="600" dirty="0">
                  <a:solidFill>
                    <a:srgbClr val="FFFFFF"/>
                  </a:solidFill>
                  <a:cs typeface="Arial" pitchFamily="34" charset="0"/>
                </a:endParaRPr>
              </a:p>
              <a:p>
                <a:pPr algn="l"/>
                <a:r>
                  <a:rPr lang="sv-SE" sz="600" dirty="0">
                    <a:solidFill>
                      <a:srgbClr val="FFFFFF"/>
                    </a:solidFill>
                    <a:cs typeface="Arial" pitchFamily="34" charset="0"/>
                  </a:rPr>
                  <a:t>2. </a:t>
                </a:r>
                <a:r>
                  <a:rPr lang="ru-RU" sz="600" dirty="0" smtClean="0">
                    <a:solidFill>
                      <a:srgbClr val="FFFFFF"/>
                    </a:solidFill>
                    <a:cs typeface="Arial" pitchFamily="34" charset="0"/>
                  </a:rPr>
                  <a:t>Качество</a:t>
                </a:r>
                <a:endParaRPr lang="sv-SE" sz="600" dirty="0">
                  <a:solidFill>
                    <a:srgbClr val="FFFFFF"/>
                  </a:solidFill>
                  <a:cs typeface="Arial" pitchFamily="34" charset="0"/>
                </a:endParaRPr>
              </a:p>
              <a:p>
                <a:pPr algn="l"/>
                <a:r>
                  <a:rPr lang="sv-SE" sz="600" dirty="0">
                    <a:solidFill>
                      <a:srgbClr val="FFFFFF"/>
                    </a:solidFill>
                    <a:cs typeface="Arial" pitchFamily="34" charset="0"/>
                  </a:rPr>
                  <a:t>3. </a:t>
                </a:r>
                <a:r>
                  <a:rPr lang="ru-RU" sz="600" dirty="0" smtClean="0">
                    <a:solidFill>
                      <a:srgbClr val="FFFFFF"/>
                    </a:solidFill>
                    <a:cs typeface="Arial" pitchFamily="34" charset="0"/>
                  </a:rPr>
                  <a:t>Доставка</a:t>
                </a:r>
                <a:endParaRPr lang="sv-SE" sz="600" dirty="0">
                  <a:solidFill>
                    <a:srgbClr val="FFFFFF"/>
                  </a:solidFill>
                  <a:cs typeface="Arial" pitchFamily="34" charset="0"/>
                </a:endParaRPr>
              </a:p>
              <a:p>
                <a:pPr algn="l"/>
                <a:r>
                  <a:rPr lang="sv-SE" sz="600" dirty="0">
                    <a:solidFill>
                      <a:srgbClr val="FFFFFF"/>
                    </a:solidFill>
                    <a:cs typeface="Arial" pitchFamily="34" charset="0"/>
                  </a:rPr>
                  <a:t>4. </a:t>
                </a:r>
                <a:r>
                  <a:rPr lang="ru-RU" sz="600" dirty="0" smtClean="0">
                    <a:solidFill>
                      <a:srgbClr val="FFFFFF"/>
                    </a:solidFill>
                    <a:cs typeface="Arial" pitchFamily="34" charset="0"/>
                  </a:rPr>
                  <a:t>Стоимость</a:t>
                </a:r>
                <a:endParaRPr lang="sv-SE" sz="600" dirty="0">
                  <a:solidFill>
                    <a:srgbClr val="FFFFFF"/>
                  </a:solidFill>
                  <a:cs typeface="Arial" pitchFamily="34" charset="0"/>
                </a:endParaRPr>
              </a:p>
            </p:txBody>
          </p:sp>
          <p:sp>
            <p:nvSpPr>
              <p:cNvPr id="41996" name="Rectangle 401"/>
              <p:cNvSpPr>
                <a:spLocks noChangeArrowheads="1"/>
              </p:cNvSpPr>
              <p:nvPr/>
            </p:nvSpPr>
            <p:spPr bwMode="auto">
              <a:xfrm>
                <a:off x="1052513" y="5229226"/>
                <a:ext cx="1405070" cy="936625"/>
              </a:xfrm>
              <a:prstGeom prst="rect">
                <a:avLst/>
              </a:prstGeom>
              <a:solidFill>
                <a:srgbClr val="0070B7"/>
              </a:solidFill>
              <a:ln w="9525">
                <a:solidFill>
                  <a:schemeClr val="tx1"/>
                </a:solidFill>
                <a:miter lim="800000"/>
                <a:headEnd/>
                <a:tailEnd/>
              </a:ln>
            </p:spPr>
            <p:txBody>
              <a:bodyPr wrap="none" anchor="ctr"/>
              <a:lstStyle/>
              <a:p>
                <a:r>
                  <a:rPr lang="ru-RU" sz="600" dirty="0" smtClean="0">
                    <a:solidFill>
                      <a:srgbClr val="FFFFFF"/>
                    </a:solidFill>
                    <a:cs typeface="Arial" pitchFamily="34" charset="0"/>
                  </a:rPr>
                  <a:t>Философия</a:t>
                </a:r>
                <a:endParaRPr lang="sv-SE" sz="600" dirty="0">
                  <a:solidFill>
                    <a:srgbClr val="FFFFFF"/>
                  </a:solidFill>
                  <a:cs typeface="Arial" pitchFamily="34" charset="0"/>
                </a:endParaRPr>
              </a:p>
            </p:txBody>
          </p:sp>
          <p:sp>
            <p:nvSpPr>
              <p:cNvPr id="41997" name="Rectangle 404"/>
              <p:cNvSpPr>
                <a:spLocks noChangeArrowheads="1"/>
              </p:cNvSpPr>
              <p:nvPr/>
            </p:nvSpPr>
            <p:spPr bwMode="auto">
              <a:xfrm>
                <a:off x="2534974" y="5229226"/>
                <a:ext cx="1793743" cy="936625"/>
              </a:xfrm>
              <a:prstGeom prst="rect">
                <a:avLst/>
              </a:prstGeom>
              <a:solidFill>
                <a:srgbClr val="0070B7"/>
              </a:solidFill>
              <a:ln w="9525">
                <a:solidFill>
                  <a:schemeClr val="tx1"/>
                </a:solidFill>
                <a:miter lim="800000"/>
                <a:headEnd/>
                <a:tailEnd/>
              </a:ln>
            </p:spPr>
            <p:txBody>
              <a:bodyPr wrap="none" anchor="ctr"/>
              <a:lstStyle/>
              <a:p>
                <a:r>
                  <a:rPr lang="ru-RU" sz="600" dirty="0" smtClean="0">
                    <a:solidFill>
                      <a:srgbClr val="FFFFFF"/>
                    </a:solidFill>
                    <a:cs typeface="Arial" pitchFamily="34" charset="0"/>
                  </a:rPr>
                  <a:t>Клиент на первом месте</a:t>
                </a:r>
                <a:endParaRPr lang="sv-SE" sz="600" dirty="0">
                  <a:solidFill>
                    <a:srgbClr val="FFFFFF"/>
                  </a:solidFill>
                  <a:cs typeface="Arial" pitchFamily="34" charset="0"/>
                </a:endParaRPr>
              </a:p>
            </p:txBody>
          </p:sp>
          <p:sp>
            <p:nvSpPr>
              <p:cNvPr id="41998" name="Rectangle 406"/>
              <p:cNvSpPr>
                <a:spLocks noChangeArrowheads="1"/>
              </p:cNvSpPr>
              <p:nvPr/>
            </p:nvSpPr>
            <p:spPr bwMode="auto">
              <a:xfrm>
                <a:off x="4406106" y="5229226"/>
                <a:ext cx="2029354" cy="925513"/>
              </a:xfrm>
              <a:prstGeom prst="rect">
                <a:avLst/>
              </a:prstGeom>
              <a:solidFill>
                <a:srgbClr val="0070B7"/>
              </a:solidFill>
              <a:ln w="9525">
                <a:solidFill>
                  <a:schemeClr val="tx1"/>
                </a:solidFill>
                <a:miter lim="800000"/>
                <a:headEnd/>
                <a:tailEnd/>
              </a:ln>
            </p:spPr>
            <p:txBody>
              <a:bodyPr wrap="none" anchor="ctr"/>
              <a:lstStyle/>
              <a:p>
                <a:r>
                  <a:rPr lang="ru-RU" sz="600" dirty="0" smtClean="0">
                    <a:solidFill>
                      <a:srgbClr val="FFFFFF"/>
                    </a:solidFill>
                    <a:cs typeface="Arial" pitchFamily="34" charset="0"/>
                  </a:rPr>
                  <a:t>Уважение к личности</a:t>
                </a:r>
                <a:endParaRPr lang="sv-SE" sz="600" dirty="0">
                  <a:solidFill>
                    <a:srgbClr val="FFFFFF"/>
                  </a:solidFill>
                  <a:cs typeface="Arial" pitchFamily="34" charset="0"/>
                </a:endParaRPr>
              </a:p>
            </p:txBody>
          </p:sp>
          <p:sp>
            <p:nvSpPr>
              <p:cNvPr id="41999" name="Rectangle 407"/>
              <p:cNvSpPr>
                <a:spLocks noChangeArrowheads="1"/>
              </p:cNvSpPr>
              <p:nvPr/>
            </p:nvSpPr>
            <p:spPr bwMode="auto">
              <a:xfrm>
                <a:off x="6512852" y="5229226"/>
                <a:ext cx="1950244" cy="925513"/>
              </a:xfrm>
              <a:prstGeom prst="rect">
                <a:avLst/>
              </a:prstGeom>
              <a:solidFill>
                <a:srgbClr val="0070B7"/>
              </a:solidFill>
              <a:ln w="9525">
                <a:solidFill>
                  <a:schemeClr val="tx1"/>
                </a:solidFill>
                <a:miter lim="800000"/>
                <a:headEnd/>
                <a:tailEnd/>
              </a:ln>
            </p:spPr>
            <p:txBody>
              <a:bodyPr wrap="none" anchor="ctr"/>
              <a:lstStyle/>
              <a:p>
                <a:r>
                  <a:rPr lang="ru-RU" sz="600" dirty="0" smtClean="0">
                    <a:solidFill>
                      <a:srgbClr val="FFFFFF"/>
                    </a:solidFill>
                    <a:cs typeface="Arial" pitchFamily="34" charset="0"/>
                  </a:rPr>
                  <a:t>Утилизация отходов</a:t>
                </a:r>
                <a:endParaRPr lang="sv-SE" sz="600" dirty="0">
                  <a:solidFill>
                    <a:srgbClr val="FFFFFF"/>
                  </a:solidFill>
                  <a:cs typeface="Arial" pitchFamily="34" charset="0"/>
                </a:endParaRPr>
              </a:p>
            </p:txBody>
          </p:sp>
          <p:sp>
            <p:nvSpPr>
              <p:cNvPr id="42000" name="Rectangle 408"/>
              <p:cNvSpPr>
                <a:spLocks noChangeArrowheads="1"/>
              </p:cNvSpPr>
              <p:nvPr/>
            </p:nvSpPr>
            <p:spPr bwMode="auto">
              <a:xfrm>
                <a:off x="1052512" y="4581525"/>
                <a:ext cx="7410583" cy="554038"/>
              </a:xfrm>
              <a:prstGeom prst="rect">
                <a:avLst/>
              </a:prstGeom>
              <a:solidFill>
                <a:srgbClr val="0070B7"/>
              </a:solidFill>
              <a:ln w="9525">
                <a:solidFill>
                  <a:schemeClr val="tx1"/>
                </a:solidFill>
                <a:miter lim="800000"/>
                <a:headEnd/>
                <a:tailEnd/>
              </a:ln>
            </p:spPr>
            <p:txBody>
              <a:bodyPr wrap="none" anchor="ctr"/>
              <a:lstStyle/>
              <a:p>
                <a:r>
                  <a:rPr lang="ru-RU" sz="600" dirty="0" smtClean="0">
                    <a:solidFill>
                      <a:srgbClr val="FFFFFF"/>
                    </a:solidFill>
                    <a:cs typeface="Arial" pitchFamily="34" charset="0"/>
                  </a:rPr>
                  <a:t>Обычная ситуация – стандартизированный метод работы</a:t>
                </a:r>
                <a:endParaRPr lang="sv-SE" sz="600" dirty="0">
                  <a:solidFill>
                    <a:srgbClr val="FFFFFF"/>
                  </a:solidFill>
                  <a:cs typeface="Arial" pitchFamily="34" charset="0"/>
                </a:endParaRPr>
              </a:p>
            </p:txBody>
          </p:sp>
          <p:sp>
            <p:nvSpPr>
              <p:cNvPr id="42001" name="Rectangle 409"/>
              <p:cNvSpPr>
                <a:spLocks noChangeArrowheads="1"/>
              </p:cNvSpPr>
              <p:nvPr/>
            </p:nvSpPr>
            <p:spPr bwMode="auto">
              <a:xfrm>
                <a:off x="1052512" y="2636839"/>
                <a:ext cx="1872854" cy="1944687"/>
              </a:xfrm>
              <a:prstGeom prst="rect">
                <a:avLst/>
              </a:prstGeom>
              <a:solidFill>
                <a:srgbClr val="0070B7"/>
              </a:solidFill>
              <a:ln w="9525">
                <a:solidFill>
                  <a:schemeClr val="tx1"/>
                </a:solidFill>
                <a:miter lim="800000"/>
                <a:headEnd/>
                <a:tailEnd/>
              </a:ln>
            </p:spPr>
            <p:txBody>
              <a:bodyPr wrap="none" anchor="ctr"/>
              <a:lstStyle/>
              <a:p>
                <a:r>
                  <a:rPr lang="ru-RU" sz="600" dirty="0" smtClean="0">
                    <a:solidFill>
                      <a:srgbClr val="FFFFFF"/>
                    </a:solidFill>
                    <a:cs typeface="Arial" pitchFamily="34" charset="0"/>
                  </a:rPr>
                  <a:t>ГКО</a:t>
                </a:r>
                <a:endParaRPr lang="sv-SE" sz="600" dirty="0">
                  <a:solidFill>
                    <a:srgbClr val="FFFFFF"/>
                  </a:solidFill>
                  <a:cs typeface="Arial" pitchFamily="34" charset="0"/>
                </a:endParaRPr>
              </a:p>
            </p:txBody>
          </p:sp>
          <p:sp>
            <p:nvSpPr>
              <p:cNvPr id="42002" name="Rectangle 410"/>
              <p:cNvSpPr>
                <a:spLocks noChangeArrowheads="1"/>
              </p:cNvSpPr>
              <p:nvPr/>
            </p:nvSpPr>
            <p:spPr bwMode="auto">
              <a:xfrm>
                <a:off x="6591962" y="2636839"/>
                <a:ext cx="1872853" cy="1944687"/>
              </a:xfrm>
              <a:prstGeom prst="rect">
                <a:avLst/>
              </a:prstGeom>
              <a:solidFill>
                <a:srgbClr val="0070B7"/>
              </a:solidFill>
              <a:ln w="9525">
                <a:solidFill>
                  <a:schemeClr val="tx1"/>
                </a:solidFill>
                <a:miter lim="800000"/>
                <a:headEnd/>
                <a:tailEnd/>
              </a:ln>
            </p:spPr>
            <p:txBody>
              <a:bodyPr wrap="none" anchor="ctr"/>
              <a:lstStyle/>
              <a:p>
                <a:r>
                  <a:rPr lang="ru-RU" sz="600" dirty="0" smtClean="0">
                    <a:solidFill>
                      <a:srgbClr val="FFFFFF"/>
                    </a:solidFill>
                    <a:cs typeface="Arial" pitchFamily="34" charset="0"/>
                  </a:rPr>
                  <a:t>Производство,</a:t>
                </a:r>
              </a:p>
              <a:p>
                <a:r>
                  <a:rPr lang="ru-RU" sz="600" dirty="0">
                    <a:solidFill>
                      <a:srgbClr val="FFFFFF"/>
                    </a:solidFill>
                    <a:cs typeface="Arial" pitchFamily="34" charset="0"/>
                  </a:rPr>
                  <a:t>у</a:t>
                </a:r>
                <a:r>
                  <a:rPr lang="ru-RU" sz="600" dirty="0" smtClean="0">
                    <a:solidFill>
                      <a:srgbClr val="FFFFFF"/>
                    </a:solidFill>
                    <a:cs typeface="Arial" pitchFamily="34" charset="0"/>
                  </a:rPr>
                  <a:t>правляемое</a:t>
                </a:r>
              </a:p>
              <a:p>
                <a:r>
                  <a:rPr lang="ru-RU" sz="600" dirty="0">
                    <a:solidFill>
                      <a:srgbClr val="FFFFFF"/>
                    </a:solidFill>
                    <a:cs typeface="Arial" pitchFamily="34" charset="0"/>
                  </a:rPr>
                  <a:t>з</a:t>
                </a:r>
                <a:r>
                  <a:rPr lang="ru-RU" sz="600" dirty="0" smtClean="0">
                    <a:solidFill>
                      <a:srgbClr val="FFFFFF"/>
                    </a:solidFill>
                    <a:cs typeface="Arial" pitchFamily="34" charset="0"/>
                  </a:rPr>
                  <a:t>аказами</a:t>
                </a:r>
              </a:p>
              <a:p>
                <a:r>
                  <a:rPr lang="ru-RU" sz="600" dirty="0" smtClean="0">
                    <a:solidFill>
                      <a:srgbClr val="FFFFFF"/>
                    </a:solidFill>
                    <a:cs typeface="Arial" pitchFamily="34" charset="0"/>
                  </a:rPr>
                  <a:t>клиентов</a:t>
                </a:r>
                <a:endParaRPr lang="sv-SE" sz="600" dirty="0">
                  <a:solidFill>
                    <a:srgbClr val="FFFFFF"/>
                  </a:solidFill>
                  <a:cs typeface="Arial" pitchFamily="34" charset="0"/>
                </a:endParaRPr>
              </a:p>
              <a:p>
                <a:endParaRPr lang="sv-SE" sz="600" dirty="0">
                  <a:solidFill>
                    <a:srgbClr val="FFFFFF"/>
                  </a:solidFill>
                  <a:cs typeface="Arial" pitchFamily="34" charset="0"/>
                </a:endParaRPr>
              </a:p>
            </p:txBody>
          </p:sp>
          <p:sp>
            <p:nvSpPr>
              <p:cNvPr id="42003" name="AutoShape 413"/>
              <p:cNvSpPr>
                <a:spLocks noChangeArrowheads="1"/>
              </p:cNvSpPr>
              <p:nvPr/>
            </p:nvSpPr>
            <p:spPr bwMode="auto">
              <a:xfrm>
                <a:off x="741231" y="1412875"/>
                <a:ext cx="8034867" cy="1223963"/>
              </a:xfrm>
              <a:prstGeom prst="triangle">
                <a:avLst>
                  <a:gd name="adj" fmla="val 50000"/>
                </a:avLst>
              </a:prstGeom>
              <a:solidFill>
                <a:srgbClr val="0070B7"/>
              </a:solidFill>
              <a:ln w="9525">
                <a:solidFill>
                  <a:schemeClr val="tx1"/>
                </a:solidFill>
                <a:miter lim="800000"/>
                <a:headEnd/>
                <a:tailEnd/>
              </a:ln>
            </p:spPr>
            <p:txBody>
              <a:bodyPr wrap="none" anchor="ctr"/>
              <a:lstStyle/>
              <a:p>
                <a:r>
                  <a:rPr lang="ru-RU" sz="800" dirty="0" smtClean="0">
                    <a:solidFill>
                      <a:srgbClr val="FFFFFF"/>
                    </a:solidFill>
                    <a:cs typeface="Arial" pitchFamily="34" charset="0"/>
                  </a:rPr>
                  <a:t>Постоянные улучшения</a:t>
                </a:r>
                <a:endParaRPr lang="sv-SE" sz="800" dirty="0">
                  <a:solidFill>
                    <a:srgbClr val="FFFFFF"/>
                  </a:solidFill>
                  <a:cs typeface="Arial" pitchFamily="34" charset="0"/>
                </a:endParaRPr>
              </a:p>
            </p:txBody>
          </p:sp>
          <p:sp>
            <p:nvSpPr>
              <p:cNvPr id="42004" name="Text Box 414"/>
              <p:cNvSpPr txBox="1">
                <a:spLocks noChangeArrowheads="1"/>
              </p:cNvSpPr>
              <p:nvPr/>
            </p:nvSpPr>
            <p:spPr bwMode="auto">
              <a:xfrm>
                <a:off x="8899950" y="2828240"/>
                <a:ext cx="545173" cy="2629354"/>
              </a:xfrm>
              <a:prstGeom prst="rect">
                <a:avLst/>
              </a:prstGeom>
              <a:solidFill>
                <a:srgbClr val="0070B7"/>
              </a:solidFill>
              <a:ln w="9525" algn="ctr">
                <a:noFill/>
                <a:miter lim="800000"/>
                <a:headEnd/>
                <a:tailEnd/>
              </a:ln>
            </p:spPr>
            <p:txBody>
              <a:bodyPr anchor="ctr">
                <a:spAutoFit/>
              </a:bodyPr>
              <a:lstStyle/>
              <a:p>
                <a:pPr algn="l"/>
                <a:r>
                  <a:rPr lang="ru-RU" sz="600" b="1" dirty="0" smtClean="0">
                    <a:solidFill>
                      <a:srgbClr val="FFFFFF"/>
                    </a:solidFill>
                    <a:cs typeface="Arial" pitchFamily="34" charset="0"/>
                  </a:rPr>
                  <a:t>ЛИДЕРСТВО</a:t>
                </a:r>
                <a:endParaRPr lang="sv-SE" sz="600" b="1" dirty="0">
                  <a:solidFill>
                    <a:srgbClr val="FFFFFF"/>
                  </a:solidFill>
                  <a:cs typeface="Arial" pitchFamily="34" charset="0"/>
                </a:endParaRPr>
              </a:p>
            </p:txBody>
          </p:sp>
        </p:grpSp>
        <p:sp>
          <p:nvSpPr>
            <p:cNvPr id="22" name="Oval 21"/>
            <p:cNvSpPr>
              <a:spLocks noChangeAspect="1"/>
            </p:cNvSpPr>
            <p:nvPr/>
          </p:nvSpPr>
          <p:spPr>
            <a:xfrm>
              <a:off x="3486047" y="3108313"/>
              <a:ext cx="228594" cy="2286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600">
                <a:solidFill>
                  <a:srgbClr val="FFFFFF"/>
                </a:solidFill>
              </a:endParaRPr>
            </a:p>
          </p:txBody>
        </p:sp>
        <p:sp>
          <p:nvSpPr>
            <p:cNvPr id="23" name="Oval 22"/>
            <p:cNvSpPr/>
            <p:nvPr/>
          </p:nvSpPr>
          <p:spPr>
            <a:xfrm>
              <a:off x="4829036" y="2770176"/>
              <a:ext cx="266693" cy="2667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600">
                <a:solidFill>
                  <a:srgbClr val="FFFFFF"/>
                </a:solidFill>
              </a:endParaRPr>
            </a:p>
          </p:txBody>
        </p:sp>
      </p:grpSp>
      <p:sp>
        <p:nvSpPr>
          <p:cNvPr id="2" name="Päivämäärän paikkamerkki 1"/>
          <p:cNvSpPr>
            <a:spLocks noGrp="1"/>
          </p:cNvSpPr>
          <p:nvPr>
            <p:ph type="dt" sz="half" idx="10"/>
          </p:nvPr>
        </p:nvSpPr>
        <p:spPr/>
        <p:txBody>
          <a:bodyPr/>
          <a:lstStyle/>
          <a:p>
            <a:r>
              <a:rPr lang="fi-FI"/>
              <a:t>14.9.2016</a:t>
            </a:r>
            <a:endParaRPr lang="en-US"/>
          </a:p>
        </p:txBody>
      </p:sp>
      <p:sp>
        <p:nvSpPr>
          <p:cNvPr id="3" name="Alatunnisteen paikkamerkki 2"/>
          <p:cNvSpPr>
            <a:spLocks noGrp="1"/>
          </p:cNvSpPr>
          <p:nvPr>
            <p:ph type="ftr" sz="quarter" idx="11"/>
          </p:nvPr>
        </p:nvSpPr>
        <p:spPr/>
        <p:txBody>
          <a:bodyPr/>
          <a:lstStyle/>
          <a:p>
            <a:r>
              <a:rPr lang="en-US"/>
              <a:t>Ari Virtanen , Solidior Ltd. </a:t>
            </a:r>
          </a:p>
        </p:txBody>
      </p:sp>
      <p:sp>
        <p:nvSpPr>
          <p:cNvPr id="28" name="Oval 21"/>
          <p:cNvSpPr>
            <a:spLocks noChangeAspect="1"/>
          </p:cNvSpPr>
          <p:nvPr/>
        </p:nvSpPr>
        <p:spPr bwMode="auto">
          <a:xfrm>
            <a:off x="3581400" y="3560907"/>
            <a:ext cx="217348" cy="23080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600">
              <a:solidFill>
                <a:srgbClr val="FFFFFF"/>
              </a:solidFill>
            </a:endParaRPr>
          </a:p>
        </p:txBody>
      </p:sp>
    </p:spTree>
    <p:extLst>
      <p:ext uri="{BB962C8B-B14F-4D97-AF65-F5344CB8AC3E}">
        <p14:creationId xmlns:p14="http://schemas.microsoft.com/office/powerpoint/2010/main" val="5693765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4"/>
          <p:cNvSpPr>
            <a:spLocks noGrp="1"/>
          </p:cNvSpPr>
          <p:nvPr>
            <p:ph type="sldNum" sz="quarter" idx="12"/>
          </p:nvPr>
        </p:nvSpPr>
        <p:spPr>
          <a:noFill/>
        </p:spPr>
        <p:txBody>
          <a:bodyPr/>
          <a:lstStyle/>
          <a:p>
            <a:fld id="{840DF34F-2413-4D9E-9603-0897E06006DA}" type="slidenum">
              <a:rPr lang="en-US" smtClean="0">
                <a:latin typeface="Arial" pitchFamily="34" charset="0"/>
              </a:rPr>
              <a:pPr/>
              <a:t>12</a:t>
            </a:fld>
            <a:endParaRPr lang="en-US">
              <a:latin typeface="Arial" pitchFamily="34" charset="0"/>
            </a:endParaRPr>
          </a:p>
        </p:txBody>
      </p:sp>
      <p:sp>
        <p:nvSpPr>
          <p:cNvPr id="43011" name="Rectangle 2"/>
          <p:cNvSpPr>
            <a:spLocks noGrp="1" noChangeArrowheads="1"/>
          </p:cNvSpPr>
          <p:nvPr>
            <p:ph type="title"/>
          </p:nvPr>
        </p:nvSpPr>
        <p:spPr>
          <a:xfrm>
            <a:off x="2175163" y="365760"/>
            <a:ext cx="9185563" cy="431166"/>
          </a:xfrm>
        </p:spPr>
        <p:txBody>
          <a:bodyPr>
            <a:normAutofit/>
          </a:bodyPr>
          <a:lstStyle/>
          <a:p>
            <a:pPr eaLnBrk="1" hangingPunct="1"/>
            <a:r>
              <a:rPr lang="ru-RU" sz="2400" dirty="0" smtClean="0">
                <a:solidFill>
                  <a:schemeClr val="tx2">
                    <a:lumMod val="75000"/>
                  </a:schemeClr>
                </a:solidFill>
              </a:rPr>
              <a:t>Рабочая группа развития</a:t>
            </a:r>
            <a:r>
              <a:rPr lang="ru-RU" sz="2400" dirty="0">
                <a:solidFill>
                  <a:schemeClr val="tx2">
                    <a:lumMod val="75000"/>
                  </a:schemeClr>
                </a:solidFill>
              </a:rPr>
              <a:t> </a:t>
            </a:r>
            <a:r>
              <a:rPr lang="ru-RU" sz="2400" i="0" dirty="0" smtClean="0">
                <a:solidFill>
                  <a:schemeClr val="tx2">
                    <a:lumMod val="75000"/>
                  </a:schemeClr>
                </a:solidFill>
              </a:rPr>
              <a:t>–</a:t>
            </a:r>
            <a:r>
              <a:rPr lang="en-US" sz="2400" i="0" dirty="0" smtClean="0">
                <a:solidFill>
                  <a:schemeClr val="tx2">
                    <a:lumMod val="75000"/>
                  </a:schemeClr>
                </a:solidFill>
              </a:rPr>
              <a:t> </a:t>
            </a:r>
            <a:r>
              <a:rPr lang="ru-RU" sz="2400" dirty="0" smtClean="0">
                <a:solidFill>
                  <a:schemeClr val="tx2">
                    <a:lumMod val="75000"/>
                  </a:schemeClr>
                </a:solidFill>
              </a:rPr>
              <a:t>конкретное решение</a:t>
            </a:r>
            <a:endParaRPr lang="en-US" sz="2400" i="0" dirty="0">
              <a:solidFill>
                <a:schemeClr val="tx2">
                  <a:lumMod val="75000"/>
                </a:schemeClr>
              </a:solidFill>
            </a:endParaRPr>
          </a:p>
        </p:txBody>
      </p:sp>
      <p:sp>
        <p:nvSpPr>
          <p:cNvPr id="43013" name="Platshållare för innehåll 2"/>
          <p:cNvSpPr txBox="1">
            <a:spLocks/>
          </p:cNvSpPr>
          <p:nvPr/>
        </p:nvSpPr>
        <p:spPr bwMode="auto">
          <a:xfrm>
            <a:off x="1498601" y="1754188"/>
            <a:ext cx="9326563" cy="423862"/>
          </a:xfrm>
          <a:prstGeom prst="rect">
            <a:avLst/>
          </a:prstGeom>
          <a:noFill/>
          <a:ln w="9525">
            <a:noFill/>
            <a:miter lim="800000"/>
            <a:headEnd/>
            <a:tailEnd/>
          </a:ln>
        </p:spPr>
        <p:txBody>
          <a:bodyPr lIns="0" tIns="0" rIns="0" bIns="0">
            <a:spAutoFit/>
          </a:bodyPr>
          <a:lstStyle/>
          <a:p>
            <a:pPr marL="285750" indent="-285750" defTabSz="838200" eaLnBrk="0" hangingPunct="0">
              <a:spcAft>
                <a:spcPct val="30000"/>
              </a:spcAft>
              <a:buClr>
                <a:srgbClr val="0070B8"/>
              </a:buClr>
              <a:buSzPct val="85000"/>
              <a:buFont typeface="Wingdings" pitchFamily="2" charset="2"/>
              <a:buChar char="n"/>
            </a:pPr>
            <a:endParaRPr lang="en-US" sz="1200">
              <a:solidFill>
                <a:srgbClr val="000000"/>
              </a:solidFill>
              <a:ea typeface="MS PGothic" pitchFamily="34" charset="-128"/>
            </a:endParaRPr>
          </a:p>
          <a:p>
            <a:pPr marL="628650" lvl="1" indent="-285750" defTabSz="838200" eaLnBrk="0" hangingPunct="0">
              <a:spcAft>
                <a:spcPct val="30000"/>
              </a:spcAft>
              <a:buClr>
                <a:srgbClr val="0070B8"/>
              </a:buClr>
              <a:buSzPct val="85000"/>
              <a:buFont typeface="Wingdings" pitchFamily="2" charset="2"/>
              <a:buChar char="n"/>
            </a:pPr>
            <a:endParaRPr lang="en-US" sz="1200">
              <a:solidFill>
                <a:srgbClr val="000000"/>
              </a:solidFill>
              <a:ea typeface="MS PGothic" pitchFamily="34" charset="-128"/>
            </a:endParaRPr>
          </a:p>
        </p:txBody>
      </p:sp>
      <p:grpSp>
        <p:nvGrpSpPr>
          <p:cNvPr id="43014" name="Group 8"/>
          <p:cNvGrpSpPr>
            <a:grpSpLocks/>
          </p:cNvGrpSpPr>
          <p:nvPr/>
        </p:nvGrpSpPr>
        <p:grpSpPr bwMode="auto">
          <a:xfrm>
            <a:off x="1444626" y="5302251"/>
            <a:ext cx="9294813" cy="1008063"/>
            <a:chOff x="271463" y="2251092"/>
            <a:chExt cx="9361487" cy="898543"/>
          </a:xfrm>
          <a:solidFill>
            <a:schemeClr val="bg2">
              <a:lumMod val="90000"/>
            </a:schemeClr>
          </a:solidFill>
        </p:grpSpPr>
        <p:sp>
          <p:nvSpPr>
            <p:cNvPr id="43024" name="Rectangle 5"/>
            <p:cNvSpPr>
              <a:spLocks noChangeArrowheads="1"/>
            </p:cNvSpPr>
            <p:nvPr/>
          </p:nvSpPr>
          <p:spPr bwMode="auto">
            <a:xfrm>
              <a:off x="1817688" y="2251092"/>
              <a:ext cx="7815262" cy="898543"/>
            </a:xfrm>
            <a:prstGeom prst="rect">
              <a:avLst/>
            </a:prstGeom>
            <a:grpFill/>
            <a:ln w="9525">
              <a:solidFill>
                <a:schemeClr val="tx1"/>
              </a:solidFill>
              <a:miter lim="800000"/>
              <a:headEnd/>
              <a:tailEnd/>
            </a:ln>
          </p:spPr>
          <p:txBody>
            <a:bodyPr lIns="540000" tIns="0" rIns="0" bIns="0" anchor="ctr"/>
            <a:lstStyle/>
            <a:p>
              <a:pPr marL="185738" indent="-185738">
                <a:spcBef>
                  <a:spcPts val="600"/>
                </a:spcBef>
                <a:buClr>
                  <a:srgbClr val="0070C0"/>
                </a:buClr>
                <a:buFont typeface="Wingdings 3" pitchFamily="18" charset="2"/>
                <a:buChar char=""/>
              </a:pPr>
              <a:r>
                <a:rPr lang="ru-RU" sz="1500" dirty="0" smtClean="0">
                  <a:solidFill>
                    <a:srgbClr val="000000"/>
                  </a:solidFill>
                </a:rPr>
                <a:t>Власти и частные предприниматели обеих стран</a:t>
              </a:r>
              <a:endParaRPr lang="en-GB" sz="1500" dirty="0">
                <a:solidFill>
                  <a:srgbClr val="000000"/>
                </a:solidFill>
              </a:endParaRPr>
            </a:p>
            <a:p>
              <a:pPr marL="185738" indent="-185738">
                <a:spcBef>
                  <a:spcPts val="600"/>
                </a:spcBef>
                <a:buClr>
                  <a:srgbClr val="0070C0"/>
                </a:buClr>
                <a:buFont typeface="Wingdings 3" pitchFamily="18" charset="2"/>
                <a:buChar char=""/>
              </a:pPr>
              <a:r>
                <a:rPr lang="ru-RU" sz="1500" dirty="0" smtClean="0">
                  <a:solidFill>
                    <a:srgbClr val="000000"/>
                  </a:solidFill>
                </a:rPr>
                <a:t>Руководящий состав избирается заинтересованными лицами</a:t>
              </a:r>
              <a:endParaRPr lang="en-GB" sz="1500" dirty="0">
                <a:solidFill>
                  <a:srgbClr val="000000"/>
                </a:solidFill>
              </a:endParaRPr>
            </a:p>
            <a:p>
              <a:pPr marL="185738" indent="-185738">
                <a:spcBef>
                  <a:spcPts val="600"/>
                </a:spcBef>
                <a:buClr>
                  <a:srgbClr val="0070C0"/>
                </a:buClr>
                <a:buFont typeface="Wingdings 3" pitchFamily="18" charset="2"/>
                <a:buChar char=""/>
              </a:pPr>
              <a:r>
                <a:rPr lang="ru-RU" sz="1500" dirty="0" smtClean="0">
                  <a:solidFill>
                    <a:srgbClr val="000000"/>
                  </a:solidFill>
                </a:rPr>
                <a:t>Прочая сторонняя помощь при </a:t>
              </a:r>
              <a:r>
                <a:rPr lang="ru-RU" sz="1500" dirty="0" smtClean="0">
                  <a:solidFill>
                    <a:srgbClr val="000000"/>
                  </a:solidFill>
                </a:rPr>
                <a:t>необходимости</a:t>
              </a:r>
              <a:endParaRPr lang="en-GB" sz="1500" dirty="0">
                <a:solidFill>
                  <a:srgbClr val="000000"/>
                </a:solidFill>
              </a:endParaRPr>
            </a:p>
          </p:txBody>
        </p:sp>
        <p:sp>
          <p:nvSpPr>
            <p:cNvPr id="43025" name="AutoShape 4"/>
            <p:cNvSpPr>
              <a:spLocks noChangeArrowheads="1"/>
            </p:cNvSpPr>
            <p:nvPr/>
          </p:nvSpPr>
          <p:spPr bwMode="auto">
            <a:xfrm>
              <a:off x="271463" y="2251092"/>
              <a:ext cx="2066925" cy="898543"/>
            </a:xfrm>
            <a:prstGeom prst="homePlate">
              <a:avLst>
                <a:gd name="adj" fmla="val 30809"/>
              </a:avLst>
            </a:prstGeom>
            <a:grpFill/>
            <a:ln w="6350">
              <a:solidFill>
                <a:schemeClr val="tx1"/>
              </a:solidFill>
              <a:miter lim="800000"/>
              <a:headEnd/>
              <a:tailEnd/>
            </a:ln>
          </p:spPr>
          <p:txBody>
            <a:bodyPr lIns="72000" tIns="72000" rIns="72000" bIns="72000" anchor="ctr"/>
            <a:lstStyle/>
            <a:p>
              <a:r>
                <a:rPr lang="ru-RU" sz="1600" b="1" dirty="0" smtClean="0">
                  <a:solidFill>
                    <a:srgbClr val="FFFFFF"/>
                  </a:solidFill>
                </a:rPr>
                <a:t>КТО</a:t>
              </a:r>
              <a:endParaRPr lang="en-GB" sz="1600" b="1" dirty="0">
                <a:solidFill>
                  <a:srgbClr val="FFFFFF"/>
                </a:solidFill>
              </a:endParaRPr>
            </a:p>
          </p:txBody>
        </p:sp>
      </p:grpSp>
      <p:grpSp>
        <p:nvGrpSpPr>
          <p:cNvPr id="43015" name="Group 11"/>
          <p:cNvGrpSpPr>
            <a:grpSpLocks/>
          </p:cNvGrpSpPr>
          <p:nvPr/>
        </p:nvGrpSpPr>
        <p:grpSpPr bwMode="auto">
          <a:xfrm>
            <a:off x="1444626" y="2532062"/>
            <a:ext cx="9294811" cy="1492251"/>
            <a:chOff x="271463" y="3365510"/>
            <a:chExt cx="9361485" cy="1255733"/>
          </a:xfrm>
          <a:solidFill>
            <a:schemeClr val="bg2">
              <a:lumMod val="90000"/>
            </a:schemeClr>
          </a:solidFill>
        </p:grpSpPr>
        <p:sp>
          <p:nvSpPr>
            <p:cNvPr id="43022" name="Rectangle 6"/>
            <p:cNvSpPr>
              <a:spLocks noChangeArrowheads="1"/>
            </p:cNvSpPr>
            <p:nvPr/>
          </p:nvSpPr>
          <p:spPr bwMode="auto">
            <a:xfrm>
              <a:off x="1817688" y="3365511"/>
              <a:ext cx="7815260" cy="1255732"/>
            </a:xfrm>
            <a:prstGeom prst="rect">
              <a:avLst/>
            </a:prstGeom>
            <a:grpFill/>
            <a:ln w="9525">
              <a:solidFill>
                <a:schemeClr val="tx1"/>
              </a:solidFill>
              <a:miter lim="800000"/>
              <a:headEnd/>
              <a:tailEnd/>
            </a:ln>
          </p:spPr>
          <p:txBody>
            <a:bodyPr lIns="540000" tIns="0" rIns="0" bIns="0" anchor="ctr"/>
            <a:lstStyle/>
            <a:p>
              <a:pPr marL="185738" indent="-185738">
                <a:spcBef>
                  <a:spcPts val="600"/>
                </a:spcBef>
                <a:buClr>
                  <a:srgbClr val="0070C0"/>
                </a:buClr>
                <a:buFont typeface="Wingdings 3" pitchFamily="18" charset="2"/>
                <a:buChar char=""/>
              </a:pPr>
              <a:r>
                <a:rPr lang="ru-RU" sz="1500" dirty="0" smtClean="0">
                  <a:solidFill>
                    <a:srgbClr val="000000"/>
                  </a:solidFill>
                </a:rPr>
                <a:t>Установка общей политики управления для ме</a:t>
              </a:r>
              <a:r>
                <a:rPr lang="ru-RU" sz="1500" dirty="0" smtClean="0">
                  <a:solidFill>
                    <a:srgbClr val="000000"/>
                  </a:solidFill>
                </a:rPr>
                <a:t>ждународных/местных производств</a:t>
              </a:r>
              <a:endParaRPr lang="en-GB" sz="1500" dirty="0">
                <a:solidFill>
                  <a:srgbClr val="000000"/>
                </a:solidFill>
              </a:endParaRPr>
            </a:p>
            <a:p>
              <a:pPr marL="185738" indent="-185738">
                <a:spcBef>
                  <a:spcPts val="600"/>
                </a:spcBef>
                <a:buClr>
                  <a:srgbClr val="0070C0"/>
                </a:buClr>
                <a:buFont typeface="Wingdings 3" pitchFamily="18" charset="2"/>
                <a:buChar char=""/>
              </a:pPr>
              <a:r>
                <a:rPr lang="ru-RU" sz="1500" dirty="0" smtClean="0">
                  <a:solidFill>
                    <a:srgbClr val="000000"/>
                  </a:solidFill>
                </a:rPr>
                <a:t>Организация индустриальных парков, необходимых для привлечения иностранных компаний</a:t>
              </a:r>
              <a:endParaRPr lang="en-GB" sz="1500" dirty="0">
                <a:solidFill>
                  <a:srgbClr val="000000"/>
                </a:solidFill>
              </a:endParaRPr>
            </a:p>
            <a:p>
              <a:pPr marL="185738" indent="-185738">
                <a:spcBef>
                  <a:spcPts val="600"/>
                </a:spcBef>
                <a:buClr>
                  <a:srgbClr val="0070C0"/>
                </a:buClr>
                <a:buFont typeface="Wingdings 3" pitchFamily="18" charset="2"/>
                <a:buChar char=""/>
              </a:pPr>
              <a:r>
                <a:rPr lang="ru-RU" sz="1500" dirty="0" smtClean="0">
                  <a:solidFill>
                    <a:srgbClr val="000000"/>
                  </a:solidFill>
                </a:rPr>
                <a:t>Определение ролей и ответственности местных и иностранных властей</a:t>
              </a:r>
              <a:endParaRPr lang="en-GB" sz="1500" dirty="0">
                <a:solidFill>
                  <a:srgbClr val="000000"/>
                </a:solidFill>
              </a:endParaRPr>
            </a:p>
            <a:p>
              <a:pPr marL="185738" indent="-185738">
                <a:spcBef>
                  <a:spcPts val="600"/>
                </a:spcBef>
                <a:buClr>
                  <a:srgbClr val="0070C0"/>
                </a:buClr>
                <a:buFont typeface="Wingdings 3" pitchFamily="18" charset="2"/>
                <a:buChar char=""/>
              </a:pPr>
              <a:r>
                <a:rPr lang="ru-RU" sz="1500" dirty="0" smtClean="0">
                  <a:solidFill>
                    <a:srgbClr val="000000"/>
                  </a:solidFill>
                </a:rPr>
                <a:t>Поддержка местных </a:t>
              </a:r>
              <a:r>
                <a:rPr lang="ru-RU" sz="1500" dirty="0" smtClean="0">
                  <a:solidFill>
                    <a:srgbClr val="000000"/>
                  </a:solidFill>
                </a:rPr>
                <a:t>компаний и инвесторов в разработке своих собственных программ</a:t>
              </a:r>
              <a:endParaRPr lang="en-GB" sz="1500" dirty="0">
                <a:solidFill>
                  <a:srgbClr val="000000"/>
                </a:solidFill>
              </a:endParaRPr>
            </a:p>
            <a:p>
              <a:pPr marL="185738" indent="-185738">
                <a:spcBef>
                  <a:spcPts val="600"/>
                </a:spcBef>
                <a:buClr>
                  <a:srgbClr val="0070C0"/>
                </a:buClr>
                <a:buFont typeface="Wingdings 3" pitchFamily="18" charset="2"/>
                <a:buChar char=""/>
              </a:pPr>
              <a:r>
                <a:rPr lang="ru-RU" sz="1500" dirty="0" smtClean="0">
                  <a:solidFill>
                    <a:srgbClr val="000000"/>
                  </a:solidFill>
                </a:rPr>
                <a:t>Установление мер для финансовых задач</a:t>
              </a:r>
              <a:r>
                <a:rPr lang="en-US" sz="1500" dirty="0">
                  <a:solidFill>
                    <a:srgbClr val="000000"/>
                  </a:solidFill>
                </a:rPr>
                <a:t> </a:t>
              </a:r>
              <a:r>
                <a:rPr lang="ru-RU" sz="1500" dirty="0" smtClean="0">
                  <a:solidFill>
                    <a:srgbClr val="000000"/>
                  </a:solidFill>
                </a:rPr>
                <a:t>и при необходимости получение</a:t>
              </a:r>
              <a:r>
                <a:rPr lang="en-GB" sz="1500" dirty="0" smtClean="0">
                  <a:solidFill>
                    <a:srgbClr val="000000"/>
                  </a:solidFill>
                </a:rPr>
                <a:t> </a:t>
              </a:r>
              <a:r>
                <a:rPr lang="ru-RU" sz="1500" dirty="0" smtClean="0">
                  <a:solidFill>
                    <a:srgbClr val="000000"/>
                  </a:solidFill>
                </a:rPr>
                <a:t>международного финансирования</a:t>
              </a:r>
              <a:endParaRPr lang="en-GB" sz="1500" dirty="0">
                <a:solidFill>
                  <a:srgbClr val="000000"/>
                </a:solidFill>
              </a:endParaRPr>
            </a:p>
          </p:txBody>
        </p:sp>
        <p:sp>
          <p:nvSpPr>
            <p:cNvPr id="43023" name="AutoShape 7"/>
            <p:cNvSpPr>
              <a:spLocks noChangeArrowheads="1"/>
            </p:cNvSpPr>
            <p:nvPr/>
          </p:nvSpPr>
          <p:spPr bwMode="auto">
            <a:xfrm>
              <a:off x="271463" y="3365510"/>
              <a:ext cx="2066925" cy="1255732"/>
            </a:xfrm>
            <a:prstGeom prst="homePlate">
              <a:avLst>
                <a:gd name="adj" fmla="val 21931"/>
              </a:avLst>
            </a:prstGeom>
            <a:grpFill/>
            <a:ln w="6350">
              <a:solidFill>
                <a:schemeClr val="tx1"/>
              </a:solidFill>
              <a:miter lim="800000"/>
              <a:headEnd/>
              <a:tailEnd/>
            </a:ln>
          </p:spPr>
          <p:txBody>
            <a:bodyPr lIns="72000" tIns="72000" rIns="72000" bIns="72000" anchor="ctr"/>
            <a:lstStyle/>
            <a:p>
              <a:r>
                <a:rPr lang="ru-RU" sz="1600" b="1" dirty="0" smtClean="0">
                  <a:solidFill>
                    <a:srgbClr val="FFFFFF"/>
                  </a:solidFill>
                </a:rPr>
                <a:t>ЧТО</a:t>
              </a:r>
              <a:endParaRPr lang="en-GB" sz="1600" b="1" dirty="0">
                <a:solidFill>
                  <a:srgbClr val="FFFFFF"/>
                </a:solidFill>
              </a:endParaRPr>
            </a:p>
          </p:txBody>
        </p:sp>
      </p:grpSp>
      <p:grpSp>
        <p:nvGrpSpPr>
          <p:cNvPr id="43016" name="Group 18"/>
          <p:cNvGrpSpPr>
            <a:grpSpLocks/>
          </p:cNvGrpSpPr>
          <p:nvPr/>
        </p:nvGrpSpPr>
        <p:grpSpPr bwMode="auto">
          <a:xfrm>
            <a:off x="1444626" y="1373188"/>
            <a:ext cx="9294813" cy="1008062"/>
            <a:chOff x="326308" y="1193318"/>
            <a:chExt cx="9294374" cy="898543"/>
          </a:xfrm>
          <a:solidFill>
            <a:schemeClr val="bg2">
              <a:lumMod val="90000"/>
            </a:schemeClr>
          </a:solidFill>
        </p:grpSpPr>
        <p:sp>
          <p:nvSpPr>
            <p:cNvPr id="43020" name="Rectangle 6"/>
            <p:cNvSpPr>
              <a:spLocks noChangeArrowheads="1"/>
            </p:cNvSpPr>
            <p:nvPr/>
          </p:nvSpPr>
          <p:spPr bwMode="auto">
            <a:xfrm>
              <a:off x="1861448" y="1193318"/>
              <a:ext cx="7759234" cy="898543"/>
            </a:xfrm>
            <a:prstGeom prst="rect">
              <a:avLst/>
            </a:prstGeom>
            <a:grpFill/>
            <a:ln w="9525">
              <a:solidFill>
                <a:schemeClr val="tx1"/>
              </a:solidFill>
              <a:miter lim="800000"/>
              <a:headEnd/>
              <a:tailEnd/>
            </a:ln>
          </p:spPr>
          <p:txBody>
            <a:bodyPr lIns="540000" tIns="0" rIns="0" bIns="0" anchor="ctr"/>
            <a:lstStyle/>
            <a:p>
              <a:pPr marL="185738" indent="-185738">
                <a:spcBef>
                  <a:spcPct val="60000"/>
                </a:spcBef>
                <a:buClr>
                  <a:srgbClr val="0070C0"/>
                </a:buClr>
                <a:buFont typeface="Wingdings 3" pitchFamily="18" charset="2"/>
                <a:buChar char=""/>
              </a:pPr>
              <a:r>
                <a:rPr lang="ru-RU" sz="1500" dirty="0" smtClean="0">
                  <a:solidFill>
                    <a:srgbClr val="000000"/>
                  </a:solidFill>
                </a:rPr>
                <a:t>Основной задачей программы переноса производств является </a:t>
              </a:r>
              <a:r>
                <a:rPr lang="ru-RU" sz="1500" dirty="0" smtClean="0">
                  <a:solidFill>
                    <a:srgbClr val="000000"/>
                  </a:solidFill>
                </a:rPr>
                <a:t>заложение основы для реализации конкурентоспособных и выгодных местных производственных единиц мирового класса</a:t>
              </a:r>
              <a:r>
                <a:rPr lang="en-GB" sz="1500" dirty="0" smtClean="0">
                  <a:solidFill>
                    <a:srgbClr val="000000"/>
                  </a:solidFill>
                </a:rPr>
                <a:t> </a:t>
              </a:r>
              <a:r>
                <a:rPr lang="ru-RU" sz="1500" dirty="0" smtClean="0">
                  <a:solidFill>
                    <a:srgbClr val="000000"/>
                  </a:solidFill>
                </a:rPr>
                <a:t>в установленные</a:t>
              </a:r>
              <a:r>
                <a:rPr lang="en-US" sz="1500" dirty="0" smtClean="0">
                  <a:solidFill>
                    <a:srgbClr val="000000"/>
                  </a:solidFill>
                </a:rPr>
                <a:t> </a:t>
              </a:r>
              <a:r>
                <a:rPr lang="ru-RU" sz="1500" dirty="0" smtClean="0">
                  <a:solidFill>
                    <a:srgbClr val="000000"/>
                  </a:solidFill>
                </a:rPr>
                <a:t>сроки по договорной цене и при обозначенных ресурсах</a:t>
              </a:r>
              <a:endParaRPr lang="en-GB" sz="1500" dirty="0">
                <a:solidFill>
                  <a:srgbClr val="000000"/>
                </a:solidFill>
              </a:endParaRPr>
            </a:p>
          </p:txBody>
        </p:sp>
        <p:sp>
          <p:nvSpPr>
            <p:cNvPr id="43021" name="AutoShape 7"/>
            <p:cNvSpPr>
              <a:spLocks noChangeArrowheads="1"/>
            </p:cNvSpPr>
            <p:nvPr/>
          </p:nvSpPr>
          <p:spPr bwMode="auto">
            <a:xfrm>
              <a:off x="326308" y="1193318"/>
              <a:ext cx="2052107" cy="898543"/>
            </a:xfrm>
            <a:prstGeom prst="homePlate">
              <a:avLst>
                <a:gd name="adj" fmla="val 30810"/>
              </a:avLst>
            </a:prstGeom>
            <a:grpFill/>
            <a:ln w="6350">
              <a:solidFill>
                <a:schemeClr val="tx1"/>
              </a:solidFill>
              <a:miter lim="800000"/>
              <a:headEnd/>
              <a:tailEnd/>
            </a:ln>
          </p:spPr>
          <p:txBody>
            <a:bodyPr lIns="72000" tIns="72000" rIns="72000" bIns="72000" anchor="ctr"/>
            <a:lstStyle/>
            <a:p>
              <a:r>
                <a:rPr lang="ru-RU" sz="1600" b="1" dirty="0" smtClean="0">
                  <a:solidFill>
                    <a:srgbClr val="FFFFFF"/>
                  </a:solidFill>
                </a:rPr>
                <a:t>ЗАДАЧА</a:t>
              </a:r>
              <a:endParaRPr lang="en-GB" sz="1600" b="1" dirty="0">
                <a:solidFill>
                  <a:srgbClr val="FFFFFF"/>
                </a:solidFill>
              </a:endParaRPr>
            </a:p>
          </p:txBody>
        </p:sp>
      </p:grpSp>
      <p:grpSp>
        <p:nvGrpSpPr>
          <p:cNvPr id="43017" name="Group 26"/>
          <p:cNvGrpSpPr>
            <a:grpSpLocks/>
          </p:cNvGrpSpPr>
          <p:nvPr/>
        </p:nvGrpSpPr>
        <p:grpSpPr bwMode="auto">
          <a:xfrm>
            <a:off x="1444626" y="4162425"/>
            <a:ext cx="9294813" cy="1004888"/>
            <a:chOff x="321405" y="4613657"/>
            <a:chExt cx="9294374" cy="1008000"/>
          </a:xfrm>
          <a:solidFill>
            <a:schemeClr val="bg2">
              <a:lumMod val="90000"/>
            </a:schemeClr>
          </a:solidFill>
        </p:grpSpPr>
        <p:sp>
          <p:nvSpPr>
            <p:cNvPr id="43018" name="Rectangle 6"/>
            <p:cNvSpPr>
              <a:spLocks noChangeArrowheads="1"/>
            </p:cNvSpPr>
            <p:nvPr/>
          </p:nvSpPr>
          <p:spPr bwMode="auto">
            <a:xfrm>
              <a:off x="1856545" y="4613657"/>
              <a:ext cx="7759234" cy="1008000"/>
            </a:xfrm>
            <a:prstGeom prst="rect">
              <a:avLst/>
            </a:prstGeom>
            <a:grpFill/>
            <a:ln w="9525">
              <a:solidFill>
                <a:schemeClr val="tx1"/>
              </a:solidFill>
              <a:miter lim="800000"/>
              <a:headEnd/>
              <a:tailEnd/>
            </a:ln>
          </p:spPr>
          <p:txBody>
            <a:bodyPr lIns="540000" tIns="0" rIns="0" bIns="0" anchor="ctr"/>
            <a:lstStyle/>
            <a:p>
              <a:pPr marL="185738" indent="-185738">
                <a:spcBef>
                  <a:spcPts val="600"/>
                </a:spcBef>
                <a:buClr>
                  <a:srgbClr val="0070C0"/>
                </a:buClr>
                <a:buFont typeface="Wingdings 3" pitchFamily="18" charset="2"/>
                <a:buChar char=""/>
              </a:pPr>
              <a:r>
                <a:rPr lang="ru-RU" sz="1500" dirty="0" smtClean="0">
                  <a:solidFill>
                    <a:srgbClr val="000000"/>
                  </a:solidFill>
                </a:rPr>
                <a:t>Установка возможности реализации и подготовка бизнес планов для поддержки бизнес идеи</a:t>
              </a:r>
              <a:endParaRPr lang="en-GB" sz="1500" dirty="0">
                <a:solidFill>
                  <a:srgbClr val="000000"/>
                </a:solidFill>
              </a:endParaRPr>
            </a:p>
            <a:p>
              <a:pPr marL="185738" indent="-185738">
                <a:spcBef>
                  <a:spcPts val="600"/>
                </a:spcBef>
                <a:buClr>
                  <a:srgbClr val="0070C0"/>
                </a:buClr>
                <a:buFont typeface="Wingdings 3" pitchFamily="18" charset="2"/>
                <a:buChar char=""/>
              </a:pPr>
              <a:r>
                <a:rPr lang="ru-RU" sz="1500" dirty="0" smtClean="0">
                  <a:solidFill>
                    <a:srgbClr val="000000"/>
                  </a:solidFill>
                </a:rPr>
                <a:t>Разработка хорошо структурированного производства и бизнес стратегий, включая национальный и международный </a:t>
              </a:r>
              <a:r>
                <a:rPr lang="ru-RU" sz="1500" dirty="0" smtClean="0">
                  <a:solidFill>
                    <a:srgbClr val="000000"/>
                  </a:solidFill>
                </a:rPr>
                <a:t>маркетинговые планы</a:t>
              </a:r>
              <a:r>
                <a:rPr lang="en-GB" sz="1500" dirty="0" smtClean="0">
                  <a:solidFill>
                    <a:srgbClr val="000000"/>
                  </a:solidFill>
                </a:rPr>
                <a:t>. </a:t>
              </a:r>
              <a:endParaRPr lang="en-GB" sz="1500" dirty="0">
                <a:solidFill>
                  <a:srgbClr val="000000"/>
                </a:solidFill>
              </a:endParaRPr>
            </a:p>
          </p:txBody>
        </p:sp>
        <p:sp>
          <p:nvSpPr>
            <p:cNvPr id="43019" name="AutoShape 7"/>
            <p:cNvSpPr>
              <a:spLocks noChangeArrowheads="1"/>
            </p:cNvSpPr>
            <p:nvPr/>
          </p:nvSpPr>
          <p:spPr bwMode="auto">
            <a:xfrm>
              <a:off x="321405" y="4613657"/>
              <a:ext cx="2052107" cy="1008000"/>
            </a:xfrm>
            <a:prstGeom prst="homePlate">
              <a:avLst>
                <a:gd name="adj" fmla="val 34769"/>
              </a:avLst>
            </a:prstGeom>
            <a:grpFill/>
            <a:ln w="6350">
              <a:solidFill>
                <a:schemeClr val="tx1"/>
              </a:solidFill>
              <a:miter lim="800000"/>
              <a:headEnd/>
              <a:tailEnd/>
            </a:ln>
          </p:spPr>
          <p:txBody>
            <a:bodyPr lIns="72000" tIns="72000" rIns="72000" bIns="72000" anchor="ctr"/>
            <a:lstStyle/>
            <a:p>
              <a:r>
                <a:rPr lang="ru-RU" sz="1600" b="1" dirty="0" smtClean="0">
                  <a:solidFill>
                    <a:srgbClr val="FFFFFF"/>
                  </a:solidFill>
                </a:rPr>
                <a:t>КАК</a:t>
              </a:r>
              <a:endParaRPr lang="en-GB" sz="1600" b="1" dirty="0">
                <a:solidFill>
                  <a:srgbClr val="FFFFFF"/>
                </a:solidFill>
              </a:endParaRPr>
            </a:p>
          </p:txBody>
        </p:sp>
      </p:grpSp>
      <p:sp>
        <p:nvSpPr>
          <p:cNvPr id="2" name="Päivämäärän paikkamerkki 1"/>
          <p:cNvSpPr>
            <a:spLocks noGrp="1"/>
          </p:cNvSpPr>
          <p:nvPr>
            <p:ph type="dt" sz="half" idx="10"/>
          </p:nvPr>
        </p:nvSpPr>
        <p:spPr/>
        <p:txBody>
          <a:bodyPr/>
          <a:lstStyle/>
          <a:p>
            <a:r>
              <a:rPr lang="fi-FI"/>
              <a:t>14.9.2016</a:t>
            </a:r>
            <a:endParaRPr lang="en-US"/>
          </a:p>
        </p:txBody>
      </p:sp>
      <p:sp>
        <p:nvSpPr>
          <p:cNvPr id="3" name="Alatunnisteen paikkamerkki 2"/>
          <p:cNvSpPr>
            <a:spLocks noGrp="1"/>
          </p:cNvSpPr>
          <p:nvPr>
            <p:ph type="ftr" sz="quarter" idx="11"/>
          </p:nvPr>
        </p:nvSpPr>
        <p:spPr/>
        <p:txBody>
          <a:bodyPr/>
          <a:lstStyle/>
          <a:p>
            <a:r>
              <a:rPr lang="en-US" dirty="0"/>
              <a:t>Ari Virtanen , Solidior Ltd. </a:t>
            </a:r>
          </a:p>
        </p:txBody>
      </p:sp>
    </p:spTree>
    <p:extLst>
      <p:ext uri="{BB962C8B-B14F-4D97-AF65-F5344CB8AC3E}">
        <p14:creationId xmlns:p14="http://schemas.microsoft.com/office/powerpoint/2010/main" val="2960054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tsikko 8"/>
          <p:cNvSpPr>
            <a:spLocks noGrp="1"/>
          </p:cNvSpPr>
          <p:nvPr>
            <p:ph type="title"/>
          </p:nvPr>
        </p:nvSpPr>
        <p:spPr>
          <a:xfrm>
            <a:off x="952500" y="1154488"/>
            <a:ext cx="10515600" cy="1266304"/>
          </a:xfrm>
        </p:spPr>
        <p:txBody>
          <a:bodyPr>
            <a:normAutofit/>
          </a:bodyPr>
          <a:lstStyle/>
          <a:p>
            <a:pPr algn="ctr"/>
            <a:r>
              <a:rPr lang="ru-RU" b="1" i="1" dirty="0" smtClean="0"/>
              <a:t>Спасибо</a:t>
            </a:r>
            <a:endParaRPr lang="fi-FI" b="1" i="1" dirty="0"/>
          </a:p>
        </p:txBody>
      </p:sp>
      <p:sp>
        <p:nvSpPr>
          <p:cNvPr id="4" name="Päivämäärän paikkamerkki 3"/>
          <p:cNvSpPr>
            <a:spLocks noGrp="1"/>
          </p:cNvSpPr>
          <p:nvPr>
            <p:ph type="dt" sz="half" idx="10"/>
          </p:nvPr>
        </p:nvSpPr>
        <p:spPr/>
        <p:txBody>
          <a:bodyPr/>
          <a:lstStyle/>
          <a:p>
            <a:r>
              <a:rPr lang="fi-FI"/>
              <a:t>14.9.2016</a:t>
            </a:r>
            <a:endParaRPr lang="en-US"/>
          </a:p>
        </p:txBody>
      </p:sp>
      <p:sp>
        <p:nvSpPr>
          <p:cNvPr id="5" name="Alatunnisteen paikkamerkki 4"/>
          <p:cNvSpPr>
            <a:spLocks noGrp="1"/>
          </p:cNvSpPr>
          <p:nvPr>
            <p:ph type="ftr" sz="quarter" idx="11"/>
          </p:nvPr>
        </p:nvSpPr>
        <p:spPr/>
        <p:txBody>
          <a:bodyPr/>
          <a:lstStyle/>
          <a:p>
            <a:r>
              <a:rPr lang="en-US"/>
              <a:t>Ari Virtanen , Solidior Ltd. </a:t>
            </a:r>
          </a:p>
        </p:txBody>
      </p:sp>
      <p:sp>
        <p:nvSpPr>
          <p:cNvPr id="6" name="Dian numeron paikkamerkki 5"/>
          <p:cNvSpPr>
            <a:spLocks noGrp="1"/>
          </p:cNvSpPr>
          <p:nvPr>
            <p:ph type="sldNum" sz="quarter" idx="12"/>
          </p:nvPr>
        </p:nvSpPr>
        <p:spPr/>
        <p:txBody>
          <a:bodyPr/>
          <a:lstStyle/>
          <a:p>
            <a:fld id="{15838A59-DAAD-47FF-A477-7D9D21151B8B}" type="slidenum">
              <a:rPr lang="en-US" smtClean="0"/>
              <a:t>13</a:t>
            </a:fld>
            <a:endParaRPr lang="en-US"/>
          </a:p>
        </p:txBody>
      </p:sp>
      <p:pic>
        <p:nvPicPr>
          <p:cNvPr id="3074" name="Picture 2" descr="Kuvahaun tulos haulle cooper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93331" y="2420792"/>
            <a:ext cx="4833938" cy="21830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34939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1927" y="365760"/>
            <a:ext cx="9448800" cy="770313"/>
          </a:xfrm>
        </p:spPr>
        <p:txBody>
          <a:bodyPr>
            <a:normAutofit/>
          </a:bodyPr>
          <a:lstStyle/>
          <a:p>
            <a:r>
              <a:rPr lang="ru-RU" sz="2400" dirty="0" smtClean="0">
                <a:solidFill>
                  <a:schemeClr val="tx2">
                    <a:lumMod val="75000"/>
                  </a:schemeClr>
                </a:solidFill>
              </a:rPr>
              <a:t>Тенденции в Цепи Поставок</a:t>
            </a:r>
            <a:r>
              <a:rPr lang="en-US" sz="2400" dirty="0" smtClean="0">
                <a:solidFill>
                  <a:schemeClr val="tx2">
                    <a:lumMod val="75000"/>
                  </a:schemeClr>
                </a:solidFill>
              </a:rPr>
              <a:t> (</a:t>
            </a:r>
            <a:r>
              <a:rPr lang="ru-RU" sz="2400" dirty="0" smtClean="0">
                <a:solidFill>
                  <a:schemeClr val="tx2">
                    <a:lumMod val="75000"/>
                  </a:schemeClr>
                </a:solidFill>
              </a:rPr>
              <a:t>Цепочка Спроса</a:t>
            </a:r>
            <a:r>
              <a:rPr lang="en-US" sz="2400" dirty="0" smtClean="0">
                <a:solidFill>
                  <a:schemeClr val="tx2">
                    <a:lumMod val="75000"/>
                  </a:schemeClr>
                </a:solidFill>
              </a:rPr>
              <a:t>, </a:t>
            </a:r>
            <a:r>
              <a:rPr lang="en-US" sz="2400" dirty="0">
                <a:solidFill>
                  <a:schemeClr val="tx2">
                    <a:lumMod val="75000"/>
                  </a:schemeClr>
                </a:solidFill>
              </a:rPr>
              <a:t>1/2)</a:t>
            </a:r>
            <a:endParaRPr lang="sv-SE" sz="2400" dirty="0">
              <a:solidFill>
                <a:schemeClr val="tx2">
                  <a:lumMod val="75000"/>
                </a:schemeClr>
              </a:solidFill>
            </a:endParaRPr>
          </a:p>
        </p:txBody>
      </p:sp>
      <p:sp>
        <p:nvSpPr>
          <p:cNvPr id="3" name="Content Placeholder 2"/>
          <p:cNvSpPr>
            <a:spLocks noGrp="1"/>
          </p:cNvSpPr>
          <p:nvPr>
            <p:ph idx="1"/>
          </p:nvPr>
        </p:nvSpPr>
        <p:spPr>
          <a:xfrm>
            <a:off x="1911927" y="1427760"/>
            <a:ext cx="7938655" cy="4351337"/>
          </a:xfrm>
        </p:spPr>
        <p:txBody>
          <a:bodyPr>
            <a:normAutofit/>
          </a:bodyPr>
          <a:lstStyle/>
          <a:p>
            <a:pPr marL="261938" indent="-261938" defTabSz="957263">
              <a:lnSpc>
                <a:spcPct val="80000"/>
              </a:lnSpc>
            </a:pPr>
            <a:r>
              <a:rPr lang="ru-RU" sz="2000" b="1" dirty="0" smtClean="0">
                <a:solidFill>
                  <a:schemeClr val="tx2">
                    <a:lumMod val="75000"/>
                  </a:schemeClr>
                </a:solidFill>
                <a:latin typeface="+mj-lt"/>
              </a:rPr>
              <a:t>Глобализация</a:t>
            </a:r>
            <a:r>
              <a:rPr lang="en-US" sz="2000" b="1" dirty="0" smtClean="0">
                <a:solidFill>
                  <a:schemeClr val="tx2">
                    <a:lumMod val="75000"/>
                  </a:schemeClr>
                </a:solidFill>
                <a:latin typeface="+mj-lt"/>
              </a:rPr>
              <a:t> </a:t>
            </a:r>
            <a:r>
              <a:rPr lang="en-US" sz="2000" dirty="0" smtClean="0">
                <a:solidFill>
                  <a:schemeClr val="tx2">
                    <a:lumMod val="75000"/>
                  </a:schemeClr>
                </a:solidFill>
                <a:latin typeface="+mj-lt"/>
              </a:rPr>
              <a:t>(</a:t>
            </a:r>
            <a:r>
              <a:rPr lang="ru-RU" sz="2000" dirty="0" smtClean="0">
                <a:solidFill>
                  <a:schemeClr val="tx2">
                    <a:lumMod val="75000"/>
                  </a:schemeClr>
                </a:solidFill>
                <a:latin typeface="+mj-lt"/>
              </a:rPr>
              <a:t>расстояни</a:t>
            </a:r>
            <a:r>
              <a:rPr lang="ru-RU" sz="2000" dirty="0" smtClean="0">
                <a:solidFill>
                  <a:schemeClr val="tx2">
                    <a:lumMod val="75000"/>
                  </a:schemeClr>
                </a:solidFill>
                <a:latin typeface="+mj-lt"/>
              </a:rPr>
              <a:t>е становится менее значимым</a:t>
            </a:r>
            <a:r>
              <a:rPr lang="en-US" sz="2000" dirty="0" smtClean="0">
                <a:solidFill>
                  <a:schemeClr val="tx2">
                    <a:lumMod val="75000"/>
                  </a:schemeClr>
                </a:solidFill>
                <a:latin typeface="+mj-lt"/>
              </a:rPr>
              <a:t>)</a:t>
            </a:r>
            <a:endParaRPr lang="en-US" sz="2000" dirty="0">
              <a:solidFill>
                <a:schemeClr val="tx2">
                  <a:lumMod val="75000"/>
                </a:schemeClr>
              </a:solidFill>
              <a:latin typeface="+mj-lt"/>
            </a:endParaRPr>
          </a:p>
          <a:p>
            <a:pPr marL="261938" indent="-261938" defTabSz="957263">
              <a:lnSpc>
                <a:spcPct val="80000"/>
              </a:lnSpc>
            </a:pPr>
            <a:endParaRPr lang="en-US" sz="2000" dirty="0">
              <a:solidFill>
                <a:schemeClr val="tx2">
                  <a:lumMod val="75000"/>
                </a:schemeClr>
              </a:solidFill>
              <a:latin typeface="+mj-lt"/>
            </a:endParaRPr>
          </a:p>
          <a:p>
            <a:pPr marL="261938" indent="-261938" defTabSz="957263">
              <a:lnSpc>
                <a:spcPct val="80000"/>
              </a:lnSpc>
            </a:pPr>
            <a:r>
              <a:rPr lang="ru-RU" sz="2000" b="1" dirty="0" smtClean="0">
                <a:solidFill>
                  <a:schemeClr val="tx2">
                    <a:lumMod val="75000"/>
                  </a:schemeClr>
                </a:solidFill>
                <a:latin typeface="+mj-lt"/>
              </a:rPr>
              <a:t>Переход на электронные каналы </a:t>
            </a:r>
            <a:r>
              <a:rPr lang="ru-RU" sz="2000" b="1" dirty="0" smtClean="0">
                <a:solidFill>
                  <a:schemeClr val="tx2">
                    <a:lumMod val="75000"/>
                  </a:schemeClr>
                </a:solidFill>
                <a:latin typeface="+mj-lt"/>
              </a:rPr>
              <a:t>взаимодействия</a:t>
            </a:r>
            <a:r>
              <a:rPr lang="en-US" sz="2000" dirty="0" smtClean="0">
                <a:solidFill>
                  <a:schemeClr val="tx2">
                    <a:lumMod val="75000"/>
                  </a:schemeClr>
                </a:solidFill>
                <a:latin typeface="+mj-lt"/>
              </a:rPr>
              <a:t> </a:t>
            </a:r>
            <a:r>
              <a:rPr lang="en-US" sz="2000" dirty="0">
                <a:solidFill>
                  <a:schemeClr val="tx2">
                    <a:lumMod val="75000"/>
                  </a:schemeClr>
                </a:solidFill>
                <a:latin typeface="+mj-lt"/>
              </a:rPr>
              <a:t>( </a:t>
            </a:r>
            <a:r>
              <a:rPr lang="ru-RU" sz="2000" dirty="0" smtClean="0">
                <a:solidFill>
                  <a:schemeClr val="tx2">
                    <a:lumMod val="75000"/>
                  </a:schemeClr>
                </a:solidFill>
                <a:latin typeface="+mj-lt"/>
              </a:rPr>
              <a:t>все, что </a:t>
            </a:r>
            <a:r>
              <a:rPr lang="ru-RU" sz="2000" dirty="0" smtClean="0">
                <a:solidFill>
                  <a:schemeClr val="tx2">
                    <a:lumMod val="75000"/>
                  </a:schemeClr>
                </a:solidFill>
                <a:latin typeface="+mj-lt"/>
              </a:rPr>
              <a:t>может быть </a:t>
            </a:r>
            <a:r>
              <a:rPr lang="ru-RU" sz="2000" dirty="0" err="1" smtClean="0">
                <a:solidFill>
                  <a:schemeClr val="tx2">
                    <a:lumMod val="75000"/>
                  </a:schemeClr>
                </a:solidFill>
                <a:latin typeface="+mj-lt"/>
              </a:rPr>
              <a:t>оцифровано</a:t>
            </a:r>
            <a:r>
              <a:rPr lang="ru-RU" sz="2000" dirty="0" smtClean="0">
                <a:solidFill>
                  <a:schemeClr val="tx2">
                    <a:lumMod val="75000"/>
                  </a:schemeClr>
                </a:solidFill>
                <a:latin typeface="+mj-lt"/>
              </a:rPr>
              <a:t>, будет </a:t>
            </a:r>
            <a:r>
              <a:rPr lang="ru-RU" sz="2000" dirty="0" err="1" smtClean="0">
                <a:solidFill>
                  <a:schemeClr val="tx2">
                    <a:lumMod val="75000"/>
                  </a:schemeClr>
                </a:solidFill>
                <a:latin typeface="+mj-lt"/>
              </a:rPr>
              <a:t>оцифровано</a:t>
            </a:r>
            <a:r>
              <a:rPr lang="en-US" sz="2000" dirty="0" smtClean="0">
                <a:solidFill>
                  <a:schemeClr val="tx2">
                    <a:lumMod val="75000"/>
                  </a:schemeClr>
                </a:solidFill>
                <a:latin typeface="+mj-lt"/>
              </a:rPr>
              <a:t>)</a:t>
            </a:r>
            <a:endParaRPr lang="en-US" sz="2000" dirty="0">
              <a:solidFill>
                <a:schemeClr val="tx2">
                  <a:lumMod val="75000"/>
                </a:schemeClr>
              </a:solidFill>
              <a:latin typeface="+mj-lt"/>
            </a:endParaRPr>
          </a:p>
          <a:p>
            <a:pPr marL="261938" indent="-261938" defTabSz="957263">
              <a:lnSpc>
                <a:spcPct val="80000"/>
              </a:lnSpc>
            </a:pPr>
            <a:endParaRPr lang="en-US" sz="2000" dirty="0">
              <a:solidFill>
                <a:schemeClr val="tx2">
                  <a:lumMod val="75000"/>
                </a:schemeClr>
              </a:solidFill>
              <a:latin typeface="+mj-lt"/>
            </a:endParaRPr>
          </a:p>
          <a:p>
            <a:pPr marL="261938" indent="-261938" defTabSz="957263">
              <a:lnSpc>
                <a:spcPct val="80000"/>
              </a:lnSpc>
            </a:pPr>
            <a:r>
              <a:rPr lang="ru-RU" sz="2000" b="1" dirty="0" smtClean="0">
                <a:solidFill>
                  <a:schemeClr val="tx2">
                    <a:lumMod val="75000"/>
                  </a:schemeClr>
                </a:solidFill>
                <a:latin typeface="+mj-lt"/>
              </a:rPr>
              <a:t>Повышение</a:t>
            </a:r>
            <a:r>
              <a:rPr lang="ru-RU" sz="2000" b="1" dirty="0" smtClean="0">
                <a:solidFill>
                  <a:schemeClr val="tx2">
                    <a:lumMod val="75000"/>
                  </a:schemeClr>
                </a:solidFill>
                <a:latin typeface="+mj-lt"/>
              </a:rPr>
              <a:t> уровня клиентского обслуживания</a:t>
            </a:r>
            <a:r>
              <a:rPr lang="en-US" sz="2000" b="1" dirty="0" smtClean="0">
                <a:solidFill>
                  <a:schemeClr val="tx2">
                    <a:lumMod val="75000"/>
                  </a:schemeClr>
                </a:solidFill>
                <a:latin typeface="+mj-lt"/>
              </a:rPr>
              <a:t> </a:t>
            </a:r>
            <a:r>
              <a:rPr lang="en-US" sz="2000" dirty="0" smtClean="0">
                <a:solidFill>
                  <a:schemeClr val="tx2">
                    <a:lumMod val="75000"/>
                  </a:schemeClr>
                </a:solidFill>
                <a:latin typeface="+mj-lt"/>
              </a:rPr>
              <a:t>(</a:t>
            </a:r>
            <a:r>
              <a:rPr lang="ru-RU" sz="2000" dirty="0" smtClean="0">
                <a:solidFill>
                  <a:schemeClr val="tx2">
                    <a:lumMod val="75000"/>
                  </a:schemeClr>
                </a:solidFill>
                <a:latin typeface="+mj-lt"/>
              </a:rPr>
              <a:t>учёт пожеланий заказчика</a:t>
            </a:r>
            <a:r>
              <a:rPr lang="en-US" sz="2000" dirty="0" smtClean="0">
                <a:solidFill>
                  <a:schemeClr val="tx2">
                    <a:lumMod val="75000"/>
                  </a:schemeClr>
                </a:solidFill>
                <a:latin typeface="+mj-lt"/>
              </a:rPr>
              <a:t>, </a:t>
            </a:r>
            <a:r>
              <a:rPr lang="ru-RU" sz="2000" dirty="0" smtClean="0">
                <a:solidFill>
                  <a:schemeClr val="tx2">
                    <a:lumMod val="75000"/>
                  </a:schemeClr>
                </a:solidFill>
                <a:latin typeface="+mj-lt"/>
              </a:rPr>
              <a:t>короткие сроки</a:t>
            </a:r>
            <a:r>
              <a:rPr lang="en-US" sz="2000" dirty="0" smtClean="0">
                <a:solidFill>
                  <a:schemeClr val="tx2">
                    <a:lumMod val="75000"/>
                  </a:schemeClr>
                </a:solidFill>
                <a:latin typeface="+mj-lt"/>
              </a:rPr>
              <a:t>)</a:t>
            </a:r>
            <a:endParaRPr lang="en-US" sz="2000" dirty="0">
              <a:solidFill>
                <a:schemeClr val="tx2">
                  <a:lumMod val="75000"/>
                </a:schemeClr>
              </a:solidFill>
              <a:latin typeface="+mj-lt"/>
            </a:endParaRPr>
          </a:p>
          <a:p>
            <a:pPr marL="261938" indent="-261938" defTabSz="957263">
              <a:lnSpc>
                <a:spcPct val="80000"/>
              </a:lnSpc>
            </a:pPr>
            <a:endParaRPr lang="en-US" sz="2000" dirty="0">
              <a:solidFill>
                <a:schemeClr val="tx2">
                  <a:lumMod val="75000"/>
                </a:schemeClr>
              </a:solidFill>
              <a:latin typeface="+mj-lt"/>
            </a:endParaRPr>
          </a:p>
          <a:p>
            <a:pPr marL="261938" indent="-261938" defTabSz="957263">
              <a:lnSpc>
                <a:spcPct val="80000"/>
              </a:lnSpc>
            </a:pPr>
            <a:r>
              <a:rPr lang="ru-RU" sz="2000" b="1" dirty="0" smtClean="0">
                <a:solidFill>
                  <a:schemeClr val="tx2">
                    <a:lumMod val="75000"/>
                  </a:schemeClr>
                </a:solidFill>
                <a:latin typeface="+mj-lt"/>
              </a:rPr>
              <a:t>Технология</a:t>
            </a:r>
            <a:r>
              <a:rPr lang="en-US" sz="2000" dirty="0" smtClean="0">
                <a:solidFill>
                  <a:schemeClr val="tx2">
                    <a:lumMod val="75000"/>
                  </a:schemeClr>
                </a:solidFill>
                <a:latin typeface="+mj-lt"/>
              </a:rPr>
              <a:t> (</a:t>
            </a:r>
            <a:r>
              <a:rPr lang="ru-RU" sz="2000" dirty="0" smtClean="0">
                <a:solidFill>
                  <a:schemeClr val="tx2">
                    <a:lumMod val="75000"/>
                  </a:schemeClr>
                </a:solidFill>
                <a:latin typeface="+mj-lt"/>
              </a:rPr>
              <a:t>заказ</a:t>
            </a:r>
            <a:r>
              <a:rPr lang="en-US" sz="2000" dirty="0" smtClean="0">
                <a:solidFill>
                  <a:schemeClr val="tx2">
                    <a:lumMod val="75000"/>
                  </a:schemeClr>
                </a:solidFill>
                <a:latin typeface="+mj-lt"/>
              </a:rPr>
              <a:t>, </a:t>
            </a:r>
            <a:r>
              <a:rPr lang="ru-RU" sz="2000" dirty="0" smtClean="0">
                <a:solidFill>
                  <a:schemeClr val="tx2">
                    <a:lumMod val="75000"/>
                  </a:schemeClr>
                </a:solidFill>
                <a:latin typeface="+mj-lt"/>
              </a:rPr>
              <a:t>отслеживание</a:t>
            </a:r>
            <a:r>
              <a:rPr lang="en-US" sz="2000" dirty="0" smtClean="0">
                <a:solidFill>
                  <a:schemeClr val="tx2">
                    <a:lumMod val="75000"/>
                  </a:schemeClr>
                </a:solidFill>
                <a:latin typeface="+mj-lt"/>
              </a:rPr>
              <a:t>, </a:t>
            </a:r>
            <a:r>
              <a:rPr lang="ru-RU" sz="2000" dirty="0" smtClean="0">
                <a:solidFill>
                  <a:schemeClr val="tx2">
                    <a:lumMod val="75000"/>
                  </a:schemeClr>
                </a:solidFill>
                <a:latin typeface="+mj-lt"/>
              </a:rPr>
              <a:t>оплата</a:t>
            </a:r>
            <a:r>
              <a:rPr lang="en-US" sz="2000" dirty="0" smtClean="0">
                <a:solidFill>
                  <a:schemeClr val="tx2">
                    <a:lumMod val="75000"/>
                  </a:schemeClr>
                </a:solidFill>
                <a:latin typeface="+mj-lt"/>
              </a:rPr>
              <a:t>)</a:t>
            </a:r>
            <a:endParaRPr lang="en-US" sz="2000" dirty="0">
              <a:solidFill>
                <a:schemeClr val="tx2">
                  <a:lumMod val="75000"/>
                </a:schemeClr>
              </a:solidFill>
              <a:latin typeface="+mj-lt"/>
            </a:endParaRPr>
          </a:p>
          <a:p>
            <a:pPr marL="261938" indent="-261938" defTabSz="957263">
              <a:lnSpc>
                <a:spcPct val="80000"/>
              </a:lnSpc>
            </a:pPr>
            <a:endParaRPr lang="en-US" sz="2000" dirty="0">
              <a:solidFill>
                <a:schemeClr val="tx2">
                  <a:lumMod val="75000"/>
                </a:schemeClr>
              </a:solidFill>
              <a:latin typeface="+mj-lt"/>
            </a:endParaRPr>
          </a:p>
          <a:p>
            <a:pPr marL="261938" indent="-261938" defTabSz="957263">
              <a:lnSpc>
                <a:spcPct val="80000"/>
              </a:lnSpc>
            </a:pPr>
            <a:r>
              <a:rPr lang="ru-RU" sz="2000" b="1" dirty="0" smtClean="0">
                <a:solidFill>
                  <a:schemeClr val="tx2">
                    <a:lumMod val="75000"/>
                  </a:schemeClr>
                </a:solidFill>
                <a:latin typeface="+mj-lt"/>
              </a:rPr>
              <a:t>Привлечение услуг сторонних организаций</a:t>
            </a:r>
            <a:r>
              <a:rPr lang="en-US" sz="2000" b="1" dirty="0" smtClean="0">
                <a:solidFill>
                  <a:schemeClr val="tx2">
                    <a:lumMod val="75000"/>
                  </a:schemeClr>
                </a:solidFill>
                <a:latin typeface="+mj-lt"/>
              </a:rPr>
              <a:t> </a:t>
            </a:r>
            <a:r>
              <a:rPr lang="en-US" sz="2000" dirty="0" smtClean="0">
                <a:solidFill>
                  <a:schemeClr val="tx2">
                    <a:lumMod val="75000"/>
                  </a:schemeClr>
                </a:solidFill>
                <a:latin typeface="+mj-lt"/>
              </a:rPr>
              <a:t>(</a:t>
            </a:r>
            <a:r>
              <a:rPr lang="ru-RU" sz="2000" dirty="0" smtClean="0">
                <a:solidFill>
                  <a:schemeClr val="tx2">
                    <a:lumMod val="75000"/>
                  </a:schemeClr>
                </a:solidFill>
                <a:latin typeface="+mj-lt"/>
              </a:rPr>
              <a:t>оптимизация</a:t>
            </a:r>
            <a:r>
              <a:rPr lang="ru-RU" sz="2000" dirty="0" smtClean="0">
                <a:solidFill>
                  <a:schemeClr val="tx2">
                    <a:lumMod val="75000"/>
                  </a:schemeClr>
                </a:solidFill>
                <a:latin typeface="+mj-lt"/>
              </a:rPr>
              <a:t> затрат</a:t>
            </a:r>
            <a:r>
              <a:rPr lang="en-US" sz="2000" dirty="0" smtClean="0">
                <a:solidFill>
                  <a:schemeClr val="tx2">
                    <a:lumMod val="75000"/>
                  </a:schemeClr>
                </a:solidFill>
                <a:latin typeface="+mj-lt"/>
              </a:rPr>
              <a:t> </a:t>
            </a:r>
            <a:r>
              <a:rPr lang="en-US" sz="2000" dirty="0">
                <a:solidFill>
                  <a:schemeClr val="tx2">
                    <a:lumMod val="75000"/>
                  </a:schemeClr>
                </a:solidFill>
                <a:latin typeface="+mj-lt"/>
              </a:rPr>
              <a:t>/ </a:t>
            </a:r>
            <a:r>
              <a:rPr lang="ru-RU" sz="2000" dirty="0" smtClean="0">
                <a:solidFill>
                  <a:schemeClr val="tx2">
                    <a:lumMod val="75000"/>
                  </a:schemeClr>
                </a:solidFill>
                <a:latin typeface="+mj-lt"/>
              </a:rPr>
              <a:t>ключевая компетенция</a:t>
            </a:r>
            <a:r>
              <a:rPr lang="en-US" sz="2000" dirty="0" smtClean="0">
                <a:solidFill>
                  <a:schemeClr val="tx2">
                    <a:lumMod val="75000"/>
                  </a:schemeClr>
                </a:solidFill>
                <a:latin typeface="+mj-lt"/>
              </a:rPr>
              <a:t>)</a:t>
            </a:r>
            <a:endParaRPr lang="en-US" sz="2000" dirty="0">
              <a:solidFill>
                <a:schemeClr val="tx2">
                  <a:lumMod val="75000"/>
                </a:schemeClr>
              </a:solidFill>
              <a:latin typeface="+mj-lt"/>
            </a:endParaRPr>
          </a:p>
          <a:p>
            <a:pPr marL="261938" indent="-261938" defTabSz="957263">
              <a:lnSpc>
                <a:spcPct val="80000"/>
              </a:lnSpc>
            </a:pPr>
            <a:endParaRPr lang="en-US" sz="2000" dirty="0">
              <a:solidFill>
                <a:schemeClr val="tx2">
                  <a:lumMod val="75000"/>
                </a:schemeClr>
              </a:solidFill>
              <a:latin typeface="+mj-lt"/>
            </a:endParaRPr>
          </a:p>
          <a:p>
            <a:pPr marL="261938" indent="-261938" defTabSz="957263">
              <a:lnSpc>
                <a:spcPct val="80000"/>
              </a:lnSpc>
            </a:pPr>
            <a:r>
              <a:rPr lang="ru-RU" sz="2000" b="1" dirty="0" smtClean="0">
                <a:solidFill>
                  <a:schemeClr val="tx2">
                    <a:lumMod val="75000"/>
                  </a:schemeClr>
                </a:solidFill>
                <a:latin typeface="+mj-lt"/>
              </a:rPr>
              <a:t>Передача ответственности</a:t>
            </a:r>
            <a:r>
              <a:rPr lang="en-US" sz="2000" dirty="0" smtClean="0">
                <a:solidFill>
                  <a:schemeClr val="tx2">
                    <a:lumMod val="75000"/>
                  </a:schemeClr>
                </a:solidFill>
                <a:latin typeface="+mj-lt"/>
              </a:rPr>
              <a:t>. (</a:t>
            </a:r>
            <a:r>
              <a:rPr lang="ru-RU" sz="2000" dirty="0">
                <a:solidFill>
                  <a:schemeClr val="tx2">
                    <a:lumMod val="75000"/>
                  </a:schemeClr>
                </a:solidFill>
                <a:latin typeface="+mj-lt"/>
              </a:rPr>
              <a:t>система оперативного управления запасами «точно в срок»</a:t>
            </a:r>
            <a:r>
              <a:rPr lang="en-US" sz="2000" dirty="0" smtClean="0">
                <a:solidFill>
                  <a:schemeClr val="tx2">
                    <a:lumMod val="75000"/>
                  </a:schemeClr>
                </a:solidFill>
                <a:latin typeface="+mj-lt"/>
              </a:rPr>
              <a:t> </a:t>
            </a:r>
            <a:r>
              <a:rPr lang="ru-RU" sz="2000" dirty="0" smtClean="0">
                <a:solidFill>
                  <a:schemeClr val="tx2">
                    <a:lumMod val="75000"/>
                  </a:schemeClr>
                </a:solidFill>
                <a:latin typeface="+mj-lt"/>
              </a:rPr>
              <a:t>и </a:t>
            </a:r>
            <a:r>
              <a:rPr lang="ru-RU" sz="2000" dirty="0" smtClean="0">
                <a:solidFill>
                  <a:schemeClr val="tx2">
                    <a:lumMod val="75000"/>
                  </a:schemeClr>
                </a:solidFill>
                <a:latin typeface="+mj-lt"/>
              </a:rPr>
              <a:t>управляемые </a:t>
            </a:r>
            <a:r>
              <a:rPr lang="ru-RU" sz="2000" dirty="0">
                <a:solidFill>
                  <a:schemeClr val="tx2">
                    <a:lumMod val="75000"/>
                  </a:schemeClr>
                </a:solidFill>
                <a:latin typeface="+mj-lt"/>
              </a:rPr>
              <a:t>поставщиком </a:t>
            </a:r>
            <a:r>
              <a:rPr lang="ru-RU" sz="2000" dirty="0" smtClean="0">
                <a:solidFill>
                  <a:schemeClr val="tx2">
                    <a:lumMod val="75000"/>
                  </a:schemeClr>
                </a:solidFill>
                <a:latin typeface="+mj-lt"/>
              </a:rPr>
              <a:t>запасы</a:t>
            </a:r>
            <a:r>
              <a:rPr lang="en-US" sz="2000" dirty="0" smtClean="0">
                <a:solidFill>
                  <a:schemeClr val="tx2">
                    <a:lumMod val="75000"/>
                  </a:schemeClr>
                </a:solidFill>
                <a:latin typeface="+mj-lt"/>
              </a:rPr>
              <a:t>) </a:t>
            </a:r>
            <a:endParaRPr lang="en-US" sz="2000" dirty="0">
              <a:solidFill>
                <a:schemeClr val="tx2">
                  <a:lumMod val="75000"/>
                </a:schemeClr>
              </a:solidFill>
              <a:latin typeface="+mj-lt"/>
            </a:endParaRPr>
          </a:p>
          <a:p>
            <a:endParaRPr lang="sv-SE" dirty="0"/>
          </a:p>
        </p:txBody>
      </p:sp>
      <p:sp>
        <p:nvSpPr>
          <p:cNvPr id="4" name="Footer Placeholder 3"/>
          <p:cNvSpPr>
            <a:spLocks noGrp="1"/>
          </p:cNvSpPr>
          <p:nvPr>
            <p:ph type="ftr" sz="quarter" idx="11"/>
          </p:nvPr>
        </p:nvSpPr>
        <p:spPr/>
        <p:txBody>
          <a:bodyPr/>
          <a:lstStyle/>
          <a:p>
            <a:r>
              <a:rPr lang="sv-SE"/>
              <a:t>Ari Virtanen , Solidior Ltd. </a:t>
            </a:r>
          </a:p>
        </p:txBody>
      </p:sp>
      <p:sp>
        <p:nvSpPr>
          <p:cNvPr id="5" name="Päivämäärän paikkamerkki 4"/>
          <p:cNvSpPr>
            <a:spLocks noGrp="1"/>
          </p:cNvSpPr>
          <p:nvPr>
            <p:ph type="dt" sz="half" idx="10"/>
          </p:nvPr>
        </p:nvSpPr>
        <p:spPr/>
        <p:txBody>
          <a:bodyPr/>
          <a:lstStyle/>
          <a:p>
            <a:r>
              <a:rPr lang="fi-FI"/>
              <a:t>14.9.2016</a:t>
            </a:r>
            <a:endParaRPr lang="en-US" dirty="0"/>
          </a:p>
        </p:txBody>
      </p:sp>
      <p:sp>
        <p:nvSpPr>
          <p:cNvPr id="6" name="Dian numeron paikkamerkki 5"/>
          <p:cNvSpPr>
            <a:spLocks noGrp="1"/>
          </p:cNvSpPr>
          <p:nvPr>
            <p:ph type="sldNum" sz="quarter" idx="12"/>
          </p:nvPr>
        </p:nvSpPr>
        <p:spPr/>
        <p:txBody>
          <a:bodyPr/>
          <a:lstStyle/>
          <a:p>
            <a:fld id="{15838A59-DAAD-47FF-A477-7D9D21151B8B}" type="slidenum">
              <a:rPr lang="en-US" smtClean="0"/>
              <a:t>2</a:t>
            </a:fld>
            <a:endParaRPr lang="en-US"/>
          </a:p>
        </p:txBody>
      </p:sp>
      <p:pic>
        <p:nvPicPr>
          <p:cNvPr id="7" name="Picture 4" descr="ngs0_8883"/>
          <p:cNvPicPr>
            <a:picLocks noChangeAspect="1" noChangeArrowheads="1"/>
          </p:cNvPicPr>
          <p:nvPr/>
        </p:nvPicPr>
        <p:blipFill>
          <a:blip r:embed="rId2" cstate="print"/>
          <a:srcRect l="36418" t="14932" r="6949" b="3206"/>
          <a:stretch>
            <a:fillRect/>
          </a:stretch>
        </p:blipFill>
        <p:spPr bwMode="auto">
          <a:xfrm>
            <a:off x="9481939" y="3754385"/>
            <a:ext cx="2211297" cy="2300052"/>
          </a:xfrm>
          <a:prstGeom prst="rect">
            <a:avLst/>
          </a:prstGeom>
          <a:noFill/>
          <a:ln w="9525">
            <a:solidFill>
              <a:srgbClr val="000000"/>
            </a:solidFill>
            <a:miter lim="800000"/>
            <a:headEnd/>
            <a:tailEnd/>
          </a:ln>
        </p:spPr>
      </p:pic>
    </p:spTree>
    <p:extLst>
      <p:ext uri="{BB962C8B-B14F-4D97-AF65-F5344CB8AC3E}">
        <p14:creationId xmlns:p14="http://schemas.microsoft.com/office/powerpoint/2010/main" val="40127105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1927" y="365760"/>
            <a:ext cx="9448800" cy="770313"/>
          </a:xfrm>
        </p:spPr>
        <p:txBody>
          <a:bodyPr>
            <a:normAutofit/>
          </a:bodyPr>
          <a:lstStyle/>
          <a:p>
            <a:r>
              <a:rPr lang="ru-RU" sz="2400" dirty="0" smtClean="0">
                <a:solidFill>
                  <a:schemeClr val="tx2">
                    <a:lumMod val="75000"/>
                  </a:schemeClr>
                </a:solidFill>
              </a:rPr>
              <a:t>Тенденции в Цепи Поставок</a:t>
            </a:r>
            <a:r>
              <a:rPr lang="en-US" sz="2400" dirty="0" smtClean="0">
                <a:solidFill>
                  <a:schemeClr val="tx2">
                    <a:lumMod val="75000"/>
                  </a:schemeClr>
                </a:solidFill>
              </a:rPr>
              <a:t> (</a:t>
            </a:r>
            <a:r>
              <a:rPr lang="ru-RU" sz="2400" dirty="0" smtClean="0">
                <a:solidFill>
                  <a:schemeClr val="tx2">
                    <a:lumMod val="75000"/>
                  </a:schemeClr>
                </a:solidFill>
              </a:rPr>
              <a:t>Цепочка Спроса</a:t>
            </a:r>
            <a:r>
              <a:rPr lang="ru-RU" sz="2400" dirty="0">
                <a:solidFill>
                  <a:schemeClr val="tx2">
                    <a:lumMod val="75000"/>
                  </a:schemeClr>
                </a:solidFill>
              </a:rPr>
              <a:t> </a:t>
            </a:r>
            <a:r>
              <a:rPr lang="en-US" sz="2400" dirty="0" smtClean="0">
                <a:solidFill>
                  <a:schemeClr val="tx2">
                    <a:lumMod val="75000"/>
                  </a:schemeClr>
                </a:solidFill>
              </a:rPr>
              <a:t>2/2</a:t>
            </a:r>
            <a:r>
              <a:rPr lang="en-US" sz="2400" dirty="0">
                <a:solidFill>
                  <a:schemeClr val="tx2">
                    <a:lumMod val="75000"/>
                  </a:schemeClr>
                </a:solidFill>
              </a:rPr>
              <a:t>)</a:t>
            </a:r>
            <a:endParaRPr lang="sv-SE" sz="2400" dirty="0">
              <a:solidFill>
                <a:schemeClr val="tx2">
                  <a:lumMod val="75000"/>
                </a:schemeClr>
              </a:solidFill>
            </a:endParaRPr>
          </a:p>
        </p:txBody>
      </p:sp>
      <p:sp>
        <p:nvSpPr>
          <p:cNvPr id="3" name="Content Placeholder 2"/>
          <p:cNvSpPr>
            <a:spLocks noGrp="1"/>
          </p:cNvSpPr>
          <p:nvPr>
            <p:ph idx="1"/>
          </p:nvPr>
        </p:nvSpPr>
        <p:spPr>
          <a:xfrm>
            <a:off x="1911927" y="1464003"/>
            <a:ext cx="7952509" cy="4351337"/>
          </a:xfrm>
        </p:spPr>
        <p:txBody>
          <a:bodyPr>
            <a:normAutofit fontScale="92500"/>
          </a:bodyPr>
          <a:lstStyle/>
          <a:p>
            <a:pPr marL="261938" indent="-261938" defTabSz="957263">
              <a:lnSpc>
                <a:spcPct val="80000"/>
              </a:lnSpc>
            </a:pPr>
            <a:r>
              <a:rPr lang="ru-RU" sz="2000" b="1" dirty="0" smtClean="0">
                <a:solidFill>
                  <a:schemeClr val="tx2">
                    <a:lumMod val="75000"/>
                  </a:schemeClr>
                </a:solidFill>
                <a:latin typeface="+mj-lt"/>
              </a:rPr>
              <a:t>Прямые поставки</a:t>
            </a:r>
            <a:r>
              <a:rPr lang="ru-RU" sz="2000" b="1" dirty="0">
                <a:solidFill>
                  <a:schemeClr val="tx2">
                    <a:lumMod val="75000"/>
                  </a:schemeClr>
                </a:solidFill>
                <a:latin typeface="+mj-lt"/>
              </a:rPr>
              <a:t> </a:t>
            </a:r>
            <a:r>
              <a:rPr lang="en-US" sz="2000" dirty="0" smtClean="0">
                <a:solidFill>
                  <a:schemeClr val="tx2">
                    <a:lumMod val="75000"/>
                  </a:schemeClr>
                </a:solidFill>
                <a:latin typeface="+mj-lt"/>
              </a:rPr>
              <a:t>(</a:t>
            </a:r>
            <a:r>
              <a:rPr lang="ru-RU" sz="2000" dirty="0" smtClean="0">
                <a:solidFill>
                  <a:schemeClr val="tx2">
                    <a:lumMod val="75000"/>
                  </a:schemeClr>
                </a:solidFill>
                <a:latin typeface="+mj-lt"/>
              </a:rPr>
              <a:t>интернет, небольшой </a:t>
            </a:r>
            <a:r>
              <a:rPr lang="ru-RU" sz="2000" dirty="0" smtClean="0">
                <a:solidFill>
                  <a:schemeClr val="tx2">
                    <a:lumMod val="75000"/>
                  </a:schemeClr>
                </a:solidFill>
                <a:latin typeface="+mj-lt"/>
              </a:rPr>
              <a:t>объём товара</a:t>
            </a:r>
            <a:r>
              <a:rPr lang="en-US" sz="2000" dirty="0" smtClean="0">
                <a:solidFill>
                  <a:schemeClr val="tx2">
                    <a:lumMod val="75000"/>
                  </a:schemeClr>
                </a:solidFill>
                <a:latin typeface="+mj-lt"/>
              </a:rPr>
              <a:t>)</a:t>
            </a:r>
            <a:endParaRPr lang="en-US" sz="2000" dirty="0">
              <a:solidFill>
                <a:schemeClr val="tx2">
                  <a:lumMod val="75000"/>
                </a:schemeClr>
              </a:solidFill>
              <a:latin typeface="+mj-lt"/>
            </a:endParaRPr>
          </a:p>
          <a:p>
            <a:pPr marL="261938" indent="-261938" defTabSz="957263">
              <a:lnSpc>
                <a:spcPct val="80000"/>
              </a:lnSpc>
            </a:pPr>
            <a:endParaRPr lang="en-US" sz="2000" dirty="0">
              <a:solidFill>
                <a:schemeClr val="tx2">
                  <a:lumMod val="75000"/>
                </a:schemeClr>
              </a:solidFill>
              <a:latin typeface="+mj-lt"/>
            </a:endParaRPr>
          </a:p>
          <a:p>
            <a:pPr marL="261938" indent="-261938" defTabSz="957263">
              <a:lnSpc>
                <a:spcPct val="80000"/>
              </a:lnSpc>
            </a:pPr>
            <a:r>
              <a:rPr lang="ru-RU" sz="2000" b="1" dirty="0" smtClean="0">
                <a:solidFill>
                  <a:schemeClr val="tx2">
                    <a:lumMod val="75000"/>
                  </a:schemeClr>
                </a:solidFill>
                <a:latin typeface="+mj-lt"/>
              </a:rPr>
              <a:t>Сквозная </a:t>
            </a:r>
            <a:r>
              <a:rPr lang="ru-RU" sz="2000" b="1" dirty="0">
                <a:solidFill>
                  <a:schemeClr val="tx2">
                    <a:lumMod val="75000"/>
                  </a:schemeClr>
                </a:solidFill>
                <a:latin typeface="+mj-lt"/>
              </a:rPr>
              <a:t>система складирования и транзитное консолидирование </a:t>
            </a:r>
            <a:r>
              <a:rPr lang="ru-RU" sz="2000" b="1" dirty="0" smtClean="0">
                <a:solidFill>
                  <a:schemeClr val="tx2">
                    <a:lumMod val="75000"/>
                  </a:schemeClr>
                </a:solidFill>
                <a:latin typeface="+mj-lt"/>
              </a:rPr>
              <a:t>грузов</a:t>
            </a:r>
            <a:r>
              <a:rPr lang="en-US" sz="2000" b="1" dirty="0" smtClean="0">
                <a:solidFill>
                  <a:schemeClr val="tx2">
                    <a:lumMod val="75000"/>
                  </a:schemeClr>
                </a:solidFill>
                <a:latin typeface="+mj-lt"/>
              </a:rPr>
              <a:t> </a:t>
            </a:r>
            <a:r>
              <a:rPr lang="en-US" sz="2000" dirty="0" smtClean="0">
                <a:solidFill>
                  <a:schemeClr val="tx2">
                    <a:lumMod val="75000"/>
                  </a:schemeClr>
                </a:solidFill>
                <a:latin typeface="+mj-lt"/>
              </a:rPr>
              <a:t>(</a:t>
            </a:r>
            <a:r>
              <a:rPr lang="ru-RU" sz="2000" dirty="0" smtClean="0">
                <a:solidFill>
                  <a:schemeClr val="tx2">
                    <a:lumMod val="75000"/>
                  </a:schemeClr>
                </a:solidFill>
                <a:latin typeface="+mj-lt"/>
              </a:rPr>
              <a:t>складская логистика</a:t>
            </a:r>
            <a:r>
              <a:rPr lang="en-US" sz="2000" dirty="0" smtClean="0">
                <a:solidFill>
                  <a:schemeClr val="tx2">
                    <a:lumMod val="75000"/>
                  </a:schemeClr>
                </a:solidFill>
                <a:latin typeface="+mj-lt"/>
              </a:rPr>
              <a:t>, </a:t>
            </a:r>
            <a:r>
              <a:rPr lang="ru-RU" sz="2000" dirty="0" smtClean="0">
                <a:solidFill>
                  <a:schemeClr val="tx2">
                    <a:lumMod val="75000"/>
                  </a:schemeClr>
                </a:solidFill>
                <a:latin typeface="+mj-lt"/>
              </a:rPr>
              <a:t>уменьшение складских запасов</a:t>
            </a:r>
            <a:r>
              <a:rPr lang="en-US" sz="2000" dirty="0" smtClean="0">
                <a:solidFill>
                  <a:schemeClr val="tx2">
                    <a:lumMod val="75000"/>
                  </a:schemeClr>
                </a:solidFill>
                <a:latin typeface="+mj-lt"/>
              </a:rPr>
              <a:t>)</a:t>
            </a:r>
            <a:endParaRPr lang="en-US" sz="2000" b="1" dirty="0">
              <a:solidFill>
                <a:schemeClr val="tx2">
                  <a:lumMod val="75000"/>
                </a:schemeClr>
              </a:solidFill>
              <a:latin typeface="+mj-lt"/>
            </a:endParaRPr>
          </a:p>
          <a:p>
            <a:pPr marL="261938" indent="-261938" defTabSz="957263">
              <a:lnSpc>
                <a:spcPct val="80000"/>
              </a:lnSpc>
            </a:pPr>
            <a:endParaRPr lang="en-US" sz="2000" b="1" dirty="0">
              <a:solidFill>
                <a:schemeClr val="tx2">
                  <a:lumMod val="75000"/>
                </a:schemeClr>
              </a:solidFill>
              <a:latin typeface="+mj-lt"/>
            </a:endParaRPr>
          </a:p>
          <a:p>
            <a:pPr marL="261938" indent="-261938" defTabSz="957263">
              <a:lnSpc>
                <a:spcPct val="80000"/>
              </a:lnSpc>
            </a:pPr>
            <a:r>
              <a:rPr lang="ru-RU" sz="2000" b="1" dirty="0" smtClean="0">
                <a:solidFill>
                  <a:schemeClr val="tx2">
                    <a:lumMod val="75000"/>
                  </a:schemeClr>
                </a:solidFill>
                <a:latin typeface="+mj-lt"/>
              </a:rPr>
              <a:t>Меньшее количество поставщиков</a:t>
            </a:r>
            <a:r>
              <a:rPr lang="ru-RU" sz="2000" b="1" dirty="0">
                <a:solidFill>
                  <a:schemeClr val="tx2">
                    <a:lumMod val="75000"/>
                  </a:schemeClr>
                </a:solidFill>
                <a:latin typeface="+mj-lt"/>
              </a:rPr>
              <a:t> </a:t>
            </a:r>
            <a:r>
              <a:rPr lang="en-US" sz="2000" dirty="0" smtClean="0">
                <a:solidFill>
                  <a:schemeClr val="tx2">
                    <a:lumMod val="75000"/>
                  </a:schemeClr>
                </a:solidFill>
                <a:latin typeface="+mj-lt"/>
              </a:rPr>
              <a:t>(</a:t>
            </a:r>
            <a:r>
              <a:rPr lang="ru-RU" sz="2000" dirty="0" smtClean="0">
                <a:solidFill>
                  <a:schemeClr val="tx2">
                    <a:lumMod val="75000"/>
                  </a:schemeClr>
                </a:solidFill>
                <a:latin typeface="+mj-lt"/>
              </a:rPr>
              <a:t>комплексные продукты</a:t>
            </a:r>
            <a:r>
              <a:rPr lang="en-US" sz="2000" dirty="0" smtClean="0">
                <a:solidFill>
                  <a:schemeClr val="tx2">
                    <a:lumMod val="75000"/>
                  </a:schemeClr>
                </a:solidFill>
                <a:latin typeface="+mj-lt"/>
              </a:rPr>
              <a:t>, </a:t>
            </a:r>
            <a:r>
              <a:rPr lang="ru-RU" sz="2000" dirty="0" smtClean="0">
                <a:solidFill>
                  <a:schemeClr val="tx2">
                    <a:lumMod val="75000"/>
                  </a:schemeClr>
                </a:solidFill>
                <a:latin typeface="+mj-lt"/>
              </a:rPr>
              <a:t>ответственность за развитие продукта</a:t>
            </a:r>
            <a:r>
              <a:rPr lang="en-US" sz="2000" dirty="0" smtClean="0">
                <a:solidFill>
                  <a:schemeClr val="tx2">
                    <a:lumMod val="75000"/>
                  </a:schemeClr>
                </a:solidFill>
                <a:latin typeface="+mj-lt"/>
              </a:rPr>
              <a:t>)</a:t>
            </a:r>
            <a:endParaRPr lang="en-US" sz="2000" dirty="0">
              <a:solidFill>
                <a:schemeClr val="tx2">
                  <a:lumMod val="75000"/>
                </a:schemeClr>
              </a:solidFill>
              <a:latin typeface="+mj-lt"/>
            </a:endParaRPr>
          </a:p>
          <a:p>
            <a:pPr marL="261938" indent="-261938" defTabSz="957263">
              <a:lnSpc>
                <a:spcPct val="80000"/>
              </a:lnSpc>
            </a:pPr>
            <a:endParaRPr lang="en-US" sz="2000" b="1" dirty="0">
              <a:solidFill>
                <a:schemeClr val="tx2">
                  <a:lumMod val="75000"/>
                </a:schemeClr>
              </a:solidFill>
              <a:latin typeface="+mj-lt"/>
            </a:endParaRPr>
          </a:p>
          <a:p>
            <a:pPr marL="261938" indent="-261938" defTabSz="957263">
              <a:lnSpc>
                <a:spcPct val="80000"/>
              </a:lnSpc>
            </a:pPr>
            <a:r>
              <a:rPr lang="ru-RU" sz="2000" b="1" dirty="0" smtClean="0">
                <a:solidFill>
                  <a:schemeClr val="tx2">
                    <a:lumMod val="75000"/>
                  </a:schemeClr>
                </a:solidFill>
                <a:latin typeface="+mj-lt"/>
              </a:rPr>
              <a:t>Укрепление сотрудничества внутри цепи поставок</a:t>
            </a:r>
            <a:r>
              <a:rPr lang="en-US" sz="2000" b="1" dirty="0" smtClean="0">
                <a:solidFill>
                  <a:schemeClr val="tx2">
                    <a:lumMod val="75000"/>
                  </a:schemeClr>
                </a:solidFill>
                <a:latin typeface="+mj-lt"/>
              </a:rPr>
              <a:t> </a:t>
            </a:r>
            <a:r>
              <a:rPr lang="en-US" sz="2000" dirty="0" smtClean="0">
                <a:solidFill>
                  <a:schemeClr val="tx2">
                    <a:lumMod val="75000"/>
                  </a:schemeClr>
                </a:solidFill>
                <a:latin typeface="+mj-lt"/>
              </a:rPr>
              <a:t>(</a:t>
            </a:r>
            <a:r>
              <a:rPr lang="ru-RU" sz="2000" dirty="0" smtClean="0">
                <a:solidFill>
                  <a:schemeClr val="tx2">
                    <a:lumMod val="75000"/>
                  </a:schemeClr>
                </a:solidFill>
                <a:latin typeface="+mj-lt"/>
              </a:rPr>
              <a:t>интеграция</a:t>
            </a:r>
            <a:r>
              <a:rPr lang="en-US" sz="2000" dirty="0" smtClean="0">
                <a:solidFill>
                  <a:schemeClr val="tx2">
                    <a:lumMod val="75000"/>
                  </a:schemeClr>
                </a:solidFill>
                <a:latin typeface="+mj-lt"/>
              </a:rPr>
              <a:t>, </a:t>
            </a:r>
            <a:r>
              <a:rPr lang="ru-RU" sz="2000" dirty="0" smtClean="0">
                <a:solidFill>
                  <a:schemeClr val="tx2">
                    <a:lumMod val="75000"/>
                  </a:schemeClr>
                </a:solidFill>
                <a:latin typeface="+mj-lt"/>
              </a:rPr>
              <a:t>тесные отношения</a:t>
            </a:r>
            <a:r>
              <a:rPr lang="en-US" sz="2000" dirty="0" smtClean="0">
                <a:solidFill>
                  <a:schemeClr val="tx2">
                    <a:lumMod val="75000"/>
                  </a:schemeClr>
                </a:solidFill>
                <a:latin typeface="+mj-lt"/>
              </a:rPr>
              <a:t>) </a:t>
            </a:r>
            <a:endParaRPr lang="en-US" sz="2000" dirty="0">
              <a:solidFill>
                <a:schemeClr val="tx2">
                  <a:lumMod val="75000"/>
                </a:schemeClr>
              </a:solidFill>
              <a:latin typeface="+mj-lt"/>
            </a:endParaRPr>
          </a:p>
          <a:p>
            <a:pPr marL="261938" indent="-261938" defTabSz="957263">
              <a:lnSpc>
                <a:spcPct val="80000"/>
              </a:lnSpc>
            </a:pPr>
            <a:endParaRPr lang="en-US" sz="2000" dirty="0">
              <a:solidFill>
                <a:schemeClr val="tx2">
                  <a:lumMod val="75000"/>
                </a:schemeClr>
              </a:solidFill>
              <a:latin typeface="+mj-lt"/>
            </a:endParaRPr>
          </a:p>
          <a:p>
            <a:pPr marL="261938" indent="-261938" defTabSz="957263">
              <a:lnSpc>
                <a:spcPct val="80000"/>
              </a:lnSpc>
            </a:pPr>
            <a:r>
              <a:rPr lang="ru-RU" sz="2000" b="1" dirty="0" smtClean="0">
                <a:solidFill>
                  <a:schemeClr val="tx2">
                    <a:lumMod val="75000"/>
                  </a:schemeClr>
                </a:solidFill>
                <a:latin typeface="+mj-lt"/>
              </a:rPr>
              <a:t>Рост числа операторов</a:t>
            </a:r>
            <a:r>
              <a:rPr lang="ru-RU" sz="2000" b="1" dirty="0">
                <a:solidFill>
                  <a:schemeClr val="tx2">
                    <a:lumMod val="75000"/>
                  </a:schemeClr>
                </a:solidFill>
                <a:latin typeface="+mj-lt"/>
              </a:rPr>
              <a:t> </a:t>
            </a:r>
            <a:r>
              <a:rPr lang="ru-RU" sz="2000" b="1" dirty="0" smtClean="0">
                <a:solidFill>
                  <a:schemeClr val="tx2">
                    <a:lumMod val="75000"/>
                  </a:schemeClr>
                </a:solidFill>
                <a:latin typeface="+mj-lt"/>
              </a:rPr>
              <a:t>во всей цепи поставок</a:t>
            </a:r>
            <a:endParaRPr lang="en-US" sz="2000" b="1" dirty="0">
              <a:solidFill>
                <a:schemeClr val="tx2">
                  <a:lumMod val="75000"/>
                </a:schemeClr>
              </a:solidFill>
              <a:latin typeface="+mj-lt"/>
            </a:endParaRPr>
          </a:p>
          <a:p>
            <a:pPr marL="261938" indent="-261938" defTabSz="957263">
              <a:lnSpc>
                <a:spcPct val="80000"/>
              </a:lnSpc>
            </a:pPr>
            <a:endParaRPr lang="en-US" sz="2000" b="1" dirty="0">
              <a:solidFill>
                <a:schemeClr val="tx2">
                  <a:lumMod val="75000"/>
                </a:schemeClr>
              </a:solidFill>
              <a:latin typeface="+mj-lt"/>
            </a:endParaRPr>
          </a:p>
          <a:p>
            <a:pPr marL="261938" indent="-261938" defTabSz="957263">
              <a:lnSpc>
                <a:spcPct val="80000"/>
              </a:lnSpc>
            </a:pPr>
            <a:r>
              <a:rPr lang="ru-RU" sz="2000" b="1" dirty="0">
                <a:solidFill>
                  <a:schemeClr val="tx2">
                    <a:lumMod val="75000"/>
                  </a:schemeClr>
                </a:solidFill>
                <a:latin typeface="+mj-lt"/>
              </a:rPr>
              <a:t>Возросшая озабоченность состоянием окружающей </a:t>
            </a:r>
            <a:r>
              <a:rPr lang="ru-RU" sz="2000" b="1" dirty="0" smtClean="0">
                <a:solidFill>
                  <a:schemeClr val="tx2">
                    <a:lumMod val="75000"/>
                  </a:schemeClr>
                </a:solidFill>
                <a:latin typeface="+mj-lt"/>
              </a:rPr>
              <a:t>среды</a:t>
            </a:r>
            <a:r>
              <a:rPr lang="ru-RU" sz="2000" b="1" dirty="0">
                <a:solidFill>
                  <a:schemeClr val="tx2">
                    <a:lumMod val="75000"/>
                  </a:schemeClr>
                </a:solidFill>
                <a:latin typeface="+mj-lt"/>
              </a:rPr>
              <a:t> </a:t>
            </a:r>
            <a:r>
              <a:rPr lang="en-US" sz="2000" dirty="0" smtClean="0">
                <a:solidFill>
                  <a:schemeClr val="tx2">
                    <a:lumMod val="75000"/>
                  </a:schemeClr>
                </a:solidFill>
                <a:latin typeface="+mj-lt"/>
              </a:rPr>
              <a:t>(</a:t>
            </a:r>
            <a:r>
              <a:rPr lang="ru-RU" sz="2000" dirty="0" smtClean="0">
                <a:solidFill>
                  <a:schemeClr val="tx2">
                    <a:lumMod val="75000"/>
                  </a:schemeClr>
                </a:solidFill>
                <a:latin typeface="+mj-lt"/>
              </a:rPr>
              <a:t>большее количество экологически чистого транспорта</a:t>
            </a:r>
            <a:r>
              <a:rPr lang="en-US" sz="2000" dirty="0" smtClean="0">
                <a:solidFill>
                  <a:schemeClr val="tx2">
                    <a:lumMod val="75000"/>
                  </a:schemeClr>
                </a:solidFill>
                <a:latin typeface="+mj-lt"/>
              </a:rPr>
              <a:t>, </a:t>
            </a:r>
            <a:r>
              <a:rPr lang="ru-RU" sz="2000" dirty="0" smtClean="0">
                <a:solidFill>
                  <a:schemeClr val="tx2">
                    <a:lumMod val="75000"/>
                  </a:schemeClr>
                </a:solidFill>
                <a:latin typeface="+mj-lt"/>
              </a:rPr>
              <a:t>переработка</a:t>
            </a:r>
            <a:r>
              <a:rPr lang="en-US" sz="2000" dirty="0" smtClean="0">
                <a:solidFill>
                  <a:schemeClr val="tx2">
                    <a:lumMod val="75000"/>
                  </a:schemeClr>
                </a:solidFill>
                <a:latin typeface="+mj-lt"/>
              </a:rPr>
              <a:t>)</a:t>
            </a:r>
            <a:endParaRPr lang="en-US" sz="2000" b="1" dirty="0">
              <a:solidFill>
                <a:schemeClr val="tx2">
                  <a:lumMod val="75000"/>
                </a:schemeClr>
              </a:solidFill>
              <a:latin typeface="+mj-lt"/>
            </a:endParaRPr>
          </a:p>
        </p:txBody>
      </p:sp>
      <p:sp>
        <p:nvSpPr>
          <p:cNvPr id="4" name="Footer Placeholder 3"/>
          <p:cNvSpPr>
            <a:spLocks noGrp="1"/>
          </p:cNvSpPr>
          <p:nvPr>
            <p:ph type="ftr" sz="quarter" idx="11"/>
          </p:nvPr>
        </p:nvSpPr>
        <p:spPr/>
        <p:txBody>
          <a:bodyPr/>
          <a:lstStyle/>
          <a:p>
            <a:r>
              <a:rPr lang="sv-SE"/>
              <a:t>Ari Virtanen , Solidior Ltd. </a:t>
            </a:r>
          </a:p>
        </p:txBody>
      </p:sp>
      <p:sp>
        <p:nvSpPr>
          <p:cNvPr id="5" name="Päivämäärän paikkamerkki 4"/>
          <p:cNvSpPr>
            <a:spLocks noGrp="1"/>
          </p:cNvSpPr>
          <p:nvPr>
            <p:ph type="dt" sz="half" idx="10"/>
          </p:nvPr>
        </p:nvSpPr>
        <p:spPr>
          <a:xfrm>
            <a:off x="649739" y="6173787"/>
            <a:ext cx="2743200" cy="365125"/>
          </a:xfrm>
        </p:spPr>
        <p:txBody>
          <a:bodyPr/>
          <a:lstStyle/>
          <a:p>
            <a:r>
              <a:rPr lang="fi-FI" dirty="0"/>
              <a:t>14.9.2016</a:t>
            </a:r>
            <a:endParaRPr lang="en-US" dirty="0"/>
          </a:p>
        </p:txBody>
      </p:sp>
      <p:sp>
        <p:nvSpPr>
          <p:cNvPr id="6" name="Dian numeron paikkamerkki 5"/>
          <p:cNvSpPr>
            <a:spLocks noGrp="1"/>
          </p:cNvSpPr>
          <p:nvPr>
            <p:ph type="sldNum" sz="quarter" idx="12"/>
          </p:nvPr>
        </p:nvSpPr>
        <p:spPr/>
        <p:txBody>
          <a:bodyPr/>
          <a:lstStyle/>
          <a:p>
            <a:fld id="{15838A59-DAAD-47FF-A477-7D9D21151B8B}" type="slidenum">
              <a:rPr lang="en-US" smtClean="0"/>
              <a:t>3</a:t>
            </a:fld>
            <a:endParaRPr lang="en-US"/>
          </a:p>
        </p:txBody>
      </p:sp>
      <p:pic>
        <p:nvPicPr>
          <p:cNvPr id="9" name="Picture 5" descr="strategy_0.tmp"/>
          <p:cNvPicPr>
            <a:picLocks noChangeAspect="1"/>
          </p:cNvPicPr>
          <p:nvPr/>
        </p:nvPicPr>
        <p:blipFill>
          <a:blip r:embed="rId2"/>
          <a:stretch>
            <a:fillRect/>
          </a:stretch>
        </p:blipFill>
        <p:spPr>
          <a:xfrm>
            <a:off x="8770358" y="4432409"/>
            <a:ext cx="2894737" cy="1923941"/>
          </a:xfrm>
          <a:prstGeom prst="rect">
            <a:avLst/>
          </a:prstGeom>
        </p:spPr>
      </p:pic>
    </p:spTree>
    <p:extLst>
      <p:ext uri="{BB962C8B-B14F-4D97-AF65-F5344CB8AC3E}">
        <p14:creationId xmlns:p14="http://schemas.microsoft.com/office/powerpoint/2010/main" val="31045322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2008908" y="365125"/>
            <a:ext cx="9346479" cy="1325563"/>
          </a:xfrm>
        </p:spPr>
        <p:txBody>
          <a:bodyPr>
            <a:noAutofit/>
          </a:bodyPr>
          <a:lstStyle/>
          <a:p>
            <a:r>
              <a:rPr lang="ru-RU" sz="2400" dirty="0" smtClean="0">
                <a:solidFill>
                  <a:schemeClr val="tx2">
                    <a:lumMod val="75000"/>
                  </a:schemeClr>
                </a:solidFill>
              </a:rPr>
              <a:t>Мотивирующие факторы и задачи для локализации </a:t>
            </a:r>
            <a:r>
              <a:rPr lang="ru-RU" sz="2400" dirty="0" smtClean="0">
                <a:solidFill>
                  <a:schemeClr val="tx2">
                    <a:lumMod val="75000"/>
                  </a:schemeClr>
                </a:solidFill>
              </a:rPr>
              <a:t>производства в Череповце</a:t>
            </a:r>
            <a:r>
              <a:rPr lang="en-ZA" sz="2400" dirty="0">
                <a:solidFill>
                  <a:schemeClr val="bg2">
                    <a:lumMod val="50000"/>
                  </a:schemeClr>
                </a:solidFill>
              </a:rPr>
              <a:t/>
            </a:r>
            <a:br>
              <a:rPr lang="en-ZA" sz="2400" dirty="0">
                <a:solidFill>
                  <a:schemeClr val="bg2">
                    <a:lumMod val="50000"/>
                  </a:schemeClr>
                </a:solidFill>
              </a:rPr>
            </a:br>
            <a:endParaRPr lang="fi-FI" sz="2400" dirty="0"/>
          </a:p>
        </p:txBody>
      </p:sp>
      <p:sp>
        <p:nvSpPr>
          <p:cNvPr id="5" name="Tekstin paikkamerkki 4"/>
          <p:cNvSpPr>
            <a:spLocks noGrp="1"/>
          </p:cNvSpPr>
          <p:nvPr>
            <p:ph type="body" idx="1"/>
          </p:nvPr>
        </p:nvSpPr>
        <p:spPr>
          <a:xfrm>
            <a:off x="839788" y="1681163"/>
            <a:ext cx="5157787" cy="507855"/>
          </a:xfrm>
        </p:spPr>
        <p:txBody>
          <a:bodyPr>
            <a:normAutofit/>
          </a:bodyPr>
          <a:lstStyle/>
          <a:p>
            <a:r>
              <a:rPr lang="ru-RU" b="0" dirty="0" smtClean="0">
                <a:solidFill>
                  <a:schemeClr val="tx2">
                    <a:lumMod val="75000"/>
                  </a:schemeClr>
                </a:solidFill>
                <a:latin typeface="+mj-lt"/>
              </a:rPr>
              <a:t>Причины</a:t>
            </a:r>
            <a:endParaRPr lang="en-CA" b="0" dirty="0">
              <a:solidFill>
                <a:schemeClr val="tx2">
                  <a:lumMod val="75000"/>
                </a:schemeClr>
              </a:solidFill>
              <a:latin typeface="+mj-lt"/>
            </a:endParaRPr>
          </a:p>
        </p:txBody>
      </p:sp>
      <p:sp>
        <p:nvSpPr>
          <p:cNvPr id="3" name="Sisällön paikkamerkki 2"/>
          <p:cNvSpPr>
            <a:spLocks noGrp="1"/>
          </p:cNvSpPr>
          <p:nvPr>
            <p:ph sz="half" idx="2"/>
          </p:nvPr>
        </p:nvSpPr>
        <p:spPr>
          <a:xfrm>
            <a:off x="845126" y="2507550"/>
            <a:ext cx="5327073" cy="3680525"/>
          </a:xfrm>
        </p:spPr>
        <p:txBody>
          <a:bodyPr/>
          <a:lstStyle/>
          <a:p>
            <a:r>
              <a:rPr lang="ru-RU" sz="2000" dirty="0" smtClean="0">
                <a:solidFill>
                  <a:schemeClr val="tx2">
                    <a:lumMod val="75000"/>
                  </a:schemeClr>
                </a:solidFill>
                <a:latin typeface="+mj-lt"/>
              </a:rPr>
              <a:t>Выход на российский рынок</a:t>
            </a:r>
            <a:endParaRPr lang="en-CA" sz="2000" dirty="0">
              <a:solidFill>
                <a:schemeClr val="tx2">
                  <a:lumMod val="75000"/>
                </a:schemeClr>
              </a:solidFill>
              <a:latin typeface="+mj-lt"/>
            </a:endParaRPr>
          </a:p>
          <a:p>
            <a:r>
              <a:rPr lang="ru-RU" sz="2000" dirty="0" smtClean="0">
                <a:solidFill>
                  <a:schemeClr val="tx2">
                    <a:lumMod val="75000"/>
                  </a:schemeClr>
                </a:solidFill>
                <a:latin typeface="+mj-lt"/>
              </a:rPr>
              <a:t>Улучшенный уровень местного </a:t>
            </a:r>
            <a:r>
              <a:rPr lang="ru-RU" sz="2000" dirty="0" smtClean="0">
                <a:solidFill>
                  <a:schemeClr val="tx2">
                    <a:lumMod val="75000"/>
                  </a:schemeClr>
                </a:solidFill>
                <a:latin typeface="+mj-lt"/>
              </a:rPr>
              <a:t>обслуживания клиентов –</a:t>
            </a:r>
            <a:r>
              <a:rPr lang="en-CA" sz="2000" dirty="0" smtClean="0">
                <a:solidFill>
                  <a:schemeClr val="tx2">
                    <a:lumMod val="75000"/>
                  </a:schemeClr>
                </a:solidFill>
                <a:latin typeface="+mj-lt"/>
              </a:rPr>
              <a:t> </a:t>
            </a:r>
            <a:r>
              <a:rPr lang="ru-RU" sz="2000" dirty="0" smtClean="0">
                <a:solidFill>
                  <a:schemeClr val="tx2">
                    <a:lumMod val="75000"/>
                  </a:schemeClr>
                </a:solidFill>
                <a:latin typeface="+mj-lt"/>
              </a:rPr>
              <a:t>опережение конкурентов</a:t>
            </a:r>
            <a:endParaRPr lang="en-CA" sz="2000" dirty="0">
              <a:solidFill>
                <a:schemeClr val="tx2">
                  <a:lumMod val="75000"/>
                </a:schemeClr>
              </a:solidFill>
              <a:latin typeface="+mj-lt"/>
            </a:endParaRPr>
          </a:p>
          <a:p>
            <a:r>
              <a:rPr lang="ru-RU" sz="2000" dirty="0" smtClean="0">
                <a:solidFill>
                  <a:schemeClr val="tx2">
                    <a:lumMod val="75000"/>
                  </a:schemeClr>
                </a:solidFill>
                <a:latin typeface="+mj-lt"/>
              </a:rPr>
              <a:t>Финансовые льготы от снижения издержек на зарплату и материальных затрат</a:t>
            </a:r>
            <a:endParaRPr lang="en-CA" sz="2000" dirty="0" smtClean="0">
              <a:solidFill>
                <a:schemeClr val="tx2">
                  <a:lumMod val="75000"/>
                </a:schemeClr>
              </a:solidFill>
              <a:latin typeface="+mj-lt"/>
            </a:endParaRPr>
          </a:p>
          <a:p>
            <a:r>
              <a:rPr lang="ru-RU" sz="2000" dirty="0" smtClean="0">
                <a:solidFill>
                  <a:schemeClr val="tx2">
                    <a:lumMod val="75000"/>
                  </a:schemeClr>
                </a:solidFill>
                <a:latin typeface="+mj-lt"/>
              </a:rPr>
              <a:t>Таможенные пошлины</a:t>
            </a:r>
            <a:r>
              <a:rPr lang="en-CA" sz="2000" dirty="0" smtClean="0">
                <a:solidFill>
                  <a:schemeClr val="tx2">
                    <a:lumMod val="75000"/>
                  </a:schemeClr>
                </a:solidFill>
                <a:latin typeface="+mj-lt"/>
              </a:rPr>
              <a:t>; </a:t>
            </a:r>
            <a:r>
              <a:rPr lang="ru-RU" sz="2000" dirty="0" smtClean="0">
                <a:solidFill>
                  <a:schemeClr val="tx2">
                    <a:lumMod val="75000"/>
                  </a:schemeClr>
                </a:solidFill>
                <a:latin typeface="+mj-lt"/>
              </a:rPr>
              <a:t>местное производство исключено из их </a:t>
            </a:r>
            <a:r>
              <a:rPr lang="ru-RU" sz="2000" dirty="0" smtClean="0">
                <a:solidFill>
                  <a:schemeClr val="tx2">
                    <a:lumMod val="75000"/>
                  </a:schemeClr>
                </a:solidFill>
                <a:latin typeface="+mj-lt"/>
              </a:rPr>
              <a:t>большинства</a:t>
            </a:r>
            <a:endParaRPr lang="en-CA" sz="2000" dirty="0" smtClean="0">
              <a:solidFill>
                <a:schemeClr val="tx2">
                  <a:lumMod val="75000"/>
                </a:schemeClr>
              </a:solidFill>
              <a:latin typeface="+mj-lt"/>
            </a:endParaRPr>
          </a:p>
          <a:p>
            <a:r>
              <a:rPr lang="ru-RU" sz="2000" dirty="0" smtClean="0">
                <a:solidFill>
                  <a:schemeClr val="tx2">
                    <a:lumMod val="75000"/>
                  </a:schemeClr>
                </a:solidFill>
                <a:latin typeface="+mj-lt"/>
              </a:rPr>
              <a:t>Поздний выход на международный рынок</a:t>
            </a:r>
            <a:endParaRPr lang="en-CA" sz="2000" dirty="0">
              <a:solidFill>
                <a:schemeClr val="tx2">
                  <a:lumMod val="75000"/>
                </a:schemeClr>
              </a:solidFill>
              <a:latin typeface="+mj-lt"/>
            </a:endParaRPr>
          </a:p>
          <a:p>
            <a:endParaRPr lang="en-CA" sz="2000" dirty="0">
              <a:solidFill>
                <a:schemeClr val="bg2">
                  <a:lumMod val="50000"/>
                </a:schemeClr>
              </a:solidFill>
              <a:latin typeface="+mj-lt"/>
            </a:endParaRPr>
          </a:p>
          <a:p>
            <a:endParaRPr lang="en-CA" dirty="0">
              <a:solidFill>
                <a:schemeClr val="bg2">
                  <a:lumMod val="50000"/>
                </a:schemeClr>
              </a:solidFill>
            </a:endParaRPr>
          </a:p>
        </p:txBody>
      </p:sp>
      <p:sp>
        <p:nvSpPr>
          <p:cNvPr id="6" name="Tekstin paikkamerkki 5"/>
          <p:cNvSpPr>
            <a:spLocks noGrp="1"/>
          </p:cNvSpPr>
          <p:nvPr>
            <p:ph type="body" sz="quarter" idx="3"/>
          </p:nvPr>
        </p:nvSpPr>
        <p:spPr>
          <a:xfrm>
            <a:off x="6172200" y="1590026"/>
            <a:ext cx="5183188" cy="507855"/>
          </a:xfrm>
        </p:spPr>
        <p:txBody>
          <a:bodyPr>
            <a:normAutofit/>
          </a:bodyPr>
          <a:lstStyle/>
          <a:p>
            <a:r>
              <a:rPr lang="ru-RU" b="0" dirty="0" smtClean="0">
                <a:solidFill>
                  <a:schemeClr val="tx2">
                    <a:lumMod val="75000"/>
                  </a:schemeClr>
                </a:solidFill>
                <a:latin typeface="+mj-lt"/>
              </a:rPr>
              <a:t>Проблемы</a:t>
            </a:r>
            <a:endParaRPr lang="fi-FI" b="0" dirty="0">
              <a:solidFill>
                <a:schemeClr val="tx2">
                  <a:lumMod val="75000"/>
                </a:schemeClr>
              </a:solidFill>
              <a:latin typeface="+mj-lt"/>
            </a:endParaRPr>
          </a:p>
        </p:txBody>
      </p:sp>
      <p:sp>
        <p:nvSpPr>
          <p:cNvPr id="7" name="Sisällön paikkamerkki 6"/>
          <p:cNvSpPr>
            <a:spLocks noGrp="1"/>
          </p:cNvSpPr>
          <p:nvPr>
            <p:ph sz="quarter" idx="4"/>
          </p:nvPr>
        </p:nvSpPr>
        <p:spPr/>
        <p:txBody>
          <a:bodyPr>
            <a:normAutofit/>
          </a:bodyPr>
          <a:lstStyle/>
          <a:p>
            <a:r>
              <a:rPr lang="ru-RU" sz="2000" dirty="0" smtClean="0">
                <a:solidFill>
                  <a:schemeClr val="tx2">
                    <a:lumMod val="75000"/>
                  </a:schemeClr>
                </a:solidFill>
                <a:latin typeface="+mj-lt"/>
              </a:rPr>
              <a:t>Недостаток опыта и знаний локальных условий </a:t>
            </a:r>
            <a:r>
              <a:rPr lang="en-JM" sz="2000" dirty="0" smtClean="0">
                <a:solidFill>
                  <a:schemeClr val="tx2">
                    <a:lumMod val="75000"/>
                  </a:schemeClr>
                </a:solidFill>
                <a:latin typeface="+mj-lt"/>
              </a:rPr>
              <a:t>– </a:t>
            </a:r>
            <a:r>
              <a:rPr lang="ru-RU" sz="2000" dirty="0" smtClean="0">
                <a:solidFill>
                  <a:schemeClr val="tx2">
                    <a:lumMod val="75000"/>
                  </a:schemeClr>
                </a:solidFill>
                <a:latin typeface="+mj-lt"/>
              </a:rPr>
              <a:t>нехватка конкретного рекламно-пропагандистского материала государственной собственности РФ и местных производителей</a:t>
            </a:r>
            <a:endParaRPr lang="en-JM" sz="2000" dirty="0">
              <a:solidFill>
                <a:schemeClr val="tx2">
                  <a:lumMod val="75000"/>
                </a:schemeClr>
              </a:solidFill>
              <a:latin typeface="+mj-lt"/>
            </a:endParaRPr>
          </a:p>
          <a:p>
            <a:r>
              <a:rPr lang="ru-RU" sz="2000" dirty="0" smtClean="0">
                <a:solidFill>
                  <a:schemeClr val="tx2">
                    <a:lumMod val="75000"/>
                  </a:schemeClr>
                </a:solidFill>
                <a:latin typeface="+mj-lt"/>
              </a:rPr>
              <a:t>Внутренняя </a:t>
            </a:r>
            <a:r>
              <a:rPr lang="ru-RU" sz="2000" dirty="0" smtClean="0">
                <a:solidFill>
                  <a:schemeClr val="tx2">
                    <a:lumMod val="75000"/>
                  </a:schemeClr>
                </a:solidFill>
                <a:latin typeface="+mj-lt"/>
              </a:rPr>
              <a:t>логистика</a:t>
            </a:r>
            <a:r>
              <a:rPr lang="en-JM" sz="2000" dirty="0" smtClean="0">
                <a:solidFill>
                  <a:schemeClr val="tx2">
                    <a:lumMod val="75000"/>
                  </a:schemeClr>
                </a:solidFill>
                <a:latin typeface="+mj-lt"/>
              </a:rPr>
              <a:t> (</a:t>
            </a:r>
            <a:r>
              <a:rPr lang="ru-RU" sz="2000" dirty="0" smtClean="0">
                <a:solidFill>
                  <a:schemeClr val="tx2">
                    <a:lumMod val="75000"/>
                  </a:schemeClr>
                </a:solidFill>
                <a:latin typeface="+mj-lt"/>
              </a:rPr>
              <a:t>дороги</a:t>
            </a:r>
            <a:r>
              <a:rPr lang="en-JM" sz="2000" dirty="0" smtClean="0">
                <a:solidFill>
                  <a:schemeClr val="tx2">
                    <a:lumMod val="75000"/>
                  </a:schemeClr>
                </a:solidFill>
                <a:latin typeface="+mj-lt"/>
              </a:rPr>
              <a:t>) </a:t>
            </a:r>
            <a:r>
              <a:rPr lang="ru-RU" sz="2000" dirty="0" smtClean="0">
                <a:solidFill>
                  <a:schemeClr val="tx2">
                    <a:lumMod val="75000"/>
                  </a:schemeClr>
                </a:solidFill>
                <a:latin typeface="+mj-lt"/>
              </a:rPr>
              <a:t>и пограничные практики до сих пор являются основными </a:t>
            </a:r>
            <a:r>
              <a:rPr lang="ru-RU" sz="2000" dirty="0" smtClean="0">
                <a:solidFill>
                  <a:schemeClr val="tx2">
                    <a:lumMod val="75000"/>
                  </a:schemeClr>
                </a:solidFill>
                <a:latin typeface="+mj-lt"/>
              </a:rPr>
              <a:t>проблемами</a:t>
            </a:r>
            <a:r>
              <a:rPr lang="ru-RU" sz="2000" dirty="0" smtClean="0">
                <a:solidFill>
                  <a:schemeClr val="tx2">
                    <a:lumMod val="75000"/>
                  </a:schemeClr>
                </a:solidFill>
                <a:latin typeface="+mj-lt"/>
              </a:rPr>
              <a:t> как </a:t>
            </a:r>
            <a:r>
              <a:rPr lang="ru-RU" sz="2000" dirty="0" smtClean="0">
                <a:solidFill>
                  <a:schemeClr val="tx2">
                    <a:lumMod val="75000"/>
                  </a:schemeClr>
                </a:solidFill>
                <a:latin typeface="+mj-lt"/>
              </a:rPr>
              <a:t>внутри страны, так и за её пределами</a:t>
            </a:r>
            <a:r>
              <a:rPr lang="en-JM" sz="2000" dirty="0" smtClean="0">
                <a:solidFill>
                  <a:schemeClr val="tx2">
                    <a:lumMod val="75000"/>
                  </a:schemeClr>
                </a:solidFill>
                <a:latin typeface="+mj-lt"/>
              </a:rPr>
              <a:t> -&gt; </a:t>
            </a:r>
            <a:r>
              <a:rPr lang="ru-RU" sz="2000" b="1" dirty="0" smtClean="0">
                <a:solidFill>
                  <a:schemeClr val="tx2">
                    <a:lumMod val="75000"/>
                  </a:schemeClr>
                </a:solidFill>
                <a:latin typeface="+mj-lt"/>
              </a:rPr>
              <a:t>давайте обратимся к возможности развития бизнеса в </a:t>
            </a:r>
            <a:r>
              <a:rPr lang="ru-RU" sz="2000" b="1" dirty="0" smtClean="0">
                <a:solidFill>
                  <a:schemeClr val="tx2">
                    <a:lumMod val="75000"/>
                  </a:schemeClr>
                </a:solidFill>
                <a:latin typeface="+mj-lt"/>
              </a:rPr>
              <a:t>Череповце</a:t>
            </a:r>
            <a:r>
              <a:rPr lang="en-JM" sz="2000" b="1" dirty="0" smtClean="0">
                <a:solidFill>
                  <a:schemeClr val="tx2">
                    <a:lumMod val="75000"/>
                  </a:schemeClr>
                </a:solidFill>
                <a:latin typeface="+mj-lt"/>
              </a:rPr>
              <a:t> </a:t>
            </a:r>
            <a:endParaRPr lang="en-JM" sz="2000" b="1" dirty="0">
              <a:solidFill>
                <a:schemeClr val="tx2">
                  <a:lumMod val="75000"/>
                </a:schemeClr>
              </a:solidFill>
              <a:latin typeface="+mj-lt"/>
            </a:endParaRPr>
          </a:p>
          <a:p>
            <a:r>
              <a:rPr lang="ru-RU" sz="2000" dirty="0" smtClean="0">
                <a:solidFill>
                  <a:schemeClr val="tx2">
                    <a:lumMod val="75000"/>
                  </a:schemeClr>
                </a:solidFill>
                <a:latin typeface="+mj-lt"/>
              </a:rPr>
              <a:t>Языковой барьер</a:t>
            </a:r>
            <a:endParaRPr lang="en-JM" sz="2000" dirty="0">
              <a:solidFill>
                <a:schemeClr val="tx2">
                  <a:lumMod val="75000"/>
                </a:schemeClr>
              </a:solidFill>
              <a:latin typeface="+mj-lt"/>
            </a:endParaRPr>
          </a:p>
          <a:p>
            <a:endParaRPr lang="en-JM" sz="2000" dirty="0">
              <a:solidFill>
                <a:schemeClr val="bg2">
                  <a:lumMod val="50000"/>
                </a:schemeClr>
              </a:solidFill>
              <a:latin typeface="+mj-lt"/>
            </a:endParaRPr>
          </a:p>
        </p:txBody>
      </p:sp>
    </p:spTree>
    <p:extLst>
      <p:ext uri="{BB962C8B-B14F-4D97-AF65-F5344CB8AC3E}">
        <p14:creationId xmlns:p14="http://schemas.microsoft.com/office/powerpoint/2010/main" val="42824381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62" name="AutoShape 2"/>
          <p:cNvSpPr>
            <a:spLocks noChangeArrowheads="1"/>
          </p:cNvSpPr>
          <p:nvPr/>
        </p:nvSpPr>
        <p:spPr bwMode="auto">
          <a:xfrm rot="5400000">
            <a:off x="5404664" y="2799711"/>
            <a:ext cx="3025775" cy="1860550"/>
          </a:xfrm>
          <a:prstGeom prst="homePlate">
            <a:avLst>
              <a:gd name="adj" fmla="val 40622"/>
            </a:avLst>
          </a:prstGeom>
          <a:solidFill>
            <a:schemeClr val="accent1">
              <a:alpha val="72000"/>
            </a:schemeClr>
          </a:solidFill>
          <a:ln w="9525" algn="ctr">
            <a:noFill/>
            <a:miter lim="800000"/>
            <a:headEnd/>
            <a:tailEnd/>
          </a:ln>
          <a:effectLst>
            <a:prstShdw prst="shdw17" dist="17961" dir="2700000">
              <a:schemeClr val="accent1">
                <a:gamma/>
                <a:shade val="60000"/>
                <a:invGamma/>
              </a:schemeClr>
            </a:prstShdw>
          </a:effectLst>
        </p:spPr>
        <p:txBody>
          <a:bodyPr rot="10800000" vert="eaVert" wrap="none" anchor="ctr"/>
          <a:lstStyle/>
          <a:p>
            <a:pPr algn="ctr">
              <a:defRPr/>
            </a:pPr>
            <a:endParaRPr lang="en-US"/>
          </a:p>
        </p:txBody>
      </p:sp>
      <p:sp>
        <p:nvSpPr>
          <p:cNvPr id="44035" name="Rectangle 3"/>
          <p:cNvSpPr>
            <a:spLocks noGrp="1" noChangeAspect="1" noChangeArrowheads="1"/>
          </p:cNvSpPr>
          <p:nvPr>
            <p:ph type="title" idx="4294967295"/>
          </p:nvPr>
        </p:nvSpPr>
        <p:spPr>
          <a:xfrm>
            <a:off x="2106984" y="277396"/>
            <a:ext cx="7843838" cy="692150"/>
          </a:xfrm>
        </p:spPr>
        <p:txBody>
          <a:bodyPr>
            <a:normAutofit/>
          </a:bodyPr>
          <a:lstStyle/>
          <a:p>
            <a:r>
              <a:rPr lang="ru-RU" sz="2400" dirty="0" smtClean="0">
                <a:solidFill>
                  <a:schemeClr val="tx2">
                    <a:lumMod val="75000"/>
                  </a:schemeClr>
                </a:solidFill>
              </a:rPr>
              <a:t>Стратегическая оценка</a:t>
            </a:r>
            <a:r>
              <a:rPr lang="en-US" sz="2400" dirty="0" smtClean="0">
                <a:solidFill>
                  <a:schemeClr val="tx2">
                    <a:lumMod val="75000"/>
                  </a:schemeClr>
                </a:solidFill>
              </a:rPr>
              <a:t> </a:t>
            </a:r>
            <a:r>
              <a:rPr lang="ru-RU" sz="2400" dirty="0" smtClean="0">
                <a:solidFill>
                  <a:schemeClr val="tx2">
                    <a:lumMod val="75000"/>
                  </a:schemeClr>
                </a:solidFill>
              </a:rPr>
              <a:t>цепочки добавленной стоимости </a:t>
            </a:r>
            <a:r>
              <a:rPr lang="ru-RU" sz="2400" dirty="0" smtClean="0">
                <a:solidFill>
                  <a:schemeClr val="tx2">
                    <a:lumMod val="75000"/>
                  </a:schemeClr>
                </a:solidFill>
              </a:rPr>
              <a:t>компаний</a:t>
            </a:r>
            <a:endParaRPr lang="en-US" sz="2400" dirty="0">
              <a:solidFill>
                <a:schemeClr val="tx2">
                  <a:lumMod val="75000"/>
                </a:schemeClr>
              </a:solidFill>
            </a:endParaRPr>
          </a:p>
        </p:txBody>
      </p:sp>
      <p:sp>
        <p:nvSpPr>
          <p:cNvPr id="450564" name="Line 4"/>
          <p:cNvSpPr>
            <a:spLocks noChangeShapeType="1"/>
          </p:cNvSpPr>
          <p:nvPr/>
        </p:nvSpPr>
        <p:spPr bwMode="auto">
          <a:xfrm flipV="1">
            <a:off x="2174876" y="1196975"/>
            <a:ext cx="7737475" cy="7938"/>
          </a:xfrm>
          <a:prstGeom prst="line">
            <a:avLst/>
          </a:prstGeom>
          <a:noFill/>
          <a:ln w="76200">
            <a:solidFill>
              <a:schemeClr val="accent5"/>
            </a:solidFill>
            <a:round/>
            <a:headEnd type="triangle" w="med" len="med"/>
            <a:tailEnd type="triangle" w="med" len="med"/>
          </a:ln>
          <a:effectLst>
            <a:prstShdw prst="shdw17" dist="17961" dir="2700000">
              <a:schemeClr val="accent5"/>
            </a:prstShdw>
          </a:effectLst>
        </p:spPr>
        <p:txBody>
          <a:bodyPr wrap="none" anchor="ctr"/>
          <a:lstStyle/>
          <a:p>
            <a:pPr>
              <a:defRPr/>
            </a:pPr>
            <a:endParaRPr lang="en-US"/>
          </a:p>
        </p:txBody>
      </p:sp>
      <p:sp>
        <p:nvSpPr>
          <p:cNvPr id="44037" name="AutoShape 5"/>
          <p:cNvSpPr>
            <a:spLocks noChangeArrowheads="1"/>
          </p:cNvSpPr>
          <p:nvPr/>
        </p:nvSpPr>
        <p:spPr bwMode="auto">
          <a:xfrm>
            <a:off x="5685959" y="2183762"/>
            <a:ext cx="2522538" cy="3095625"/>
          </a:xfrm>
          <a:prstGeom prst="flowChartAlternateProcess">
            <a:avLst/>
          </a:prstGeom>
          <a:noFill/>
          <a:ln w="28575">
            <a:solidFill>
              <a:srgbClr val="808080"/>
            </a:solidFill>
            <a:miter lim="800000"/>
            <a:headEnd/>
            <a:tailEnd/>
          </a:ln>
        </p:spPr>
        <p:txBody>
          <a:bodyPr wrap="none" anchor="ctr"/>
          <a:lstStyle/>
          <a:p>
            <a:pPr algn="l"/>
            <a:endParaRPr lang="en-US"/>
          </a:p>
        </p:txBody>
      </p:sp>
      <p:sp>
        <p:nvSpPr>
          <p:cNvPr id="44038" name="Text Box 6"/>
          <p:cNvSpPr txBox="1">
            <a:spLocks noChangeArrowheads="1"/>
          </p:cNvSpPr>
          <p:nvPr/>
        </p:nvSpPr>
        <p:spPr bwMode="auto">
          <a:xfrm>
            <a:off x="6218646" y="2529837"/>
            <a:ext cx="1356846" cy="430887"/>
          </a:xfrm>
          <a:prstGeom prst="rect">
            <a:avLst/>
          </a:prstGeom>
          <a:noFill/>
          <a:ln w="12700">
            <a:noFill/>
            <a:miter lim="800000"/>
            <a:headEnd/>
            <a:tailEnd/>
          </a:ln>
        </p:spPr>
        <p:txBody>
          <a:bodyPr wrap="none">
            <a:spAutoFit/>
          </a:bodyPr>
          <a:lstStyle/>
          <a:p>
            <a:pPr algn="ctr" eaLnBrk="0" hangingPunct="0"/>
            <a:r>
              <a:rPr lang="ru-RU" sz="2200" dirty="0" smtClean="0">
                <a:solidFill>
                  <a:schemeClr val="bg1"/>
                </a:solidFill>
              </a:rPr>
              <a:t>Стратегия</a:t>
            </a:r>
            <a:endParaRPr lang="en-US" sz="2200" dirty="0">
              <a:solidFill>
                <a:schemeClr val="bg1"/>
              </a:solidFill>
            </a:endParaRPr>
          </a:p>
        </p:txBody>
      </p:sp>
      <p:sp>
        <p:nvSpPr>
          <p:cNvPr id="44039" name="Text Box 7"/>
          <p:cNvSpPr txBox="1">
            <a:spLocks noChangeArrowheads="1"/>
          </p:cNvSpPr>
          <p:nvPr/>
        </p:nvSpPr>
        <p:spPr bwMode="auto">
          <a:xfrm>
            <a:off x="5167227" y="4330062"/>
            <a:ext cx="3494611" cy="430887"/>
          </a:xfrm>
          <a:prstGeom prst="rect">
            <a:avLst/>
          </a:prstGeom>
          <a:noFill/>
          <a:ln w="12700">
            <a:noFill/>
            <a:miter lim="800000"/>
            <a:headEnd/>
            <a:tailEnd/>
          </a:ln>
        </p:spPr>
        <p:txBody>
          <a:bodyPr wrap="none">
            <a:spAutoFit/>
          </a:bodyPr>
          <a:lstStyle/>
          <a:p>
            <a:pPr algn="ctr" eaLnBrk="0" hangingPunct="0"/>
            <a:r>
              <a:rPr lang="ru-RU" sz="2200" dirty="0" smtClean="0">
                <a:solidFill>
                  <a:schemeClr val="bg1"/>
                </a:solidFill>
              </a:rPr>
              <a:t>Оперативная </a:t>
            </a:r>
            <a:r>
              <a:rPr lang="ru-RU" sz="2200" dirty="0" smtClean="0">
                <a:solidFill>
                  <a:schemeClr val="bg1"/>
                </a:solidFill>
              </a:rPr>
              <a:t>деятельность</a:t>
            </a:r>
            <a:endParaRPr lang="en-US" sz="2200" dirty="0">
              <a:solidFill>
                <a:schemeClr val="bg1"/>
              </a:solidFill>
            </a:endParaRPr>
          </a:p>
        </p:txBody>
      </p:sp>
      <p:grpSp>
        <p:nvGrpSpPr>
          <p:cNvPr id="44040" name="Group 8"/>
          <p:cNvGrpSpPr>
            <a:grpSpLocks/>
          </p:cNvGrpSpPr>
          <p:nvPr/>
        </p:nvGrpSpPr>
        <p:grpSpPr bwMode="auto">
          <a:xfrm>
            <a:off x="2635756" y="1572668"/>
            <a:ext cx="6843712" cy="647700"/>
            <a:chOff x="943" y="1026"/>
            <a:chExt cx="4671" cy="408"/>
          </a:xfrm>
          <a:solidFill>
            <a:schemeClr val="bg2">
              <a:lumMod val="50000"/>
            </a:schemeClr>
          </a:solidFill>
        </p:grpSpPr>
        <p:sp>
          <p:nvSpPr>
            <p:cNvPr id="450569" name="AutoShape 9"/>
            <p:cNvSpPr>
              <a:spLocks noChangeArrowheads="1"/>
            </p:cNvSpPr>
            <p:nvPr/>
          </p:nvSpPr>
          <p:spPr bwMode="auto">
            <a:xfrm>
              <a:off x="943" y="1026"/>
              <a:ext cx="544" cy="408"/>
            </a:xfrm>
            <a:prstGeom prst="roundRect">
              <a:avLst>
                <a:gd name="adj" fmla="val 8921"/>
              </a:avLst>
            </a:prstGeom>
            <a:grpFill/>
            <a:ln w="12700">
              <a:noFill/>
              <a:round/>
              <a:headEnd/>
              <a:tailEnd/>
            </a:ln>
            <a:effectLst>
              <a:prstShdw prst="shdw17" dist="17961" dir="2700000">
                <a:schemeClr val="tx1">
                  <a:gamma/>
                  <a:shade val="60000"/>
                  <a:invGamma/>
                </a:schemeClr>
              </a:prstShdw>
            </a:effectLst>
          </p:spPr>
          <p:txBody>
            <a:bodyPr wrap="none" anchor="ctr"/>
            <a:lstStyle/>
            <a:p>
              <a:pPr algn="ctr" eaLnBrk="0" hangingPunct="0"/>
              <a:r>
                <a:rPr lang="ru-RU" sz="1100" b="1" dirty="0" smtClean="0">
                  <a:solidFill>
                    <a:schemeClr val="bg1"/>
                  </a:solidFill>
                </a:rPr>
                <a:t>Рабочая сила</a:t>
              </a:r>
              <a:endParaRPr lang="en-US" sz="1100" b="1" dirty="0">
                <a:solidFill>
                  <a:schemeClr val="bg1"/>
                </a:solidFill>
              </a:endParaRPr>
            </a:p>
          </p:txBody>
        </p:sp>
        <p:sp>
          <p:nvSpPr>
            <p:cNvPr id="450570" name="AutoShape 10"/>
            <p:cNvSpPr>
              <a:spLocks noChangeArrowheads="1"/>
            </p:cNvSpPr>
            <p:nvPr/>
          </p:nvSpPr>
          <p:spPr bwMode="auto">
            <a:xfrm>
              <a:off x="1534" y="1026"/>
              <a:ext cx="544" cy="408"/>
            </a:xfrm>
            <a:prstGeom prst="roundRect">
              <a:avLst>
                <a:gd name="adj" fmla="val 8921"/>
              </a:avLst>
            </a:prstGeom>
            <a:grpFill/>
            <a:ln w="12700">
              <a:noFill/>
              <a:round/>
              <a:headEnd/>
              <a:tailEnd/>
            </a:ln>
            <a:effectLst>
              <a:prstShdw prst="shdw17" dist="17961" dir="2700000">
                <a:schemeClr val="tx1">
                  <a:gamma/>
                  <a:shade val="60000"/>
                  <a:invGamma/>
                </a:schemeClr>
              </a:prstShdw>
            </a:effectLst>
          </p:spPr>
          <p:txBody>
            <a:bodyPr wrap="none" anchor="ctr"/>
            <a:lstStyle/>
            <a:p>
              <a:pPr algn="ctr" eaLnBrk="0" hangingPunct="0"/>
              <a:r>
                <a:rPr lang="ru-RU" sz="1100" b="1" dirty="0" smtClean="0">
                  <a:solidFill>
                    <a:schemeClr val="bg1"/>
                  </a:solidFill>
                </a:rPr>
                <a:t>Научно-исследовательские работы</a:t>
              </a:r>
              <a:endParaRPr lang="en-US" sz="1100" b="1" dirty="0">
                <a:solidFill>
                  <a:schemeClr val="bg1"/>
                </a:solidFill>
              </a:endParaRPr>
            </a:p>
          </p:txBody>
        </p:sp>
        <p:sp>
          <p:nvSpPr>
            <p:cNvPr id="450571" name="AutoShape 11"/>
            <p:cNvSpPr>
              <a:spLocks noChangeArrowheads="1"/>
            </p:cNvSpPr>
            <p:nvPr/>
          </p:nvSpPr>
          <p:spPr bwMode="auto">
            <a:xfrm>
              <a:off x="2122" y="1026"/>
              <a:ext cx="544" cy="408"/>
            </a:xfrm>
            <a:prstGeom prst="roundRect">
              <a:avLst>
                <a:gd name="adj" fmla="val 8921"/>
              </a:avLst>
            </a:prstGeom>
            <a:grpFill/>
            <a:ln w="12700">
              <a:noFill/>
              <a:round/>
              <a:headEnd/>
              <a:tailEnd/>
            </a:ln>
            <a:effectLst>
              <a:prstShdw prst="shdw17" dist="17961" dir="2700000">
                <a:schemeClr val="tx1">
                  <a:gamma/>
                  <a:shade val="60000"/>
                  <a:invGamma/>
                </a:schemeClr>
              </a:prstShdw>
            </a:effectLst>
          </p:spPr>
          <p:txBody>
            <a:bodyPr wrap="none" anchor="ctr"/>
            <a:lstStyle/>
            <a:p>
              <a:pPr algn="ctr" eaLnBrk="0" hangingPunct="0"/>
              <a:r>
                <a:rPr lang="ru-RU" sz="1100" b="1" dirty="0" smtClean="0">
                  <a:solidFill>
                    <a:schemeClr val="bg1"/>
                  </a:solidFill>
                </a:rPr>
                <a:t>Финансы</a:t>
              </a:r>
              <a:endParaRPr lang="en-US" sz="1100" b="1" dirty="0">
                <a:solidFill>
                  <a:schemeClr val="bg1"/>
                </a:solidFill>
              </a:endParaRPr>
            </a:p>
          </p:txBody>
        </p:sp>
        <p:sp>
          <p:nvSpPr>
            <p:cNvPr id="450572" name="AutoShape 12"/>
            <p:cNvSpPr>
              <a:spLocks noChangeArrowheads="1"/>
            </p:cNvSpPr>
            <p:nvPr/>
          </p:nvSpPr>
          <p:spPr bwMode="auto">
            <a:xfrm>
              <a:off x="2712" y="1026"/>
              <a:ext cx="544" cy="408"/>
            </a:xfrm>
            <a:prstGeom prst="roundRect">
              <a:avLst>
                <a:gd name="adj" fmla="val 8921"/>
              </a:avLst>
            </a:prstGeom>
            <a:grpFill/>
            <a:ln w="12700">
              <a:noFill/>
              <a:round/>
              <a:headEnd/>
              <a:tailEnd/>
            </a:ln>
            <a:effectLst>
              <a:prstShdw prst="shdw17" dist="17961" dir="2700000">
                <a:schemeClr val="tx1">
                  <a:gamma/>
                  <a:shade val="60000"/>
                  <a:invGamma/>
                </a:schemeClr>
              </a:prstShdw>
            </a:effectLst>
          </p:spPr>
          <p:txBody>
            <a:bodyPr wrap="none" anchor="ctr"/>
            <a:lstStyle/>
            <a:p>
              <a:pPr algn="ctr" eaLnBrk="0" hangingPunct="0">
                <a:defRPr/>
              </a:pPr>
              <a:r>
                <a:rPr lang="ru-RU" sz="1100" b="1" dirty="0" smtClean="0">
                  <a:solidFill>
                    <a:schemeClr val="bg1"/>
                  </a:solidFill>
                </a:rPr>
                <a:t>Сорсинг</a:t>
              </a:r>
              <a:endParaRPr lang="en-US" sz="1100" b="1" dirty="0">
                <a:solidFill>
                  <a:schemeClr val="bg1"/>
                </a:solidFill>
              </a:endParaRPr>
            </a:p>
          </p:txBody>
        </p:sp>
        <p:sp>
          <p:nvSpPr>
            <p:cNvPr id="450573" name="AutoShape 13"/>
            <p:cNvSpPr>
              <a:spLocks noChangeArrowheads="1"/>
            </p:cNvSpPr>
            <p:nvPr/>
          </p:nvSpPr>
          <p:spPr bwMode="auto">
            <a:xfrm>
              <a:off x="3301" y="1026"/>
              <a:ext cx="544" cy="408"/>
            </a:xfrm>
            <a:prstGeom prst="roundRect">
              <a:avLst>
                <a:gd name="adj" fmla="val 8921"/>
              </a:avLst>
            </a:prstGeom>
            <a:grpFill/>
            <a:ln w="12700">
              <a:noFill/>
              <a:round/>
              <a:headEnd/>
              <a:tailEnd/>
            </a:ln>
            <a:effectLst>
              <a:prstShdw prst="shdw17" dist="17961" dir="2700000">
                <a:schemeClr val="tx1">
                  <a:gamma/>
                  <a:shade val="60000"/>
                  <a:invGamma/>
                </a:schemeClr>
              </a:prstShdw>
            </a:effectLst>
          </p:spPr>
          <p:txBody>
            <a:bodyPr wrap="none" anchor="ctr"/>
            <a:lstStyle/>
            <a:p>
              <a:pPr algn="ctr" eaLnBrk="0" hangingPunct="0">
                <a:defRPr/>
              </a:pPr>
              <a:r>
                <a:rPr lang="ru-RU" sz="1100" b="1" dirty="0" smtClean="0">
                  <a:solidFill>
                    <a:schemeClr val="bg1"/>
                  </a:solidFill>
                </a:rPr>
                <a:t>Производство</a:t>
              </a:r>
              <a:endParaRPr lang="en-US" sz="1100" b="1" dirty="0">
                <a:solidFill>
                  <a:schemeClr val="bg1"/>
                </a:solidFill>
              </a:endParaRPr>
            </a:p>
          </p:txBody>
        </p:sp>
        <p:sp>
          <p:nvSpPr>
            <p:cNvPr id="450574" name="AutoShape 14"/>
            <p:cNvSpPr>
              <a:spLocks noChangeArrowheads="1"/>
            </p:cNvSpPr>
            <p:nvPr/>
          </p:nvSpPr>
          <p:spPr bwMode="auto">
            <a:xfrm>
              <a:off x="3891" y="1026"/>
              <a:ext cx="544" cy="408"/>
            </a:xfrm>
            <a:prstGeom prst="roundRect">
              <a:avLst>
                <a:gd name="adj" fmla="val 8921"/>
              </a:avLst>
            </a:prstGeom>
            <a:grpFill/>
            <a:ln w="12700">
              <a:noFill/>
              <a:round/>
              <a:headEnd/>
              <a:tailEnd/>
            </a:ln>
            <a:effectLst>
              <a:prstShdw prst="shdw17" dist="17961" dir="2700000">
                <a:schemeClr val="tx1">
                  <a:gamma/>
                  <a:shade val="60000"/>
                  <a:invGamma/>
                </a:schemeClr>
              </a:prstShdw>
            </a:effectLst>
          </p:spPr>
          <p:txBody>
            <a:bodyPr wrap="none" anchor="ctr"/>
            <a:lstStyle/>
            <a:p>
              <a:pPr algn="ctr" eaLnBrk="0" hangingPunct="0">
                <a:defRPr/>
              </a:pPr>
              <a:r>
                <a:rPr lang="ru-RU" sz="1100" b="1" dirty="0" smtClean="0">
                  <a:solidFill>
                    <a:schemeClr val="bg1"/>
                  </a:solidFill>
                </a:rPr>
                <a:t>Распределение</a:t>
              </a:r>
              <a:endParaRPr lang="en-US" sz="1100" b="1" dirty="0">
                <a:solidFill>
                  <a:schemeClr val="bg1"/>
                </a:solidFill>
              </a:endParaRPr>
            </a:p>
          </p:txBody>
        </p:sp>
        <p:sp>
          <p:nvSpPr>
            <p:cNvPr id="450575" name="AutoShape 15"/>
            <p:cNvSpPr>
              <a:spLocks noChangeArrowheads="1"/>
            </p:cNvSpPr>
            <p:nvPr/>
          </p:nvSpPr>
          <p:spPr bwMode="auto">
            <a:xfrm>
              <a:off x="4480" y="1026"/>
              <a:ext cx="544" cy="408"/>
            </a:xfrm>
            <a:prstGeom prst="roundRect">
              <a:avLst>
                <a:gd name="adj" fmla="val 8921"/>
              </a:avLst>
            </a:prstGeom>
            <a:grpFill/>
            <a:ln w="12700">
              <a:noFill/>
              <a:round/>
              <a:headEnd/>
              <a:tailEnd/>
            </a:ln>
            <a:effectLst>
              <a:prstShdw prst="shdw17" dist="17961" dir="2700000">
                <a:schemeClr val="tx1">
                  <a:gamma/>
                  <a:shade val="60000"/>
                  <a:invGamma/>
                </a:schemeClr>
              </a:prstShdw>
            </a:effectLst>
          </p:spPr>
          <p:txBody>
            <a:bodyPr wrap="none" anchor="ctr"/>
            <a:lstStyle/>
            <a:p>
              <a:pPr algn="ctr" eaLnBrk="0" hangingPunct="0">
                <a:defRPr/>
              </a:pPr>
              <a:r>
                <a:rPr lang="ru-RU" sz="1100" b="1" dirty="0" smtClean="0">
                  <a:solidFill>
                    <a:schemeClr val="bg1"/>
                  </a:solidFill>
                </a:rPr>
                <a:t>Маркетинг</a:t>
              </a:r>
              <a:endParaRPr lang="en-US" sz="1100" b="1" dirty="0">
                <a:solidFill>
                  <a:schemeClr val="bg1"/>
                </a:solidFill>
              </a:endParaRPr>
            </a:p>
          </p:txBody>
        </p:sp>
        <p:sp>
          <p:nvSpPr>
            <p:cNvPr id="450576" name="AutoShape 16"/>
            <p:cNvSpPr>
              <a:spLocks noChangeArrowheads="1"/>
            </p:cNvSpPr>
            <p:nvPr/>
          </p:nvSpPr>
          <p:spPr bwMode="auto">
            <a:xfrm>
              <a:off x="5070" y="1026"/>
              <a:ext cx="544" cy="408"/>
            </a:xfrm>
            <a:prstGeom prst="roundRect">
              <a:avLst>
                <a:gd name="adj" fmla="val 8921"/>
              </a:avLst>
            </a:prstGeom>
            <a:grpFill/>
            <a:ln w="12700">
              <a:noFill/>
              <a:round/>
              <a:headEnd/>
              <a:tailEnd/>
            </a:ln>
            <a:effectLst>
              <a:prstShdw prst="shdw17" dist="17961" dir="2700000">
                <a:schemeClr val="tx1">
                  <a:gamma/>
                  <a:shade val="60000"/>
                  <a:invGamma/>
                </a:schemeClr>
              </a:prstShdw>
            </a:effectLst>
          </p:spPr>
          <p:txBody>
            <a:bodyPr wrap="none" anchor="ctr"/>
            <a:lstStyle/>
            <a:p>
              <a:pPr algn="ctr" eaLnBrk="0" hangingPunct="0"/>
              <a:r>
                <a:rPr lang="ru-RU" sz="1100" b="1" dirty="0" smtClean="0">
                  <a:solidFill>
                    <a:schemeClr val="bg1"/>
                  </a:solidFill>
                </a:rPr>
                <a:t>Продажи</a:t>
              </a:r>
              <a:endParaRPr lang="en-US" sz="1100" b="1" dirty="0">
                <a:solidFill>
                  <a:schemeClr val="bg1"/>
                </a:solidFill>
              </a:endParaRPr>
            </a:p>
          </p:txBody>
        </p:sp>
      </p:grpSp>
      <p:sp>
        <p:nvSpPr>
          <p:cNvPr id="44049" name="Text Box 17"/>
          <p:cNvSpPr txBox="1">
            <a:spLocks noChangeArrowheads="1"/>
          </p:cNvSpPr>
          <p:nvPr/>
        </p:nvSpPr>
        <p:spPr bwMode="auto">
          <a:xfrm>
            <a:off x="1027707" y="3184015"/>
            <a:ext cx="4132468" cy="1077218"/>
          </a:xfrm>
          <a:prstGeom prst="rect">
            <a:avLst/>
          </a:prstGeom>
          <a:noFill/>
          <a:ln w="12700">
            <a:noFill/>
            <a:miter lim="800000"/>
            <a:headEnd/>
            <a:tailEnd/>
          </a:ln>
        </p:spPr>
        <p:txBody>
          <a:bodyPr wrap="square">
            <a:spAutoFit/>
          </a:bodyPr>
          <a:lstStyle/>
          <a:p>
            <a:pPr algn="l" eaLnBrk="0" hangingPunct="0"/>
            <a:r>
              <a:rPr lang="ru-RU" sz="1600" dirty="0" smtClean="0">
                <a:solidFill>
                  <a:schemeClr val="tx2">
                    <a:lumMod val="75000"/>
                  </a:schemeClr>
                </a:solidFill>
              </a:rPr>
              <a:t>Производственная реструктуризация и перемещение включают в себя полное </a:t>
            </a:r>
            <a:r>
              <a:rPr lang="ru-RU" sz="1600" dirty="0" smtClean="0">
                <a:solidFill>
                  <a:schemeClr val="tx2">
                    <a:lumMod val="75000"/>
                  </a:schemeClr>
                </a:solidFill>
              </a:rPr>
              <a:t>стратегическое понимание бизнеса</a:t>
            </a:r>
            <a:r>
              <a:rPr lang="ru-RU" sz="1600" dirty="0">
                <a:solidFill>
                  <a:schemeClr val="tx2">
                    <a:lumMod val="75000"/>
                  </a:schemeClr>
                </a:solidFill>
              </a:rPr>
              <a:t> </a:t>
            </a:r>
            <a:r>
              <a:rPr lang="en-US" sz="1600" dirty="0" smtClean="0">
                <a:solidFill>
                  <a:schemeClr val="tx2">
                    <a:lumMod val="75000"/>
                  </a:schemeClr>
                </a:solidFill>
              </a:rPr>
              <a:t>– </a:t>
            </a:r>
            <a:r>
              <a:rPr lang="ru-RU" sz="1600" dirty="0" smtClean="0">
                <a:solidFill>
                  <a:schemeClr val="tx2">
                    <a:lumMod val="75000"/>
                  </a:schemeClr>
                </a:solidFill>
              </a:rPr>
              <a:t>не только в данный момент, но и в будущем</a:t>
            </a:r>
            <a:r>
              <a:rPr lang="en-US" sz="1600" dirty="0" smtClean="0">
                <a:solidFill>
                  <a:schemeClr val="tx2">
                    <a:lumMod val="75000"/>
                  </a:schemeClr>
                </a:solidFill>
              </a:rPr>
              <a:t> </a:t>
            </a:r>
            <a:r>
              <a:rPr lang="en-US" sz="1600" dirty="0">
                <a:solidFill>
                  <a:schemeClr val="tx2">
                    <a:lumMod val="75000"/>
                  </a:schemeClr>
                </a:solidFill>
              </a:rPr>
              <a:t>……</a:t>
            </a:r>
            <a:endParaRPr lang="en-US" dirty="0">
              <a:solidFill>
                <a:schemeClr val="tx2">
                  <a:lumMod val="75000"/>
                </a:schemeClr>
              </a:solidFill>
            </a:endParaRPr>
          </a:p>
        </p:txBody>
      </p:sp>
      <p:sp>
        <p:nvSpPr>
          <p:cNvPr id="44050" name="Text Box 18"/>
          <p:cNvSpPr txBox="1">
            <a:spLocks noChangeArrowheads="1"/>
          </p:cNvSpPr>
          <p:nvPr/>
        </p:nvSpPr>
        <p:spPr bwMode="auto">
          <a:xfrm>
            <a:off x="1103177" y="4596543"/>
            <a:ext cx="3840612" cy="584775"/>
          </a:xfrm>
          <a:prstGeom prst="rect">
            <a:avLst/>
          </a:prstGeom>
          <a:noFill/>
          <a:ln w="12700">
            <a:noFill/>
            <a:miter lim="800000"/>
            <a:headEnd/>
            <a:tailEnd/>
          </a:ln>
        </p:spPr>
        <p:txBody>
          <a:bodyPr wrap="square">
            <a:spAutoFit/>
          </a:bodyPr>
          <a:lstStyle/>
          <a:p>
            <a:pPr algn="l" eaLnBrk="0" hangingPunct="0"/>
            <a:r>
              <a:rPr lang="en-US" sz="1600" dirty="0">
                <a:solidFill>
                  <a:schemeClr val="tx2">
                    <a:lumMod val="75000"/>
                  </a:schemeClr>
                </a:solidFill>
              </a:rPr>
              <a:t>… </a:t>
            </a:r>
            <a:r>
              <a:rPr lang="ru-RU" sz="1600" dirty="0" smtClean="0">
                <a:solidFill>
                  <a:schemeClr val="tx2">
                    <a:lumMod val="75000"/>
                  </a:schemeClr>
                </a:solidFill>
              </a:rPr>
              <a:t>в большей степени, чем </a:t>
            </a:r>
            <a:r>
              <a:rPr lang="ru-RU" sz="1600" dirty="0" smtClean="0">
                <a:solidFill>
                  <a:schemeClr val="tx2">
                    <a:lumMod val="75000"/>
                  </a:schemeClr>
                </a:solidFill>
              </a:rPr>
              <a:t>при отсутствии производственного перемещения</a:t>
            </a:r>
            <a:endParaRPr lang="en-US" sz="1600" dirty="0">
              <a:solidFill>
                <a:schemeClr val="tx2">
                  <a:lumMod val="75000"/>
                </a:schemeClr>
              </a:solidFill>
            </a:endParaRPr>
          </a:p>
        </p:txBody>
      </p:sp>
      <p:grpSp>
        <p:nvGrpSpPr>
          <p:cNvPr id="44051" name="Group 19"/>
          <p:cNvGrpSpPr>
            <a:grpSpLocks/>
          </p:cNvGrpSpPr>
          <p:nvPr/>
        </p:nvGrpSpPr>
        <p:grpSpPr bwMode="auto">
          <a:xfrm>
            <a:off x="2672928" y="5314673"/>
            <a:ext cx="6711950" cy="649287"/>
            <a:chOff x="763" y="3362"/>
            <a:chExt cx="4581" cy="409"/>
          </a:xfrm>
          <a:solidFill>
            <a:schemeClr val="bg2">
              <a:lumMod val="50000"/>
            </a:schemeClr>
          </a:solidFill>
        </p:grpSpPr>
        <p:sp>
          <p:nvSpPr>
            <p:cNvPr id="450580" name="AutoShape 20"/>
            <p:cNvSpPr>
              <a:spLocks noChangeArrowheads="1"/>
            </p:cNvSpPr>
            <p:nvPr/>
          </p:nvSpPr>
          <p:spPr bwMode="auto">
            <a:xfrm>
              <a:off x="2532" y="3362"/>
              <a:ext cx="545" cy="408"/>
            </a:xfrm>
            <a:prstGeom prst="roundRect">
              <a:avLst>
                <a:gd name="adj" fmla="val 8921"/>
              </a:avLst>
            </a:prstGeom>
            <a:grpFill/>
            <a:ln w="12700">
              <a:noFill/>
              <a:round/>
              <a:headEnd/>
              <a:tailEnd/>
            </a:ln>
            <a:effectLst>
              <a:prstShdw prst="shdw17" dist="17961" dir="2700000">
                <a:schemeClr val="tx1">
                  <a:gamma/>
                  <a:shade val="60000"/>
                  <a:invGamma/>
                </a:schemeClr>
              </a:prstShdw>
            </a:effectLst>
          </p:spPr>
          <p:txBody>
            <a:bodyPr wrap="none" anchor="ctr"/>
            <a:lstStyle/>
            <a:p>
              <a:pPr algn="ctr" eaLnBrk="0" hangingPunct="0">
                <a:defRPr/>
              </a:pPr>
              <a:r>
                <a:rPr lang="ru-RU" sz="1100" b="1" dirty="0" smtClean="0">
                  <a:solidFill>
                    <a:schemeClr val="bg1"/>
                  </a:solidFill>
                </a:rPr>
                <a:t>Сорсинг</a:t>
              </a:r>
              <a:endParaRPr lang="en-US" sz="1100" b="1" dirty="0">
                <a:solidFill>
                  <a:schemeClr val="bg1"/>
                </a:solidFill>
              </a:endParaRPr>
            </a:p>
          </p:txBody>
        </p:sp>
        <p:sp>
          <p:nvSpPr>
            <p:cNvPr id="450581" name="AutoShape 21"/>
            <p:cNvSpPr>
              <a:spLocks noChangeArrowheads="1"/>
            </p:cNvSpPr>
            <p:nvPr/>
          </p:nvSpPr>
          <p:spPr bwMode="auto">
            <a:xfrm>
              <a:off x="3121" y="3362"/>
              <a:ext cx="544" cy="408"/>
            </a:xfrm>
            <a:prstGeom prst="roundRect">
              <a:avLst>
                <a:gd name="adj" fmla="val 8921"/>
              </a:avLst>
            </a:prstGeom>
            <a:grpFill/>
            <a:ln w="12700">
              <a:noFill/>
              <a:round/>
              <a:headEnd/>
              <a:tailEnd/>
            </a:ln>
            <a:effectLst>
              <a:prstShdw prst="shdw17" dist="17961" dir="2700000">
                <a:schemeClr val="tx1">
                  <a:gamma/>
                  <a:shade val="60000"/>
                  <a:invGamma/>
                </a:schemeClr>
              </a:prstShdw>
            </a:effectLst>
          </p:spPr>
          <p:txBody>
            <a:bodyPr wrap="none" anchor="ctr"/>
            <a:lstStyle/>
            <a:p>
              <a:pPr algn="ctr" eaLnBrk="0" hangingPunct="0">
                <a:defRPr/>
              </a:pPr>
              <a:r>
                <a:rPr lang="ru-RU" sz="1100" b="1" dirty="0" smtClean="0">
                  <a:solidFill>
                    <a:schemeClr val="bg1"/>
                  </a:solidFill>
                </a:rPr>
                <a:t>Производство</a:t>
              </a:r>
              <a:endParaRPr lang="en-US" sz="1100" b="1" dirty="0">
                <a:solidFill>
                  <a:schemeClr val="bg1"/>
                </a:solidFill>
              </a:endParaRPr>
            </a:p>
          </p:txBody>
        </p:sp>
        <p:sp>
          <p:nvSpPr>
            <p:cNvPr id="450582" name="AutoShape 22"/>
            <p:cNvSpPr>
              <a:spLocks noChangeArrowheads="1"/>
            </p:cNvSpPr>
            <p:nvPr/>
          </p:nvSpPr>
          <p:spPr bwMode="auto">
            <a:xfrm>
              <a:off x="3711" y="3362"/>
              <a:ext cx="544" cy="408"/>
            </a:xfrm>
            <a:prstGeom prst="roundRect">
              <a:avLst>
                <a:gd name="adj" fmla="val 8921"/>
              </a:avLst>
            </a:prstGeom>
            <a:grpFill/>
            <a:ln w="12700">
              <a:noFill/>
              <a:round/>
              <a:headEnd/>
              <a:tailEnd/>
            </a:ln>
            <a:effectLst>
              <a:prstShdw prst="shdw17" dist="17961" dir="2700000">
                <a:schemeClr val="tx1">
                  <a:gamma/>
                  <a:shade val="60000"/>
                  <a:invGamma/>
                </a:schemeClr>
              </a:prstShdw>
            </a:effectLst>
          </p:spPr>
          <p:txBody>
            <a:bodyPr wrap="none" anchor="ctr"/>
            <a:lstStyle/>
            <a:p>
              <a:pPr algn="ctr" eaLnBrk="0" hangingPunct="0">
                <a:defRPr/>
              </a:pPr>
              <a:r>
                <a:rPr lang="ru-RU" sz="1100" b="1" dirty="0" smtClean="0">
                  <a:solidFill>
                    <a:schemeClr val="bg1"/>
                  </a:solidFill>
                </a:rPr>
                <a:t>Распределение</a:t>
              </a:r>
              <a:endParaRPr lang="en-US" sz="1100" b="1" dirty="0">
                <a:solidFill>
                  <a:schemeClr val="bg1"/>
                </a:solidFill>
              </a:endParaRPr>
            </a:p>
          </p:txBody>
        </p:sp>
        <p:sp>
          <p:nvSpPr>
            <p:cNvPr id="450583" name="AutoShape 23"/>
            <p:cNvSpPr>
              <a:spLocks noChangeArrowheads="1"/>
            </p:cNvSpPr>
            <p:nvPr/>
          </p:nvSpPr>
          <p:spPr bwMode="auto">
            <a:xfrm>
              <a:off x="763" y="3362"/>
              <a:ext cx="1723" cy="408"/>
            </a:xfrm>
            <a:prstGeom prst="roundRect">
              <a:avLst>
                <a:gd name="adj" fmla="val 8921"/>
              </a:avLst>
            </a:prstGeom>
            <a:grpFill/>
            <a:ln w="12700">
              <a:noFill/>
              <a:round/>
              <a:headEnd/>
              <a:tailEnd/>
            </a:ln>
            <a:effectLst>
              <a:prstShdw prst="shdw17" dist="17961" dir="2700000">
                <a:schemeClr val="tx1">
                  <a:gamma/>
                  <a:shade val="60000"/>
                  <a:invGamma/>
                </a:schemeClr>
              </a:prstShdw>
            </a:effectLst>
          </p:spPr>
          <p:txBody>
            <a:bodyPr wrap="none" anchor="ctr"/>
            <a:lstStyle/>
            <a:p>
              <a:pPr algn="ctr" eaLnBrk="0" hangingPunct="0">
                <a:defRPr/>
              </a:pPr>
              <a:endParaRPr lang="en-US" sz="1100">
                <a:solidFill>
                  <a:schemeClr val="bg1"/>
                </a:solidFill>
              </a:endParaRPr>
            </a:p>
          </p:txBody>
        </p:sp>
        <p:sp>
          <p:nvSpPr>
            <p:cNvPr id="450584" name="AutoShape 24"/>
            <p:cNvSpPr>
              <a:spLocks noChangeArrowheads="1"/>
            </p:cNvSpPr>
            <p:nvPr/>
          </p:nvSpPr>
          <p:spPr bwMode="auto">
            <a:xfrm>
              <a:off x="4301" y="3362"/>
              <a:ext cx="1043" cy="409"/>
            </a:xfrm>
            <a:prstGeom prst="roundRect">
              <a:avLst>
                <a:gd name="adj" fmla="val 8921"/>
              </a:avLst>
            </a:prstGeom>
            <a:grpFill/>
            <a:ln w="12700">
              <a:noFill/>
              <a:round/>
              <a:headEnd/>
              <a:tailEnd/>
            </a:ln>
            <a:effectLst>
              <a:prstShdw prst="shdw17" dist="17961" dir="2700000">
                <a:schemeClr val="tx1">
                  <a:gamma/>
                  <a:shade val="60000"/>
                  <a:invGamma/>
                </a:schemeClr>
              </a:prstShdw>
            </a:effectLst>
          </p:spPr>
          <p:txBody>
            <a:bodyPr wrap="none" anchor="ctr"/>
            <a:lstStyle/>
            <a:p>
              <a:pPr algn="ctr" eaLnBrk="0" hangingPunct="0">
                <a:defRPr/>
              </a:pPr>
              <a:endParaRPr lang="en-US" sz="1100">
                <a:solidFill>
                  <a:schemeClr val="bg1"/>
                </a:solidFill>
              </a:endParaRPr>
            </a:p>
          </p:txBody>
        </p:sp>
      </p:grpSp>
      <p:sp>
        <p:nvSpPr>
          <p:cNvPr id="450585" name="AutoShape 25"/>
          <p:cNvSpPr>
            <a:spLocks noChangeArrowheads="1"/>
          </p:cNvSpPr>
          <p:nvPr/>
        </p:nvSpPr>
        <p:spPr bwMode="auto">
          <a:xfrm>
            <a:off x="2555236" y="1377950"/>
            <a:ext cx="7000746" cy="1835150"/>
          </a:xfrm>
          <a:prstGeom prst="flowChartAlternateProcess">
            <a:avLst/>
          </a:prstGeom>
          <a:noFill/>
          <a:ln w="28575">
            <a:solidFill>
              <a:schemeClr val="accent5"/>
            </a:solidFill>
            <a:miter lim="800000"/>
            <a:headEnd/>
            <a:tailEnd/>
          </a:ln>
          <a:effectLst/>
        </p:spPr>
        <p:txBody>
          <a:bodyPr wrap="none" anchor="ctr"/>
          <a:lstStyle/>
          <a:p>
            <a:pPr>
              <a:defRPr/>
            </a:pPr>
            <a:endParaRPr lang="en-US"/>
          </a:p>
        </p:txBody>
      </p:sp>
      <p:sp>
        <p:nvSpPr>
          <p:cNvPr id="450586" name="AutoShape 26"/>
          <p:cNvSpPr>
            <a:spLocks noChangeArrowheads="1"/>
          </p:cNvSpPr>
          <p:nvPr/>
        </p:nvSpPr>
        <p:spPr bwMode="auto">
          <a:xfrm>
            <a:off x="5205918" y="4221164"/>
            <a:ext cx="2605043" cy="1870075"/>
          </a:xfrm>
          <a:prstGeom prst="flowChartAlternateProcess">
            <a:avLst/>
          </a:prstGeom>
          <a:noFill/>
          <a:ln w="28575">
            <a:solidFill>
              <a:schemeClr val="accent5"/>
            </a:solidFill>
            <a:miter lim="800000"/>
            <a:headEnd/>
            <a:tailEnd/>
          </a:ln>
          <a:effectLst/>
        </p:spPr>
        <p:txBody>
          <a:bodyPr wrap="none" anchor="ctr"/>
          <a:lstStyle/>
          <a:p>
            <a:pPr>
              <a:defRPr/>
            </a:pPr>
            <a:endParaRPr lang="en-US"/>
          </a:p>
        </p:txBody>
      </p:sp>
      <p:sp>
        <p:nvSpPr>
          <p:cNvPr id="450587" name="Text Box 27"/>
          <p:cNvSpPr txBox="1">
            <a:spLocks noChangeArrowheads="1"/>
          </p:cNvSpPr>
          <p:nvPr/>
        </p:nvSpPr>
        <p:spPr bwMode="auto">
          <a:xfrm>
            <a:off x="5890598" y="3236629"/>
            <a:ext cx="2068513" cy="1015663"/>
          </a:xfrm>
          <a:prstGeom prst="rect">
            <a:avLst/>
          </a:prstGeom>
          <a:noFill/>
          <a:ln w="12700">
            <a:noFill/>
            <a:miter lim="800000"/>
            <a:headEnd/>
            <a:tailEnd/>
          </a:ln>
          <a:effectLst/>
        </p:spPr>
        <p:txBody>
          <a:bodyPr>
            <a:spAutoFit/>
          </a:bodyPr>
          <a:lstStyle/>
          <a:p>
            <a:pPr algn="ctr" eaLnBrk="0" hangingPunct="0">
              <a:spcBef>
                <a:spcPct val="50000"/>
              </a:spcBef>
              <a:defRPr/>
            </a:pPr>
            <a:r>
              <a:rPr lang="ru-RU" sz="2400" dirty="0" smtClean="0"/>
              <a:t>Управление</a:t>
            </a:r>
            <a:endParaRPr lang="en-US" sz="2400" dirty="0"/>
          </a:p>
          <a:p>
            <a:pPr algn="ctr" eaLnBrk="0" hangingPunct="0">
              <a:spcBef>
                <a:spcPct val="50000"/>
              </a:spcBef>
              <a:defRPr/>
            </a:pPr>
            <a:r>
              <a:rPr lang="ru-RU" sz="2400" dirty="0" smtClean="0"/>
              <a:t>Лидерство</a:t>
            </a:r>
            <a:endParaRPr lang="en-US" sz="2400" dirty="0"/>
          </a:p>
        </p:txBody>
      </p:sp>
      <p:sp>
        <p:nvSpPr>
          <p:cNvPr id="28" name="AutoShape 15"/>
          <p:cNvSpPr>
            <a:spLocks noChangeArrowheads="1"/>
          </p:cNvSpPr>
          <p:nvPr/>
        </p:nvSpPr>
        <p:spPr bwMode="auto">
          <a:xfrm>
            <a:off x="7838167" y="5308025"/>
            <a:ext cx="797041" cy="647700"/>
          </a:xfrm>
          <a:prstGeom prst="roundRect">
            <a:avLst>
              <a:gd name="adj" fmla="val 8921"/>
            </a:avLst>
          </a:prstGeom>
          <a:solidFill>
            <a:schemeClr val="bg2">
              <a:lumMod val="50000"/>
            </a:schemeClr>
          </a:solidFill>
          <a:ln w="12700">
            <a:noFill/>
            <a:round/>
            <a:headEnd/>
            <a:tailEnd/>
          </a:ln>
          <a:effectLst>
            <a:prstShdw prst="shdw17" dist="17961" dir="2700000">
              <a:schemeClr val="tx1">
                <a:gamma/>
                <a:shade val="60000"/>
                <a:invGamma/>
              </a:schemeClr>
            </a:prstShdw>
          </a:effectLst>
        </p:spPr>
        <p:txBody>
          <a:bodyPr wrap="none" anchor="ctr"/>
          <a:lstStyle/>
          <a:p>
            <a:pPr algn="ctr" eaLnBrk="0" hangingPunct="0">
              <a:defRPr/>
            </a:pPr>
            <a:r>
              <a:rPr lang="ru-RU" sz="1100" b="1" dirty="0" smtClean="0">
                <a:solidFill>
                  <a:schemeClr val="bg1"/>
                </a:solidFill>
              </a:rPr>
              <a:t>Маркетинг</a:t>
            </a:r>
            <a:endParaRPr lang="en-US" sz="1100" b="1" dirty="0">
              <a:solidFill>
                <a:schemeClr val="bg1"/>
              </a:solidFill>
            </a:endParaRPr>
          </a:p>
        </p:txBody>
      </p:sp>
      <p:sp>
        <p:nvSpPr>
          <p:cNvPr id="2" name="Päivämäärän paikkamerkki 1"/>
          <p:cNvSpPr>
            <a:spLocks noGrp="1"/>
          </p:cNvSpPr>
          <p:nvPr>
            <p:ph type="dt" sz="half" idx="10"/>
          </p:nvPr>
        </p:nvSpPr>
        <p:spPr/>
        <p:txBody>
          <a:bodyPr/>
          <a:lstStyle/>
          <a:p>
            <a:r>
              <a:rPr lang="fi-FI"/>
              <a:t>14.9.2016</a:t>
            </a:r>
            <a:endParaRPr lang="en-US"/>
          </a:p>
        </p:txBody>
      </p:sp>
      <p:sp>
        <p:nvSpPr>
          <p:cNvPr id="3" name="Alatunnisteen paikkamerkki 2"/>
          <p:cNvSpPr>
            <a:spLocks noGrp="1"/>
          </p:cNvSpPr>
          <p:nvPr>
            <p:ph type="ftr" sz="quarter" idx="11"/>
          </p:nvPr>
        </p:nvSpPr>
        <p:spPr/>
        <p:txBody>
          <a:bodyPr/>
          <a:lstStyle/>
          <a:p>
            <a:r>
              <a:rPr lang="en-US"/>
              <a:t>Ari Virtanen , Solidior Ltd. </a:t>
            </a:r>
          </a:p>
        </p:txBody>
      </p:sp>
      <p:sp>
        <p:nvSpPr>
          <p:cNvPr id="4" name="Dian numeron paikkamerkki 3"/>
          <p:cNvSpPr>
            <a:spLocks noGrp="1"/>
          </p:cNvSpPr>
          <p:nvPr>
            <p:ph type="sldNum" sz="quarter" idx="12"/>
          </p:nvPr>
        </p:nvSpPr>
        <p:spPr/>
        <p:txBody>
          <a:bodyPr/>
          <a:lstStyle/>
          <a:p>
            <a:fld id="{15838A59-DAAD-47FF-A477-7D9D21151B8B}" type="slidenum">
              <a:rPr lang="en-US" smtClean="0"/>
              <a:t>5</a:t>
            </a:fld>
            <a:endParaRPr lang="en-US"/>
          </a:p>
        </p:txBody>
      </p:sp>
      <p:sp>
        <p:nvSpPr>
          <p:cNvPr id="5" name="Tekstiruutu 4"/>
          <p:cNvSpPr txBox="1"/>
          <p:nvPr/>
        </p:nvSpPr>
        <p:spPr>
          <a:xfrm>
            <a:off x="5227605" y="6095897"/>
            <a:ext cx="5442873" cy="276999"/>
          </a:xfrm>
          <a:prstGeom prst="rect">
            <a:avLst/>
          </a:prstGeom>
          <a:noFill/>
        </p:spPr>
        <p:txBody>
          <a:bodyPr wrap="square" rtlCol="0">
            <a:spAutoFit/>
          </a:bodyPr>
          <a:lstStyle/>
          <a:p>
            <a:r>
              <a:rPr lang="ru-RU" sz="1200" dirty="0" smtClean="0"/>
              <a:t>Область интересов данной конференции</a:t>
            </a:r>
            <a:endParaRPr lang="en-IN" sz="1200" dirty="0"/>
          </a:p>
        </p:txBody>
      </p:sp>
    </p:spTree>
    <p:extLst>
      <p:ext uri="{BB962C8B-B14F-4D97-AF65-F5344CB8AC3E}">
        <p14:creationId xmlns:p14="http://schemas.microsoft.com/office/powerpoint/2010/main" val="2258631355"/>
      </p:ext>
    </p:extLst>
  </p:cSld>
  <p:clrMapOvr>
    <a:masterClrMapping/>
  </p:clrMapOvr>
  <p:transition>
    <p:split orient="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1376093" y="471191"/>
            <a:ext cx="9984633" cy="595609"/>
          </a:xfrm>
        </p:spPr>
        <p:txBody>
          <a:bodyPr>
            <a:normAutofit/>
          </a:bodyPr>
          <a:lstStyle/>
          <a:p>
            <a:pPr algn="ctr" eaLnBrk="1" hangingPunct="1"/>
            <a:r>
              <a:rPr lang="ru-RU" sz="2400" dirty="0" smtClean="0">
                <a:solidFill>
                  <a:schemeClr val="tx2">
                    <a:lumMod val="75000"/>
                  </a:schemeClr>
                </a:solidFill>
              </a:rPr>
              <a:t>Упрощённая картина</a:t>
            </a:r>
            <a:r>
              <a:rPr lang="en-BZ" sz="2400" dirty="0" smtClean="0">
                <a:solidFill>
                  <a:schemeClr val="tx2">
                    <a:lumMod val="75000"/>
                  </a:schemeClr>
                </a:solidFill>
              </a:rPr>
              <a:t> </a:t>
            </a:r>
            <a:r>
              <a:rPr lang="en-BZ" sz="2400" dirty="0">
                <a:solidFill>
                  <a:schemeClr val="tx2">
                    <a:lumMod val="75000"/>
                  </a:schemeClr>
                </a:solidFill>
              </a:rPr>
              <a:t>– </a:t>
            </a:r>
            <a:r>
              <a:rPr lang="ru-RU" sz="2400" dirty="0" smtClean="0">
                <a:solidFill>
                  <a:schemeClr val="tx2">
                    <a:lumMod val="75000"/>
                  </a:schemeClr>
                </a:solidFill>
              </a:rPr>
              <a:t>стратегическое планирование и оперативные дисциплины</a:t>
            </a:r>
            <a:endParaRPr lang="en-BZ" sz="2400" dirty="0">
              <a:solidFill>
                <a:schemeClr val="tx2">
                  <a:lumMod val="75000"/>
                </a:schemeClr>
              </a:solidFill>
            </a:endParaRPr>
          </a:p>
        </p:txBody>
      </p:sp>
      <p:sp>
        <p:nvSpPr>
          <p:cNvPr id="5" name="AutoShape 3"/>
          <p:cNvSpPr>
            <a:spLocks noChangeArrowheads="1"/>
          </p:cNvSpPr>
          <p:nvPr>
            <p:custDataLst>
              <p:tags r:id="rId1"/>
            </p:custDataLst>
          </p:nvPr>
        </p:nvSpPr>
        <p:spPr bwMode="auto">
          <a:xfrm>
            <a:off x="7364987" y="3977120"/>
            <a:ext cx="2372901" cy="603250"/>
          </a:xfrm>
          <a:prstGeom prst="roundRect">
            <a:avLst>
              <a:gd name="adj" fmla="val 8921"/>
            </a:avLst>
          </a:prstGeom>
          <a:solidFill>
            <a:schemeClr val="bg2">
              <a:lumMod val="50000"/>
            </a:schemeClr>
          </a:solidFill>
          <a:ln>
            <a:headEnd/>
            <a:tailEnd/>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0" hangingPunct="0">
              <a:defRPr/>
            </a:pPr>
            <a:r>
              <a:rPr lang="ru-RU" sz="1600" b="1" dirty="0" smtClean="0">
                <a:solidFill>
                  <a:schemeClr val="bg1"/>
                </a:solidFill>
              </a:rPr>
              <a:t>Распределение</a:t>
            </a:r>
            <a:endParaRPr lang="en-US" sz="1600" b="1" dirty="0">
              <a:solidFill>
                <a:schemeClr val="bg1"/>
              </a:solidFill>
            </a:endParaRPr>
          </a:p>
        </p:txBody>
      </p:sp>
      <p:sp>
        <p:nvSpPr>
          <p:cNvPr id="6" name="AutoShape 4"/>
          <p:cNvSpPr>
            <a:spLocks noChangeArrowheads="1"/>
          </p:cNvSpPr>
          <p:nvPr>
            <p:custDataLst>
              <p:tags r:id="rId2"/>
            </p:custDataLst>
          </p:nvPr>
        </p:nvSpPr>
        <p:spPr bwMode="auto">
          <a:xfrm>
            <a:off x="2466812" y="3977122"/>
            <a:ext cx="2353854" cy="617537"/>
          </a:xfrm>
          <a:prstGeom prst="roundRect">
            <a:avLst>
              <a:gd name="adj" fmla="val 8921"/>
            </a:avLst>
          </a:prstGeom>
          <a:solidFill>
            <a:schemeClr val="bg2">
              <a:lumMod val="50000"/>
            </a:schemeClr>
          </a:solidFill>
          <a:ln>
            <a:headEnd/>
            <a:tailEnd/>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0" hangingPunct="0">
              <a:defRPr/>
            </a:pPr>
            <a:r>
              <a:rPr lang="ru-RU" sz="1600" b="1" dirty="0" smtClean="0">
                <a:solidFill>
                  <a:schemeClr val="bg1"/>
                </a:solidFill>
              </a:rPr>
              <a:t>Сорсинг и Обеспечение</a:t>
            </a:r>
            <a:endParaRPr lang="en-US" sz="1600" b="1" dirty="0">
              <a:solidFill>
                <a:schemeClr val="bg1"/>
              </a:solidFill>
            </a:endParaRPr>
          </a:p>
        </p:txBody>
      </p:sp>
      <p:sp>
        <p:nvSpPr>
          <p:cNvPr id="7" name="AutoShape 5"/>
          <p:cNvSpPr>
            <a:spLocks noChangeArrowheads="1"/>
          </p:cNvSpPr>
          <p:nvPr>
            <p:custDataLst>
              <p:tags r:id="rId3"/>
            </p:custDataLst>
          </p:nvPr>
        </p:nvSpPr>
        <p:spPr bwMode="auto">
          <a:xfrm>
            <a:off x="4914313" y="3977122"/>
            <a:ext cx="2326871" cy="617537"/>
          </a:xfrm>
          <a:prstGeom prst="roundRect">
            <a:avLst>
              <a:gd name="adj" fmla="val 8921"/>
            </a:avLst>
          </a:prstGeom>
          <a:solidFill>
            <a:schemeClr val="bg2">
              <a:lumMod val="50000"/>
            </a:schemeClr>
          </a:solidFill>
          <a:ln>
            <a:headEnd/>
            <a:tailEnd/>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0" hangingPunct="0">
              <a:defRPr/>
            </a:pPr>
            <a:r>
              <a:rPr lang="ru-RU" sz="1600" b="1" dirty="0" smtClean="0">
                <a:solidFill>
                  <a:schemeClr val="bg1"/>
                </a:solidFill>
              </a:rPr>
              <a:t>Производство</a:t>
            </a:r>
            <a:endParaRPr lang="en-US" sz="1600" b="1" dirty="0">
              <a:solidFill>
                <a:schemeClr val="bg1"/>
              </a:solidFill>
            </a:endParaRPr>
          </a:p>
        </p:txBody>
      </p:sp>
      <p:sp>
        <p:nvSpPr>
          <p:cNvPr id="8" name="AutoShape 4"/>
          <p:cNvSpPr>
            <a:spLocks noChangeArrowheads="1"/>
          </p:cNvSpPr>
          <p:nvPr>
            <p:custDataLst>
              <p:tags r:id="rId4"/>
            </p:custDataLst>
          </p:nvPr>
        </p:nvSpPr>
        <p:spPr bwMode="auto">
          <a:xfrm>
            <a:off x="2466812" y="2362632"/>
            <a:ext cx="7271075" cy="522288"/>
          </a:xfrm>
          <a:prstGeom prst="roundRect">
            <a:avLst>
              <a:gd name="adj" fmla="val 8921"/>
            </a:avLst>
          </a:prstGeom>
          <a:solidFill>
            <a:schemeClr val="bg2">
              <a:lumMod val="50000"/>
            </a:schemeClr>
          </a:solidFill>
          <a:ln>
            <a:headEnd/>
            <a:tailEnd/>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0" hangingPunct="0">
              <a:defRPr/>
            </a:pPr>
            <a:r>
              <a:rPr lang="ru-RU" sz="1600" b="1" dirty="0" smtClean="0">
                <a:solidFill>
                  <a:schemeClr val="bg1"/>
                </a:solidFill>
              </a:rPr>
              <a:t>Стратегия Спроса</a:t>
            </a:r>
            <a:endParaRPr lang="en-US" sz="1600" b="1" dirty="0">
              <a:solidFill>
                <a:schemeClr val="bg1"/>
              </a:solidFill>
            </a:endParaRPr>
          </a:p>
        </p:txBody>
      </p:sp>
      <p:sp>
        <p:nvSpPr>
          <p:cNvPr id="9" name="AutoShape 4"/>
          <p:cNvSpPr>
            <a:spLocks noChangeArrowheads="1"/>
          </p:cNvSpPr>
          <p:nvPr>
            <p:custDataLst>
              <p:tags r:id="rId5"/>
            </p:custDataLst>
          </p:nvPr>
        </p:nvSpPr>
        <p:spPr bwMode="auto">
          <a:xfrm>
            <a:off x="2466812" y="3170672"/>
            <a:ext cx="7271075" cy="522287"/>
          </a:xfrm>
          <a:prstGeom prst="roundRect">
            <a:avLst>
              <a:gd name="adj" fmla="val 8921"/>
            </a:avLst>
          </a:prstGeom>
          <a:solidFill>
            <a:schemeClr val="bg2">
              <a:lumMod val="50000"/>
            </a:schemeClr>
          </a:solidFill>
          <a:ln>
            <a:headEnd/>
            <a:tailEnd/>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0" hangingPunct="0">
              <a:defRPr/>
            </a:pPr>
            <a:r>
              <a:rPr lang="ru-RU" sz="1600" b="1" dirty="0" smtClean="0">
                <a:solidFill>
                  <a:schemeClr val="bg1"/>
                </a:solidFill>
              </a:rPr>
              <a:t>Стратегия Цепочки Снабжения</a:t>
            </a:r>
            <a:endParaRPr lang="en-US" sz="1600" b="1" dirty="0">
              <a:solidFill>
                <a:schemeClr val="bg1"/>
              </a:solidFill>
            </a:endParaRPr>
          </a:p>
        </p:txBody>
      </p:sp>
      <p:pic>
        <p:nvPicPr>
          <p:cNvPr id="10" name="Picture 6" descr="parcels_mouse"/>
          <p:cNvPicPr>
            <a:picLocks noChangeAspect="1" noChangeArrowheads="1"/>
          </p:cNvPicPr>
          <p:nvPr/>
        </p:nvPicPr>
        <p:blipFill>
          <a:blip r:embed="rId8" cstate="print"/>
          <a:srcRect t="11523"/>
          <a:stretch>
            <a:fillRect/>
          </a:stretch>
        </p:blipFill>
        <p:spPr bwMode="auto">
          <a:xfrm>
            <a:off x="7824192" y="4934073"/>
            <a:ext cx="1711746" cy="1514723"/>
          </a:xfrm>
          <a:prstGeom prst="rect">
            <a:avLst/>
          </a:prstGeom>
          <a:noFill/>
          <a:ln w="9525">
            <a:noFill/>
            <a:miter lim="800000"/>
            <a:headEnd/>
            <a:tailEnd/>
          </a:ln>
        </p:spPr>
      </p:pic>
      <p:sp>
        <p:nvSpPr>
          <p:cNvPr id="2" name="Päivämäärän paikkamerkki 1"/>
          <p:cNvSpPr>
            <a:spLocks noGrp="1"/>
          </p:cNvSpPr>
          <p:nvPr>
            <p:ph type="dt" sz="half" idx="10"/>
          </p:nvPr>
        </p:nvSpPr>
        <p:spPr/>
        <p:txBody>
          <a:bodyPr/>
          <a:lstStyle/>
          <a:p>
            <a:r>
              <a:rPr lang="fi-FI"/>
              <a:t>14.9.2016</a:t>
            </a:r>
            <a:endParaRPr lang="en-US"/>
          </a:p>
        </p:txBody>
      </p:sp>
      <p:sp>
        <p:nvSpPr>
          <p:cNvPr id="3" name="Alatunnisteen paikkamerkki 2"/>
          <p:cNvSpPr>
            <a:spLocks noGrp="1"/>
          </p:cNvSpPr>
          <p:nvPr>
            <p:ph type="ftr" sz="quarter" idx="11"/>
          </p:nvPr>
        </p:nvSpPr>
        <p:spPr/>
        <p:txBody>
          <a:bodyPr/>
          <a:lstStyle/>
          <a:p>
            <a:r>
              <a:rPr lang="en-US"/>
              <a:t>Ari Virtanen , Solidior Ltd. </a:t>
            </a:r>
          </a:p>
        </p:txBody>
      </p:sp>
      <p:sp>
        <p:nvSpPr>
          <p:cNvPr id="4" name="Dian numeron paikkamerkki 3"/>
          <p:cNvSpPr>
            <a:spLocks noGrp="1"/>
          </p:cNvSpPr>
          <p:nvPr>
            <p:ph type="sldNum" sz="quarter" idx="12"/>
          </p:nvPr>
        </p:nvSpPr>
        <p:spPr/>
        <p:txBody>
          <a:bodyPr/>
          <a:lstStyle/>
          <a:p>
            <a:fld id="{15838A59-DAAD-47FF-A477-7D9D21151B8B}" type="slidenum">
              <a:rPr lang="en-US" smtClean="0"/>
              <a:t>6</a:t>
            </a:fld>
            <a:endParaRPr lang="en-US" dirty="0"/>
          </a:p>
        </p:txBody>
      </p:sp>
      <p:sp>
        <p:nvSpPr>
          <p:cNvPr id="13" name="Rectangle 89"/>
          <p:cNvSpPr/>
          <p:nvPr>
            <p:custDataLst>
              <p:tags r:id="rId6"/>
            </p:custDataLst>
          </p:nvPr>
        </p:nvSpPr>
        <p:spPr bwMode="gray">
          <a:xfrm>
            <a:off x="2087095" y="5315676"/>
            <a:ext cx="233362" cy="122237"/>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14287" tIns="0" rIns="14287" bIns="0" anchor="ctr"/>
          <a:lstStyle/>
          <a:p>
            <a:pPr algn="ctr">
              <a:defRPr/>
            </a:pPr>
            <a:fld id="{356A6910-6C1F-44EA-89C1-DB6AAD9BD68A}" type="datetime'''''''''''''''''''''''''''''''2''4''''%'''''''''''''''">
              <a:rPr lang="sv-SE" sz="800">
                <a:solidFill>
                  <a:schemeClr val="bg1"/>
                </a:solidFill>
                <a:sym typeface="Arial"/>
              </a:rPr>
              <a:pPr algn="ctr">
                <a:defRPr/>
              </a:pPr>
              <a:t>24%</a:t>
            </a:fld>
            <a:endParaRPr lang="sv-SE" sz="800">
              <a:solidFill>
                <a:schemeClr val="bg1"/>
              </a:solidFill>
              <a:sym typeface="Arial"/>
            </a:endParaRPr>
          </a:p>
        </p:txBody>
      </p:sp>
      <p:pic>
        <p:nvPicPr>
          <p:cNvPr id="16" name="Picture 7" descr="sun04"/>
          <p:cNvPicPr>
            <a:picLocks noChangeAspect="1" noChangeArrowheads="1"/>
          </p:cNvPicPr>
          <p:nvPr/>
        </p:nvPicPr>
        <p:blipFill>
          <a:blip r:embed="rId9" cstate="print"/>
          <a:srcRect/>
          <a:stretch>
            <a:fillRect/>
          </a:stretch>
        </p:blipFill>
        <p:spPr bwMode="auto">
          <a:xfrm>
            <a:off x="2973131" y="4772835"/>
            <a:ext cx="1216537" cy="1550951"/>
          </a:xfrm>
          <a:prstGeom prst="rect">
            <a:avLst/>
          </a:prstGeom>
          <a:noFill/>
        </p:spPr>
      </p:pic>
      <p:pic>
        <p:nvPicPr>
          <p:cNvPr id="17" name="Picture 96" descr="ricambi2"/>
          <p:cNvPicPr>
            <a:picLocks noChangeAspect="1" noChangeArrowheads="1"/>
          </p:cNvPicPr>
          <p:nvPr/>
        </p:nvPicPr>
        <p:blipFill>
          <a:blip r:embed="rId10" cstate="print"/>
          <a:srcRect l="25890" b="14722"/>
          <a:stretch>
            <a:fillRect/>
          </a:stretch>
        </p:blipFill>
        <p:spPr bwMode="auto">
          <a:xfrm>
            <a:off x="5309230" y="4735135"/>
            <a:ext cx="1593638" cy="1405555"/>
          </a:xfrm>
          <a:prstGeom prst="rect">
            <a:avLst/>
          </a:prstGeom>
          <a:noFill/>
        </p:spPr>
      </p:pic>
    </p:spTree>
    <p:extLst>
      <p:ext uri="{BB962C8B-B14F-4D97-AF65-F5344CB8AC3E}">
        <p14:creationId xmlns:p14="http://schemas.microsoft.com/office/powerpoint/2010/main" val="10982144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3" name="Object 62" hidden="1"/>
          <p:cNvGraphicFramePr>
            <a:graphicFrameLocks/>
          </p:cNvGraphicFramePr>
          <p:nvPr>
            <p:custDataLst>
              <p:tags r:id="rId2"/>
            </p:custDataLst>
          </p:nvPr>
        </p:nvGraphicFramePr>
        <p:xfrm>
          <a:off x="1524000" y="0"/>
          <a:ext cx="158750" cy="158750"/>
        </p:xfrm>
        <a:graphic>
          <a:graphicData uri="http://schemas.openxmlformats.org/presentationml/2006/ole">
            <mc:AlternateContent xmlns:mc="http://schemas.openxmlformats.org/markup-compatibility/2006">
              <mc:Choice xmlns:v="urn:schemas-microsoft-com:vml" Requires="v">
                <p:oleObj spid="_x0000_s1025" name="think-cell Slide" r:id="rId20" imgW="0" imgH="0" progId="">
                  <p:embed/>
                </p:oleObj>
              </mc:Choice>
              <mc:Fallback>
                <p:oleObj name="think-cell Slide" r:id="rId20" imgW="0" imgH="0" progId="">
                  <p:embed/>
                  <p:pic>
                    <p:nvPicPr>
                      <p:cNvPr id="0" name=""/>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52400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83" name="Picture 82" descr="chain-red-2.png"/>
          <p:cNvPicPr>
            <a:picLocks noChangeAspect="1"/>
          </p:cNvPicPr>
          <p:nvPr>
            <p:custDataLst>
              <p:tags r:id="rId3"/>
            </p:custDataLst>
          </p:nvPr>
        </p:nvPicPr>
        <p:blipFill>
          <a:blip r:embed="rId21" cstate="print"/>
          <a:stretch>
            <a:fillRect/>
          </a:stretch>
        </p:blipFill>
        <p:spPr>
          <a:xfrm>
            <a:off x="1641414" y="2625714"/>
            <a:ext cx="8953500" cy="1638300"/>
          </a:xfrm>
          <a:prstGeom prst="rect">
            <a:avLst/>
          </a:prstGeom>
        </p:spPr>
      </p:pic>
      <p:cxnSp>
        <p:nvCxnSpPr>
          <p:cNvPr id="41" name="Straight Connector 40"/>
          <p:cNvCxnSpPr>
            <a:stCxn id="44" idx="3"/>
          </p:cNvCxnSpPr>
          <p:nvPr>
            <p:custDataLst>
              <p:tags r:id="rId4"/>
            </p:custDataLst>
          </p:nvPr>
        </p:nvCxnSpPr>
        <p:spPr>
          <a:xfrm flipV="1">
            <a:off x="4306418" y="1327995"/>
            <a:ext cx="1666752" cy="2029"/>
          </a:xfrm>
          <a:prstGeom prst="line">
            <a:avLst/>
          </a:prstGeom>
          <a:ln w="38100"/>
        </p:spPr>
        <p:style>
          <a:lnRef idx="1">
            <a:schemeClr val="accent1"/>
          </a:lnRef>
          <a:fillRef idx="0">
            <a:schemeClr val="accent1"/>
          </a:fillRef>
          <a:effectRef idx="0">
            <a:schemeClr val="accent1"/>
          </a:effectRef>
          <a:fontRef idx="minor">
            <a:schemeClr val="tx1"/>
          </a:fontRef>
        </p:style>
      </p:cxnSp>
      <p:grpSp>
        <p:nvGrpSpPr>
          <p:cNvPr id="2" name="Group 42"/>
          <p:cNvGrpSpPr/>
          <p:nvPr>
            <p:custDataLst>
              <p:tags r:id="rId5"/>
            </p:custDataLst>
          </p:nvPr>
        </p:nvGrpSpPr>
        <p:grpSpPr>
          <a:xfrm>
            <a:off x="2147418" y="800584"/>
            <a:ext cx="3825752" cy="1466175"/>
            <a:chOff x="604354" y="1087187"/>
            <a:chExt cx="3825752" cy="1466175"/>
          </a:xfrm>
        </p:grpSpPr>
        <p:sp>
          <p:nvSpPr>
            <p:cNvPr id="44" name="Rounded Rectangle 43"/>
            <p:cNvSpPr/>
            <p:nvPr/>
          </p:nvSpPr>
          <p:spPr>
            <a:xfrm>
              <a:off x="646008" y="1087187"/>
              <a:ext cx="2117346" cy="1058877"/>
            </a:xfrm>
            <a:prstGeom prst="roundRect">
              <a:avLst>
                <a:gd name="adj" fmla="val 19190"/>
              </a:avLst>
            </a:prstGeom>
            <a:gradFill>
              <a:gsLst>
                <a:gs pos="0">
                  <a:schemeClr val="bg1">
                    <a:shade val="30000"/>
                    <a:satMod val="115000"/>
                  </a:schemeClr>
                </a:gs>
                <a:gs pos="50000">
                  <a:schemeClr val="bg1">
                    <a:shade val="67500"/>
                    <a:satMod val="115000"/>
                  </a:schemeClr>
                </a:gs>
                <a:gs pos="100000">
                  <a:schemeClr val="bg1">
                    <a:shade val="100000"/>
                    <a:satMod val="115000"/>
                  </a:schemeClr>
                </a:gs>
              </a:gsLst>
              <a:lin ang="9000000" scaled="0"/>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rgbClr val="000000"/>
                  </a:solidFill>
                  <a:cs typeface="Arial" pitchFamily="34" charset="0"/>
                </a:rPr>
                <a:t>Управление своим оборотным капиталом и понимание его</a:t>
              </a:r>
              <a:endParaRPr lang="en-US" sz="1200" b="1" dirty="0">
                <a:solidFill>
                  <a:srgbClr val="000000"/>
                </a:solidFill>
                <a:cs typeface="Arial" pitchFamily="34" charset="0"/>
              </a:endParaRPr>
            </a:p>
          </p:txBody>
        </p:sp>
        <p:cxnSp>
          <p:nvCxnSpPr>
            <p:cNvPr id="45" name="Straight Connector 44"/>
            <p:cNvCxnSpPr/>
            <p:nvPr/>
          </p:nvCxnSpPr>
          <p:spPr>
            <a:xfrm rot="16200000" flipH="1">
              <a:off x="3992180" y="2041738"/>
              <a:ext cx="865862" cy="999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6" name="TextBox 14"/>
            <p:cNvSpPr txBox="1">
              <a:spLocks noChangeArrowheads="1"/>
            </p:cNvSpPr>
            <p:nvPr/>
          </p:nvSpPr>
          <p:spPr bwMode="auto">
            <a:xfrm>
              <a:off x="604354" y="2122475"/>
              <a:ext cx="2886075" cy="430887"/>
            </a:xfrm>
            <a:prstGeom prst="rect">
              <a:avLst/>
            </a:prstGeom>
            <a:noFill/>
            <a:ln w="9525">
              <a:noFill/>
              <a:miter lim="800000"/>
              <a:headEnd/>
              <a:tailEnd/>
            </a:ln>
          </p:spPr>
          <p:txBody>
            <a:bodyPr>
              <a:spAutoFit/>
            </a:bodyPr>
            <a:lstStyle/>
            <a:p>
              <a:r>
                <a:rPr lang="en-US" sz="1100" b="1" dirty="0">
                  <a:solidFill>
                    <a:srgbClr val="000000"/>
                  </a:solidFill>
                  <a:cs typeface="Arial" pitchFamily="34" charset="0"/>
                </a:rPr>
                <a:t> </a:t>
              </a:r>
              <a:r>
                <a:rPr lang="ru-RU" sz="1100" b="1" dirty="0" smtClean="0">
                  <a:solidFill>
                    <a:srgbClr val="000000"/>
                  </a:solidFill>
                  <a:cs typeface="Arial" pitchFamily="34" charset="0"/>
                </a:rPr>
                <a:t>Финансовая поддержка</a:t>
              </a:r>
              <a:endParaRPr lang="en-US" sz="1100" b="1" dirty="0">
                <a:solidFill>
                  <a:srgbClr val="000000"/>
                </a:solidFill>
                <a:cs typeface="Arial" pitchFamily="34" charset="0"/>
              </a:endParaRPr>
            </a:p>
            <a:p>
              <a:r>
                <a:rPr lang="en-US" sz="1100" b="1" dirty="0">
                  <a:solidFill>
                    <a:srgbClr val="000000"/>
                  </a:solidFill>
                  <a:cs typeface="Arial" pitchFamily="34" charset="0"/>
                </a:rPr>
                <a:t> </a:t>
              </a:r>
              <a:r>
                <a:rPr lang="ru-RU" sz="1100" b="1" dirty="0" smtClean="0">
                  <a:solidFill>
                    <a:srgbClr val="000000"/>
                  </a:solidFill>
                  <a:cs typeface="Arial" pitchFamily="34" charset="0"/>
                </a:rPr>
                <a:t>Управление оборотным капиталом</a:t>
              </a:r>
              <a:endParaRPr lang="en-US" sz="1100" b="1" dirty="0">
                <a:solidFill>
                  <a:srgbClr val="000000"/>
                </a:solidFill>
                <a:cs typeface="Arial" pitchFamily="34" charset="0"/>
              </a:endParaRPr>
            </a:p>
          </p:txBody>
        </p:sp>
      </p:grpSp>
      <p:grpSp>
        <p:nvGrpSpPr>
          <p:cNvPr id="3" name="Group 46"/>
          <p:cNvGrpSpPr/>
          <p:nvPr>
            <p:custDataLst>
              <p:tags r:id="rId6"/>
            </p:custDataLst>
          </p:nvPr>
        </p:nvGrpSpPr>
        <p:grpSpPr>
          <a:xfrm>
            <a:off x="2283647" y="4525338"/>
            <a:ext cx="2886075" cy="2163386"/>
            <a:chOff x="705055" y="4121935"/>
            <a:chExt cx="2886075" cy="2163386"/>
          </a:xfrm>
        </p:grpSpPr>
        <p:sp>
          <p:nvSpPr>
            <p:cNvPr id="48" name="Rounded Rectangle 47"/>
            <p:cNvSpPr/>
            <p:nvPr/>
          </p:nvSpPr>
          <p:spPr>
            <a:xfrm>
              <a:off x="738135" y="4779981"/>
              <a:ext cx="2117346" cy="1058877"/>
            </a:xfrm>
            <a:prstGeom prst="roundRect">
              <a:avLst>
                <a:gd name="adj" fmla="val 19190"/>
              </a:avLst>
            </a:prstGeom>
            <a:gradFill>
              <a:gsLst>
                <a:gs pos="0">
                  <a:schemeClr val="bg1">
                    <a:shade val="30000"/>
                    <a:satMod val="115000"/>
                  </a:schemeClr>
                </a:gs>
                <a:gs pos="50000">
                  <a:schemeClr val="bg1">
                    <a:shade val="67500"/>
                    <a:satMod val="115000"/>
                  </a:schemeClr>
                </a:gs>
                <a:gs pos="100000">
                  <a:schemeClr val="bg1">
                    <a:shade val="100000"/>
                    <a:satMod val="115000"/>
                  </a:schemeClr>
                </a:gs>
              </a:gsLst>
              <a:lin ang="9000000" scaled="0"/>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rgbClr val="000000"/>
                  </a:solidFill>
                  <a:cs typeface="Arial" pitchFamily="34" charset="0"/>
                </a:rPr>
                <a:t>Снижение ваших затрат и повышение качества обслуживания</a:t>
              </a:r>
              <a:endParaRPr lang="en-US" sz="1200" b="1" dirty="0">
                <a:solidFill>
                  <a:srgbClr val="000000"/>
                </a:solidFill>
                <a:cs typeface="Arial" pitchFamily="34" charset="0"/>
              </a:endParaRPr>
            </a:p>
          </p:txBody>
        </p:sp>
        <p:cxnSp>
          <p:nvCxnSpPr>
            <p:cNvPr id="49" name="Straight Connector 48"/>
            <p:cNvCxnSpPr/>
            <p:nvPr/>
          </p:nvCxnSpPr>
          <p:spPr>
            <a:xfrm rot="5400000">
              <a:off x="751682" y="4613503"/>
              <a:ext cx="341329" cy="158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922346" y="4456345"/>
              <a:ext cx="2044728" cy="158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5400000">
              <a:off x="2792222" y="4291806"/>
              <a:ext cx="341329" cy="1588"/>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2" name="TextBox 15"/>
            <p:cNvSpPr txBox="1">
              <a:spLocks noChangeArrowheads="1"/>
            </p:cNvSpPr>
            <p:nvPr/>
          </p:nvSpPr>
          <p:spPr bwMode="auto">
            <a:xfrm>
              <a:off x="705055" y="5854434"/>
              <a:ext cx="2886075" cy="430887"/>
            </a:xfrm>
            <a:prstGeom prst="rect">
              <a:avLst/>
            </a:prstGeom>
            <a:noFill/>
            <a:ln w="9525">
              <a:noFill/>
              <a:miter lim="800000"/>
              <a:headEnd/>
              <a:tailEnd/>
            </a:ln>
          </p:spPr>
          <p:txBody>
            <a:bodyPr>
              <a:spAutoFit/>
            </a:bodyPr>
            <a:lstStyle/>
            <a:p>
              <a:r>
                <a:rPr lang="en-US" sz="1100" b="1" dirty="0">
                  <a:solidFill>
                    <a:srgbClr val="000000"/>
                  </a:solidFill>
                  <a:cs typeface="Arial" pitchFamily="34" charset="0"/>
                </a:rPr>
                <a:t>• </a:t>
              </a:r>
              <a:r>
                <a:rPr lang="ru-RU" sz="1100" b="1" dirty="0" smtClean="0">
                  <a:solidFill>
                    <a:srgbClr val="000000"/>
                  </a:solidFill>
                  <a:cs typeface="Arial" pitchFamily="34" charset="0"/>
                </a:rPr>
                <a:t>стратегия управления цепочкой поставок</a:t>
              </a:r>
              <a:endParaRPr lang="en-US" sz="1100" b="1" dirty="0">
                <a:solidFill>
                  <a:srgbClr val="000000"/>
                </a:solidFill>
                <a:cs typeface="Arial" pitchFamily="34" charset="0"/>
              </a:endParaRPr>
            </a:p>
            <a:p>
              <a:r>
                <a:rPr lang="en-US" sz="1100" b="1" dirty="0">
                  <a:solidFill>
                    <a:srgbClr val="000000"/>
                  </a:solidFill>
                  <a:cs typeface="Arial" pitchFamily="34" charset="0"/>
                </a:rPr>
                <a:t>• </a:t>
              </a:r>
              <a:r>
                <a:rPr lang="ru-RU" sz="1100" b="1" dirty="0" smtClean="0">
                  <a:solidFill>
                    <a:srgbClr val="000000"/>
                  </a:solidFill>
                  <a:cs typeface="Arial" pitchFamily="34" charset="0"/>
                </a:rPr>
                <a:t>управление изменениями</a:t>
              </a:r>
              <a:endParaRPr lang="en-US" sz="1100" b="1" dirty="0">
                <a:solidFill>
                  <a:srgbClr val="000000"/>
                </a:solidFill>
                <a:cs typeface="Arial" pitchFamily="34" charset="0"/>
              </a:endParaRPr>
            </a:p>
          </p:txBody>
        </p:sp>
      </p:grpSp>
      <p:grpSp>
        <p:nvGrpSpPr>
          <p:cNvPr id="5" name="Group 52"/>
          <p:cNvGrpSpPr/>
          <p:nvPr>
            <p:custDataLst>
              <p:tags r:id="rId7"/>
            </p:custDataLst>
          </p:nvPr>
        </p:nvGrpSpPr>
        <p:grpSpPr>
          <a:xfrm>
            <a:off x="4926037" y="4451364"/>
            <a:ext cx="2886075" cy="1833282"/>
            <a:chOff x="3402036" y="4451364"/>
            <a:chExt cx="2886075" cy="1833282"/>
          </a:xfrm>
        </p:grpSpPr>
        <p:sp>
          <p:nvSpPr>
            <p:cNvPr id="54" name="Rounded Rectangle 53"/>
            <p:cNvSpPr/>
            <p:nvPr/>
          </p:nvSpPr>
          <p:spPr>
            <a:xfrm>
              <a:off x="3428133" y="4779981"/>
              <a:ext cx="2117346" cy="1058877"/>
            </a:xfrm>
            <a:prstGeom prst="roundRect">
              <a:avLst>
                <a:gd name="adj" fmla="val 19190"/>
              </a:avLst>
            </a:prstGeom>
            <a:gradFill>
              <a:gsLst>
                <a:gs pos="0">
                  <a:schemeClr val="bg1">
                    <a:shade val="30000"/>
                    <a:satMod val="115000"/>
                  </a:schemeClr>
                </a:gs>
                <a:gs pos="50000">
                  <a:schemeClr val="bg1">
                    <a:shade val="67500"/>
                    <a:satMod val="115000"/>
                  </a:schemeClr>
                </a:gs>
                <a:gs pos="100000">
                  <a:schemeClr val="bg1">
                    <a:shade val="100000"/>
                    <a:satMod val="115000"/>
                  </a:schemeClr>
                </a:gs>
              </a:gsLst>
              <a:lin ang="9000000" scaled="0"/>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rgbClr val="000000"/>
                  </a:solidFill>
                  <a:cs typeface="Arial" pitchFamily="34" charset="0"/>
                </a:rPr>
                <a:t>Повышение узнаваемости и контроль затрат вашего </a:t>
              </a:r>
              <a:r>
                <a:rPr lang="ru-RU" sz="1200" b="1" dirty="0" smtClean="0">
                  <a:solidFill>
                    <a:srgbClr val="000000"/>
                  </a:solidFill>
                  <a:cs typeface="Arial" pitchFamily="34" charset="0"/>
                </a:rPr>
                <a:t>внутреннего и внешнего потока товаров</a:t>
              </a:r>
              <a:endParaRPr lang="en-US" sz="1200" b="1" dirty="0">
                <a:solidFill>
                  <a:srgbClr val="000000"/>
                </a:solidFill>
                <a:cs typeface="Arial" pitchFamily="34" charset="0"/>
              </a:endParaRPr>
            </a:p>
          </p:txBody>
        </p:sp>
        <p:cxnSp>
          <p:nvCxnSpPr>
            <p:cNvPr id="55" name="Straight Connector 54"/>
            <p:cNvCxnSpPr/>
            <p:nvPr/>
          </p:nvCxnSpPr>
          <p:spPr>
            <a:xfrm rot="5400000">
              <a:off x="4349851" y="4621235"/>
              <a:ext cx="341329" cy="1588"/>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6" name="TextBox 16"/>
            <p:cNvSpPr txBox="1">
              <a:spLocks noChangeArrowheads="1"/>
            </p:cNvSpPr>
            <p:nvPr/>
          </p:nvSpPr>
          <p:spPr bwMode="auto">
            <a:xfrm>
              <a:off x="3402036" y="5854434"/>
              <a:ext cx="2886075" cy="430212"/>
            </a:xfrm>
            <a:prstGeom prst="rect">
              <a:avLst/>
            </a:prstGeom>
            <a:noFill/>
            <a:ln w="9525">
              <a:noFill/>
              <a:miter lim="800000"/>
              <a:headEnd/>
              <a:tailEnd/>
            </a:ln>
          </p:spPr>
          <p:txBody>
            <a:bodyPr>
              <a:spAutoFit/>
            </a:bodyPr>
            <a:lstStyle/>
            <a:p>
              <a:r>
                <a:rPr lang="en-US" sz="1100" b="1" dirty="0">
                  <a:solidFill>
                    <a:srgbClr val="000000"/>
                  </a:solidFill>
                  <a:cs typeface="Arial" pitchFamily="34" charset="0"/>
                </a:rPr>
                <a:t>• ERP </a:t>
              </a:r>
              <a:r>
                <a:rPr lang="ru-RU" sz="1100" b="1" dirty="0" smtClean="0">
                  <a:solidFill>
                    <a:srgbClr val="000000"/>
                  </a:solidFill>
                  <a:cs typeface="Arial" pitchFamily="34" charset="0"/>
                </a:rPr>
                <a:t>в действии</a:t>
              </a:r>
              <a:endParaRPr lang="en-US" sz="1100" b="1" dirty="0">
                <a:solidFill>
                  <a:srgbClr val="000000"/>
                </a:solidFill>
                <a:cs typeface="Arial" pitchFamily="34" charset="0"/>
              </a:endParaRPr>
            </a:p>
            <a:p>
              <a:r>
                <a:rPr lang="en-US" sz="1100" b="1" dirty="0">
                  <a:solidFill>
                    <a:srgbClr val="000000"/>
                  </a:solidFill>
                  <a:cs typeface="Arial" pitchFamily="34" charset="0"/>
                </a:rPr>
                <a:t>• </a:t>
              </a:r>
              <a:r>
                <a:rPr lang="ru-RU" sz="1100" b="1" dirty="0" smtClean="0">
                  <a:solidFill>
                    <a:srgbClr val="000000"/>
                  </a:solidFill>
                  <a:cs typeface="Arial" pitchFamily="34" charset="0"/>
                </a:rPr>
                <a:t>контроль </a:t>
              </a:r>
              <a:r>
                <a:rPr lang="ru-RU" sz="1100" b="1" dirty="0" smtClean="0">
                  <a:solidFill>
                    <a:srgbClr val="000000"/>
                  </a:solidFill>
                  <a:cs typeface="Arial" pitchFamily="34" charset="0"/>
                </a:rPr>
                <a:t>производительности</a:t>
              </a:r>
              <a:endParaRPr lang="en-US" sz="1100" b="1" dirty="0">
                <a:solidFill>
                  <a:srgbClr val="000000"/>
                </a:solidFill>
                <a:cs typeface="Arial" pitchFamily="34" charset="0"/>
              </a:endParaRPr>
            </a:p>
          </p:txBody>
        </p:sp>
      </p:grpSp>
      <p:grpSp>
        <p:nvGrpSpPr>
          <p:cNvPr id="6" name="Group 56"/>
          <p:cNvGrpSpPr/>
          <p:nvPr>
            <p:custDataLst>
              <p:tags r:id="rId8"/>
            </p:custDataLst>
          </p:nvPr>
        </p:nvGrpSpPr>
        <p:grpSpPr>
          <a:xfrm>
            <a:off x="7792256" y="4545827"/>
            <a:ext cx="2117346" cy="1733082"/>
            <a:chOff x="6118131" y="4091214"/>
            <a:chExt cx="2117346" cy="1733082"/>
          </a:xfrm>
        </p:grpSpPr>
        <p:sp>
          <p:nvSpPr>
            <p:cNvPr id="58" name="Rounded Rectangle 57"/>
            <p:cNvSpPr/>
            <p:nvPr/>
          </p:nvSpPr>
          <p:spPr>
            <a:xfrm>
              <a:off x="6118131" y="4765419"/>
              <a:ext cx="2117346" cy="1058877"/>
            </a:xfrm>
            <a:prstGeom prst="roundRect">
              <a:avLst>
                <a:gd name="adj" fmla="val 19190"/>
              </a:avLst>
            </a:prstGeom>
            <a:gradFill>
              <a:gsLst>
                <a:gs pos="0">
                  <a:schemeClr val="bg1">
                    <a:shade val="30000"/>
                    <a:satMod val="115000"/>
                  </a:schemeClr>
                </a:gs>
                <a:gs pos="50000">
                  <a:schemeClr val="bg1">
                    <a:shade val="67500"/>
                    <a:satMod val="115000"/>
                  </a:schemeClr>
                </a:gs>
                <a:gs pos="100000">
                  <a:schemeClr val="bg1">
                    <a:shade val="100000"/>
                    <a:satMod val="115000"/>
                  </a:schemeClr>
                </a:gs>
              </a:gsLst>
              <a:lin ang="9000000" scaled="0"/>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rgbClr val="000000"/>
                  </a:solidFill>
                  <a:cs typeface="Arial" pitchFamily="34" charset="0"/>
                </a:rPr>
                <a:t>Гибкость</a:t>
              </a:r>
              <a:endParaRPr lang="en-US" sz="1200" b="1" dirty="0">
                <a:solidFill>
                  <a:srgbClr val="000000"/>
                </a:solidFill>
                <a:cs typeface="Arial" pitchFamily="34" charset="0"/>
              </a:endParaRPr>
            </a:p>
          </p:txBody>
        </p:sp>
        <p:cxnSp>
          <p:nvCxnSpPr>
            <p:cNvPr id="59" name="Straight Connector 58"/>
            <p:cNvCxnSpPr/>
            <p:nvPr/>
          </p:nvCxnSpPr>
          <p:spPr>
            <a:xfrm rot="5400000">
              <a:off x="5984979" y="4424572"/>
              <a:ext cx="673003" cy="6288"/>
            </a:xfrm>
            <a:prstGeom prst="line">
              <a:avLst/>
            </a:prstGeom>
            <a:ln w="38100"/>
          </p:spPr>
          <p:style>
            <a:lnRef idx="1">
              <a:schemeClr val="accent1"/>
            </a:lnRef>
            <a:fillRef idx="0">
              <a:schemeClr val="accent1"/>
            </a:fillRef>
            <a:effectRef idx="0">
              <a:schemeClr val="accent1"/>
            </a:effectRef>
            <a:fontRef idx="minor">
              <a:schemeClr val="tx1"/>
            </a:fontRef>
          </p:style>
        </p:cxnSp>
      </p:grpSp>
      <p:sp>
        <p:nvSpPr>
          <p:cNvPr id="60" name="TextBox 17"/>
          <p:cNvSpPr txBox="1">
            <a:spLocks noChangeArrowheads="1"/>
          </p:cNvSpPr>
          <p:nvPr>
            <p:custDataLst>
              <p:tags r:id="rId9"/>
            </p:custDataLst>
          </p:nvPr>
        </p:nvSpPr>
        <p:spPr bwMode="auto">
          <a:xfrm>
            <a:off x="8108813" y="6304038"/>
            <a:ext cx="2887662" cy="430887"/>
          </a:xfrm>
          <a:prstGeom prst="rect">
            <a:avLst/>
          </a:prstGeom>
          <a:noFill/>
          <a:ln w="9525">
            <a:noFill/>
            <a:miter lim="800000"/>
            <a:headEnd/>
            <a:tailEnd/>
          </a:ln>
        </p:spPr>
        <p:txBody>
          <a:bodyPr>
            <a:spAutoFit/>
          </a:bodyPr>
          <a:lstStyle/>
          <a:p>
            <a:r>
              <a:rPr lang="en-US" sz="1100" b="1" dirty="0">
                <a:solidFill>
                  <a:srgbClr val="000000"/>
                </a:solidFill>
                <a:cs typeface="Arial" pitchFamily="34" charset="0"/>
              </a:rPr>
              <a:t>• </a:t>
            </a:r>
            <a:r>
              <a:rPr lang="ru-RU" sz="1100" b="1" dirty="0" smtClean="0">
                <a:solidFill>
                  <a:srgbClr val="000000"/>
                </a:solidFill>
                <a:cs typeface="Arial" pitchFamily="34" charset="0"/>
              </a:rPr>
              <a:t>распределение, поставки, в том числе и экспортные</a:t>
            </a:r>
            <a:endParaRPr lang="en-US" sz="1100" b="1" dirty="0">
              <a:solidFill>
                <a:srgbClr val="000000"/>
              </a:solidFill>
              <a:cs typeface="Arial" pitchFamily="34" charset="0"/>
            </a:endParaRPr>
          </a:p>
        </p:txBody>
      </p:sp>
      <p:sp>
        <p:nvSpPr>
          <p:cNvPr id="61" name="Title 1"/>
          <p:cNvSpPr txBox="1">
            <a:spLocks/>
          </p:cNvSpPr>
          <p:nvPr>
            <p:custDataLst>
              <p:tags r:id="rId10"/>
            </p:custDataLst>
          </p:nvPr>
        </p:nvSpPr>
        <p:spPr bwMode="auto">
          <a:xfrm>
            <a:off x="1905000" y="207964"/>
            <a:ext cx="8229600" cy="630237"/>
          </a:xfrm>
          <a:prstGeom prst="rect">
            <a:avLst/>
          </a:prstGeom>
          <a:noFill/>
          <a:ln w="9525">
            <a:noFill/>
            <a:miter lim="800000"/>
            <a:headEnd/>
            <a:tailEnd/>
          </a:ln>
        </p:spPr>
        <p:txBody>
          <a:bodyPr anchor="ctr"/>
          <a:lstStyle/>
          <a:p>
            <a:r>
              <a:rPr lang="ru-RU" sz="2400" dirty="0" smtClean="0">
                <a:solidFill>
                  <a:schemeClr val="tx2">
                    <a:lumMod val="75000"/>
                  </a:schemeClr>
                </a:solidFill>
                <a:latin typeface="+mj-lt"/>
                <a:cs typeface="Arial" charset="0"/>
              </a:rPr>
              <a:t>Для вовлечения в процесс производственного </a:t>
            </a:r>
            <a:r>
              <a:rPr lang="ru-RU" sz="2400" dirty="0" smtClean="0">
                <a:solidFill>
                  <a:schemeClr val="tx2">
                    <a:lumMod val="75000"/>
                  </a:schemeClr>
                </a:solidFill>
                <a:latin typeface="+mj-lt"/>
                <a:cs typeface="Arial" charset="0"/>
              </a:rPr>
              <a:t>перемещения</a:t>
            </a:r>
            <a:endParaRPr lang="en-US" sz="2400" dirty="0">
              <a:solidFill>
                <a:schemeClr val="tx2">
                  <a:lumMod val="75000"/>
                </a:schemeClr>
              </a:solidFill>
              <a:latin typeface="+mj-lt"/>
              <a:cs typeface="Arial" charset="0"/>
            </a:endParaRPr>
          </a:p>
        </p:txBody>
      </p:sp>
      <p:sp>
        <p:nvSpPr>
          <p:cNvPr id="75" name="TextBox 19"/>
          <p:cNvSpPr txBox="1">
            <a:spLocks noChangeArrowheads="1"/>
          </p:cNvSpPr>
          <p:nvPr>
            <p:custDataLst>
              <p:tags r:id="rId11"/>
            </p:custDataLst>
          </p:nvPr>
        </p:nvSpPr>
        <p:spPr bwMode="auto">
          <a:xfrm>
            <a:off x="4800601" y="3582977"/>
            <a:ext cx="1025525" cy="246062"/>
          </a:xfrm>
          <a:prstGeom prst="rect">
            <a:avLst/>
          </a:prstGeom>
          <a:noFill/>
          <a:ln w="9525">
            <a:noFill/>
            <a:miter lim="800000"/>
            <a:headEnd/>
            <a:tailEnd/>
          </a:ln>
        </p:spPr>
        <p:txBody>
          <a:bodyPr>
            <a:spAutoFit/>
          </a:bodyPr>
          <a:lstStyle/>
          <a:p>
            <a:pPr algn="ctr"/>
            <a:r>
              <a:rPr lang="ru-RU" sz="1000" b="1" dirty="0" smtClean="0">
                <a:cs typeface="Arial" pitchFamily="34" charset="0"/>
              </a:rPr>
              <a:t>СОРСИНГ</a:t>
            </a:r>
            <a:endParaRPr lang="en-US" sz="1000" b="1" dirty="0">
              <a:cs typeface="Arial" pitchFamily="34" charset="0"/>
            </a:endParaRPr>
          </a:p>
        </p:txBody>
      </p:sp>
      <p:sp>
        <p:nvSpPr>
          <p:cNvPr id="76" name="TextBox 20"/>
          <p:cNvSpPr txBox="1">
            <a:spLocks noChangeArrowheads="1"/>
          </p:cNvSpPr>
          <p:nvPr>
            <p:custDataLst>
              <p:tags r:id="rId12"/>
            </p:custDataLst>
          </p:nvPr>
        </p:nvSpPr>
        <p:spPr bwMode="auto">
          <a:xfrm>
            <a:off x="5942025" y="3582977"/>
            <a:ext cx="1066800" cy="400110"/>
          </a:xfrm>
          <a:prstGeom prst="rect">
            <a:avLst/>
          </a:prstGeom>
          <a:noFill/>
          <a:ln w="9525">
            <a:noFill/>
            <a:miter lim="800000"/>
            <a:headEnd/>
            <a:tailEnd/>
          </a:ln>
        </p:spPr>
        <p:txBody>
          <a:bodyPr>
            <a:spAutoFit/>
          </a:bodyPr>
          <a:lstStyle/>
          <a:p>
            <a:pPr algn="ctr"/>
            <a:r>
              <a:rPr lang="ru-RU" sz="1000" b="1" dirty="0" smtClean="0">
                <a:cs typeface="Arial" pitchFamily="34" charset="0"/>
              </a:rPr>
              <a:t>ПРОИЗВОДСТВО</a:t>
            </a:r>
            <a:endParaRPr lang="en-US" sz="1000" b="1" dirty="0">
              <a:cs typeface="Arial" pitchFamily="34" charset="0"/>
            </a:endParaRPr>
          </a:p>
        </p:txBody>
      </p:sp>
      <p:sp>
        <p:nvSpPr>
          <p:cNvPr id="77" name="TextBox 21"/>
          <p:cNvSpPr txBox="1">
            <a:spLocks noChangeArrowheads="1"/>
          </p:cNvSpPr>
          <p:nvPr>
            <p:custDataLst>
              <p:tags r:id="rId13"/>
            </p:custDataLst>
          </p:nvPr>
        </p:nvSpPr>
        <p:spPr bwMode="auto">
          <a:xfrm>
            <a:off x="7081866" y="3582977"/>
            <a:ext cx="1131888" cy="246062"/>
          </a:xfrm>
          <a:prstGeom prst="rect">
            <a:avLst/>
          </a:prstGeom>
          <a:noFill/>
          <a:ln w="9525">
            <a:noFill/>
            <a:miter lim="800000"/>
            <a:headEnd/>
            <a:tailEnd/>
          </a:ln>
        </p:spPr>
        <p:txBody>
          <a:bodyPr>
            <a:spAutoFit/>
          </a:bodyPr>
          <a:lstStyle/>
          <a:p>
            <a:pPr algn="ctr"/>
            <a:r>
              <a:rPr lang="ru-RU" sz="1000" b="1" dirty="0" smtClean="0">
                <a:cs typeface="Arial" pitchFamily="34" charset="0"/>
              </a:rPr>
              <a:t>РАСПРЕДЕЛЕНИЕ</a:t>
            </a:r>
            <a:endParaRPr lang="en-US" sz="1000" b="1" dirty="0">
              <a:cs typeface="Arial" pitchFamily="34" charset="0"/>
            </a:endParaRPr>
          </a:p>
        </p:txBody>
      </p:sp>
      <p:sp>
        <p:nvSpPr>
          <p:cNvPr id="78" name="TextBox 9"/>
          <p:cNvSpPr txBox="1">
            <a:spLocks noChangeArrowheads="1"/>
          </p:cNvSpPr>
          <p:nvPr>
            <p:custDataLst>
              <p:tags r:id="rId14"/>
            </p:custDataLst>
          </p:nvPr>
        </p:nvSpPr>
        <p:spPr bwMode="auto">
          <a:xfrm>
            <a:off x="8481875" y="3321039"/>
            <a:ext cx="2514600" cy="260350"/>
          </a:xfrm>
          <a:prstGeom prst="rect">
            <a:avLst/>
          </a:prstGeom>
          <a:noFill/>
          <a:ln w="9525">
            <a:noFill/>
            <a:miter lim="800000"/>
            <a:headEnd/>
            <a:tailEnd/>
          </a:ln>
        </p:spPr>
        <p:txBody>
          <a:bodyPr>
            <a:spAutoFit/>
          </a:bodyPr>
          <a:lstStyle/>
          <a:p>
            <a:pPr algn="ctr"/>
            <a:r>
              <a:rPr lang="ru-RU" sz="1100" b="1" dirty="0" smtClean="0">
                <a:solidFill>
                  <a:schemeClr val="bg1"/>
                </a:solidFill>
                <a:cs typeface="Arial" pitchFamily="34" charset="0"/>
              </a:rPr>
              <a:t>КОНЕЧНЫЙ ПОТРЕБИТЕЛЬ</a:t>
            </a:r>
            <a:endParaRPr lang="en-US" sz="1100" b="1" dirty="0">
              <a:solidFill>
                <a:schemeClr val="bg1"/>
              </a:solidFill>
              <a:cs typeface="Arial" pitchFamily="34" charset="0"/>
            </a:endParaRPr>
          </a:p>
        </p:txBody>
      </p:sp>
      <p:sp>
        <p:nvSpPr>
          <p:cNvPr id="79" name="TextBox 11"/>
          <p:cNvSpPr txBox="1">
            <a:spLocks noChangeArrowheads="1"/>
          </p:cNvSpPr>
          <p:nvPr>
            <p:custDataLst>
              <p:tags r:id="rId15"/>
            </p:custDataLst>
          </p:nvPr>
        </p:nvSpPr>
        <p:spPr bwMode="auto">
          <a:xfrm>
            <a:off x="1676400" y="3321039"/>
            <a:ext cx="1905000" cy="260350"/>
          </a:xfrm>
          <a:prstGeom prst="rect">
            <a:avLst/>
          </a:prstGeom>
          <a:noFill/>
          <a:ln w="9525">
            <a:noFill/>
            <a:miter lim="800000"/>
            <a:headEnd/>
            <a:tailEnd/>
          </a:ln>
        </p:spPr>
        <p:txBody>
          <a:bodyPr>
            <a:spAutoFit/>
          </a:bodyPr>
          <a:lstStyle/>
          <a:p>
            <a:pPr algn="ctr"/>
            <a:r>
              <a:rPr lang="ru-RU" sz="1100" b="1" dirty="0" smtClean="0">
                <a:solidFill>
                  <a:schemeClr val="bg1"/>
                </a:solidFill>
                <a:cs typeface="Arial" pitchFamily="34" charset="0"/>
              </a:rPr>
              <a:t>ПОСТАВЩИК</a:t>
            </a:r>
            <a:endParaRPr lang="en-US" sz="1100" b="1" dirty="0">
              <a:solidFill>
                <a:schemeClr val="bg1"/>
              </a:solidFill>
              <a:cs typeface="Arial" pitchFamily="34" charset="0"/>
            </a:endParaRPr>
          </a:p>
        </p:txBody>
      </p:sp>
      <p:sp>
        <p:nvSpPr>
          <p:cNvPr id="80" name="TextBox 12"/>
          <p:cNvSpPr txBox="1">
            <a:spLocks noChangeArrowheads="1"/>
          </p:cNvSpPr>
          <p:nvPr>
            <p:custDataLst>
              <p:tags r:id="rId16"/>
            </p:custDataLst>
          </p:nvPr>
        </p:nvSpPr>
        <p:spPr bwMode="auto">
          <a:xfrm>
            <a:off x="3429000" y="2585959"/>
            <a:ext cx="5334000" cy="261938"/>
          </a:xfrm>
          <a:prstGeom prst="rect">
            <a:avLst/>
          </a:prstGeom>
          <a:noFill/>
          <a:ln w="9525">
            <a:noFill/>
            <a:miter lim="800000"/>
            <a:headEnd/>
            <a:tailEnd/>
          </a:ln>
        </p:spPr>
        <p:txBody>
          <a:bodyPr>
            <a:spAutoFit/>
          </a:bodyPr>
          <a:lstStyle/>
          <a:p>
            <a:pPr algn="ctr"/>
            <a:r>
              <a:rPr lang="ru-RU" sz="1100" dirty="0" smtClean="0">
                <a:solidFill>
                  <a:srgbClr val="000000"/>
                </a:solidFill>
                <a:cs typeface="Arial" pitchFamily="34" charset="0"/>
              </a:rPr>
              <a:t>ДВИЖЕНИЕ КАПИТАЛА</a:t>
            </a:r>
            <a:endParaRPr lang="en-US" sz="1100" dirty="0">
              <a:solidFill>
                <a:srgbClr val="000000"/>
              </a:solidFill>
              <a:cs typeface="Arial" pitchFamily="34" charset="0"/>
            </a:endParaRPr>
          </a:p>
        </p:txBody>
      </p:sp>
      <p:sp>
        <p:nvSpPr>
          <p:cNvPr id="81" name="TextBox 13"/>
          <p:cNvSpPr txBox="1">
            <a:spLocks noChangeArrowheads="1"/>
          </p:cNvSpPr>
          <p:nvPr>
            <p:custDataLst>
              <p:tags r:id="rId17"/>
            </p:custDataLst>
          </p:nvPr>
        </p:nvSpPr>
        <p:spPr bwMode="auto">
          <a:xfrm>
            <a:off x="3429000" y="4038643"/>
            <a:ext cx="5334000" cy="260350"/>
          </a:xfrm>
          <a:prstGeom prst="rect">
            <a:avLst/>
          </a:prstGeom>
          <a:noFill/>
          <a:ln w="9525">
            <a:noFill/>
            <a:miter lim="800000"/>
            <a:headEnd/>
            <a:tailEnd/>
          </a:ln>
        </p:spPr>
        <p:txBody>
          <a:bodyPr>
            <a:spAutoFit/>
          </a:bodyPr>
          <a:lstStyle/>
          <a:p>
            <a:pPr algn="ctr"/>
            <a:r>
              <a:rPr lang="ru-RU" sz="1100" dirty="0" smtClean="0">
                <a:solidFill>
                  <a:srgbClr val="000000"/>
                </a:solidFill>
                <a:cs typeface="Arial" pitchFamily="34" charset="0"/>
              </a:rPr>
              <a:t>ПОТОК ИНФОРМАЦИИ</a:t>
            </a:r>
            <a:endParaRPr lang="en-US" sz="1100" dirty="0">
              <a:solidFill>
                <a:srgbClr val="000000"/>
              </a:solidFill>
              <a:cs typeface="Arial" pitchFamily="34" charset="0"/>
            </a:endParaRPr>
          </a:p>
        </p:txBody>
      </p:sp>
      <p:sp>
        <p:nvSpPr>
          <p:cNvPr id="82" name="TextBox 10"/>
          <p:cNvSpPr txBox="1">
            <a:spLocks noChangeArrowheads="1"/>
          </p:cNvSpPr>
          <p:nvPr>
            <p:custDataLst>
              <p:tags r:id="rId18"/>
            </p:custDataLst>
          </p:nvPr>
        </p:nvSpPr>
        <p:spPr bwMode="auto">
          <a:xfrm>
            <a:off x="3325813" y="3249602"/>
            <a:ext cx="1905000" cy="261610"/>
          </a:xfrm>
          <a:prstGeom prst="rect">
            <a:avLst/>
          </a:prstGeom>
          <a:noFill/>
          <a:ln w="9525">
            <a:noFill/>
            <a:miter lim="800000"/>
            <a:headEnd/>
            <a:tailEnd/>
          </a:ln>
        </p:spPr>
        <p:txBody>
          <a:bodyPr>
            <a:spAutoFit/>
          </a:bodyPr>
          <a:lstStyle/>
          <a:p>
            <a:pPr algn="ctr"/>
            <a:r>
              <a:rPr lang="ru-RU" sz="1100" b="1" dirty="0" smtClean="0">
                <a:solidFill>
                  <a:schemeClr val="bg1"/>
                </a:solidFill>
                <a:cs typeface="Arial" pitchFamily="34" charset="0"/>
              </a:rPr>
              <a:t>ПОТОК ТОВАРОВ</a:t>
            </a:r>
            <a:endParaRPr lang="en-US" sz="1100" b="1" dirty="0">
              <a:solidFill>
                <a:schemeClr val="bg1"/>
              </a:solidFill>
              <a:cs typeface="Arial" pitchFamily="34" charset="0"/>
            </a:endParaRPr>
          </a:p>
        </p:txBody>
      </p:sp>
      <p:sp>
        <p:nvSpPr>
          <p:cNvPr id="4" name="Päivämäärän paikkamerkki 3"/>
          <p:cNvSpPr>
            <a:spLocks noGrp="1"/>
          </p:cNvSpPr>
          <p:nvPr>
            <p:ph type="dt" sz="half" idx="10"/>
          </p:nvPr>
        </p:nvSpPr>
        <p:spPr/>
        <p:txBody>
          <a:bodyPr/>
          <a:lstStyle/>
          <a:p>
            <a:r>
              <a:rPr lang="fi-FI" dirty="0"/>
              <a:t>14.9.2016</a:t>
            </a:r>
            <a:endParaRPr lang="en-US" dirty="0"/>
          </a:p>
        </p:txBody>
      </p:sp>
      <p:sp>
        <p:nvSpPr>
          <p:cNvPr id="7" name="Alatunnisteen paikkamerkki 6"/>
          <p:cNvSpPr>
            <a:spLocks noGrp="1"/>
          </p:cNvSpPr>
          <p:nvPr>
            <p:ph type="ftr" sz="quarter" idx="11"/>
          </p:nvPr>
        </p:nvSpPr>
        <p:spPr/>
        <p:txBody>
          <a:bodyPr/>
          <a:lstStyle/>
          <a:p>
            <a:r>
              <a:rPr lang="en-US" dirty="0"/>
              <a:t>Ari Virtanen , </a:t>
            </a:r>
            <a:r>
              <a:rPr lang="en-US" dirty="0" err="1"/>
              <a:t>Solidior</a:t>
            </a:r>
            <a:r>
              <a:rPr lang="en-US" dirty="0"/>
              <a:t> Ltd. </a:t>
            </a:r>
          </a:p>
        </p:txBody>
      </p:sp>
      <p:sp>
        <p:nvSpPr>
          <p:cNvPr id="8" name="Dian numeron paikkamerkki 7"/>
          <p:cNvSpPr>
            <a:spLocks noGrp="1"/>
          </p:cNvSpPr>
          <p:nvPr>
            <p:ph type="sldNum" sz="quarter" idx="12"/>
          </p:nvPr>
        </p:nvSpPr>
        <p:spPr/>
        <p:txBody>
          <a:bodyPr/>
          <a:lstStyle/>
          <a:p>
            <a:fld id="{15838A59-DAAD-47FF-A477-7D9D21151B8B}" type="slidenum">
              <a:rPr lang="en-US" smtClean="0"/>
              <a:t>7</a:t>
            </a:fld>
            <a:endParaRPr lang="en-US" dirty="0"/>
          </a:p>
        </p:txBody>
      </p:sp>
    </p:spTree>
    <p:extLst>
      <p:ext uri="{BB962C8B-B14F-4D97-AF65-F5344CB8AC3E}">
        <p14:creationId xmlns:p14="http://schemas.microsoft.com/office/powerpoint/2010/main" val="1468058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nodeType="withEffect">
                                  <p:stCondLst>
                                    <p:cond delay="0"/>
                                  </p:stCondLst>
                                  <p:childTnLst>
                                    <p:set>
                                      <p:cBhvr>
                                        <p:cTn id="9" dur="1" fill="hold">
                                          <p:stCondLst>
                                            <p:cond delay="0"/>
                                          </p:stCondLst>
                                        </p:cTn>
                                        <p:tgtEl>
                                          <p:spTgt spid="41"/>
                                        </p:tgtEl>
                                        <p:attrNameLst>
                                          <p:attrName>style.visibility</p:attrName>
                                        </p:attrNameLst>
                                      </p:cBhvr>
                                      <p:to>
                                        <p:strVal val="visible"/>
                                      </p:to>
                                    </p:set>
                                    <p:animEffect transition="in" filter="blinds(horizontal)">
                                      <p:cBhvr>
                                        <p:cTn id="10" dur="500"/>
                                        <p:tgtEl>
                                          <p:spTgt spid="41"/>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linds(horizont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linds(horizontal)">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linds(horizontal)">
                                      <p:cBhvr>
                                        <p:cTn id="25" dur="500"/>
                                        <p:tgtEl>
                                          <p:spTgt spid="6"/>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60"/>
                                        </p:tgtEl>
                                        <p:attrNameLst>
                                          <p:attrName>style.visibility</p:attrName>
                                        </p:attrNameLst>
                                      </p:cBhvr>
                                      <p:to>
                                        <p:strVal val="visible"/>
                                      </p:to>
                                    </p:set>
                                    <p:animEffect transition="in" filter="blinds(horizontal)">
                                      <p:cBhvr>
                                        <p:cTn id="28"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662113" y="492126"/>
            <a:ext cx="8116887" cy="488950"/>
          </a:xfrm>
        </p:spPr>
        <p:txBody>
          <a:bodyPr>
            <a:noAutofit/>
          </a:bodyPr>
          <a:lstStyle/>
          <a:p>
            <a:r>
              <a:rPr lang="ru-RU" altLang="fi-FI" sz="2400" dirty="0" smtClean="0">
                <a:solidFill>
                  <a:schemeClr val="tx2">
                    <a:lumMod val="75000"/>
                  </a:schemeClr>
                </a:solidFill>
                <a:ea typeface="SimSun" panose="02010600030101010101" pitchFamily="2" charset="-122"/>
              </a:rPr>
              <a:t>Области оценки</a:t>
            </a:r>
            <a:endParaRPr lang="sv-SE" altLang="fi-FI" sz="2400" dirty="0">
              <a:solidFill>
                <a:schemeClr val="tx2">
                  <a:lumMod val="75000"/>
                </a:schemeClr>
              </a:solidFill>
            </a:endParaRPr>
          </a:p>
        </p:txBody>
      </p:sp>
      <p:sp>
        <p:nvSpPr>
          <p:cNvPr id="9219" name="Rectangle 4"/>
          <p:cNvSpPr>
            <a:spLocks noChangeArrowheads="1"/>
          </p:cNvSpPr>
          <p:nvPr/>
        </p:nvSpPr>
        <p:spPr bwMode="auto">
          <a:xfrm>
            <a:off x="839788" y="1955006"/>
            <a:ext cx="3109912" cy="1211263"/>
          </a:xfrm>
          <a:prstGeom prst="rect">
            <a:avLst/>
          </a:prstGeom>
          <a:solidFill>
            <a:srgbClr val="F8F8F8"/>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sz="1600">
                <a:solidFill>
                  <a:schemeClr val="tx1"/>
                </a:solidFill>
                <a:latin typeface="Arial" panose="020B0604020202020204" pitchFamily="34" charset="0"/>
              </a:defRPr>
            </a:lvl1pPr>
            <a:lvl2pPr marL="742950" indent="-285750" algn="ctr">
              <a:defRPr sz="1600">
                <a:solidFill>
                  <a:schemeClr val="tx1"/>
                </a:solidFill>
                <a:latin typeface="Arial" panose="020B0604020202020204" pitchFamily="34" charset="0"/>
              </a:defRPr>
            </a:lvl2pPr>
            <a:lvl3pPr marL="1143000" indent="-228600" algn="ctr">
              <a:defRPr sz="1600">
                <a:solidFill>
                  <a:schemeClr val="tx1"/>
                </a:solidFill>
                <a:latin typeface="Arial" panose="020B0604020202020204" pitchFamily="34" charset="0"/>
              </a:defRPr>
            </a:lvl3pPr>
            <a:lvl4pPr marL="1600200" indent="-228600" algn="ctr">
              <a:defRPr sz="1600">
                <a:solidFill>
                  <a:schemeClr val="tx1"/>
                </a:solidFill>
                <a:latin typeface="Arial" panose="020B0604020202020204" pitchFamily="34" charset="0"/>
              </a:defRPr>
            </a:lvl4pPr>
            <a:lvl5pPr marL="2057400" indent="-228600" algn="ctr">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endParaRPr lang="fi-FI" altLang="fi-FI"/>
          </a:p>
        </p:txBody>
      </p:sp>
      <p:sp>
        <p:nvSpPr>
          <p:cNvPr id="9220" name="Text Box 5"/>
          <p:cNvSpPr txBox="1">
            <a:spLocks noChangeArrowheads="1"/>
          </p:cNvSpPr>
          <p:nvPr/>
        </p:nvSpPr>
        <p:spPr bwMode="auto">
          <a:xfrm>
            <a:off x="838200" y="2376488"/>
            <a:ext cx="310991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1600">
                <a:solidFill>
                  <a:schemeClr val="tx1"/>
                </a:solidFill>
                <a:latin typeface="Arial" panose="020B0604020202020204" pitchFamily="34" charset="0"/>
              </a:defRPr>
            </a:lvl1pPr>
            <a:lvl2pPr marL="742950" indent="-285750" algn="ctr">
              <a:defRPr sz="1600">
                <a:solidFill>
                  <a:schemeClr val="tx1"/>
                </a:solidFill>
                <a:latin typeface="Arial" panose="020B0604020202020204" pitchFamily="34" charset="0"/>
              </a:defRPr>
            </a:lvl2pPr>
            <a:lvl3pPr marL="1143000" indent="-228600" algn="ctr">
              <a:defRPr sz="1600">
                <a:solidFill>
                  <a:schemeClr val="tx1"/>
                </a:solidFill>
                <a:latin typeface="Arial" panose="020B0604020202020204" pitchFamily="34" charset="0"/>
              </a:defRPr>
            </a:lvl3pPr>
            <a:lvl4pPr marL="1600200" indent="-228600" algn="ctr">
              <a:defRPr sz="1600">
                <a:solidFill>
                  <a:schemeClr val="tx1"/>
                </a:solidFill>
                <a:latin typeface="Arial" panose="020B0604020202020204" pitchFamily="34" charset="0"/>
              </a:defRPr>
            </a:lvl4pPr>
            <a:lvl5pPr marL="2057400" indent="-228600" algn="ctr">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pPr>
              <a:spcBef>
                <a:spcPct val="50000"/>
              </a:spcBef>
            </a:pPr>
            <a:r>
              <a:rPr lang="ru-RU" altLang="zh-CN" b="1" dirty="0" smtClean="0">
                <a:ea typeface="SimSun" panose="02010600030101010101" pitchFamily="2" charset="-122"/>
              </a:rPr>
              <a:t>Оценка поставщика в международной</a:t>
            </a:r>
            <a:r>
              <a:rPr lang="en-US" altLang="zh-CN" b="1" dirty="0">
                <a:ea typeface="SimSun" panose="02010600030101010101" pitchFamily="2" charset="-122"/>
              </a:rPr>
              <a:t> </a:t>
            </a:r>
            <a:r>
              <a:rPr lang="ru-RU" altLang="zh-CN" b="1" dirty="0" smtClean="0">
                <a:ea typeface="SimSun" panose="02010600030101010101" pitchFamily="2" charset="-122"/>
              </a:rPr>
              <a:t>цепочке добавленной</a:t>
            </a:r>
            <a:r>
              <a:rPr lang="en-GB" altLang="zh-CN" b="1" dirty="0" smtClean="0">
                <a:ea typeface="SimSun" panose="02010600030101010101" pitchFamily="2" charset="-122"/>
              </a:rPr>
              <a:t> </a:t>
            </a:r>
            <a:r>
              <a:rPr lang="ru-RU" altLang="zh-CN" b="1" dirty="0" smtClean="0">
                <a:ea typeface="SimSun" panose="02010600030101010101" pitchFamily="2" charset="-122"/>
              </a:rPr>
              <a:t>стоимости</a:t>
            </a:r>
            <a:endParaRPr lang="sv-SE" altLang="fi-FI" b="1" dirty="0"/>
          </a:p>
        </p:txBody>
      </p:sp>
      <p:sp>
        <p:nvSpPr>
          <p:cNvPr id="9221" name="Rectangle 6"/>
          <p:cNvSpPr>
            <a:spLocks noChangeArrowheads="1"/>
          </p:cNvSpPr>
          <p:nvPr/>
        </p:nvSpPr>
        <p:spPr bwMode="auto">
          <a:xfrm>
            <a:off x="5930900" y="323850"/>
            <a:ext cx="2673350" cy="350838"/>
          </a:xfrm>
          <a:prstGeom prst="rect">
            <a:avLst/>
          </a:prstGeom>
          <a:solidFill>
            <a:srgbClr val="F8F8F8"/>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sz="1600">
                <a:solidFill>
                  <a:schemeClr val="tx1"/>
                </a:solidFill>
                <a:latin typeface="Arial" panose="020B0604020202020204" pitchFamily="34" charset="0"/>
              </a:defRPr>
            </a:lvl1pPr>
            <a:lvl2pPr marL="742950" indent="-285750" algn="ctr">
              <a:defRPr sz="1600">
                <a:solidFill>
                  <a:schemeClr val="tx1"/>
                </a:solidFill>
                <a:latin typeface="Arial" panose="020B0604020202020204" pitchFamily="34" charset="0"/>
              </a:defRPr>
            </a:lvl2pPr>
            <a:lvl3pPr marL="1143000" indent="-228600" algn="ctr">
              <a:defRPr sz="1600">
                <a:solidFill>
                  <a:schemeClr val="tx1"/>
                </a:solidFill>
                <a:latin typeface="Arial" panose="020B0604020202020204" pitchFamily="34" charset="0"/>
              </a:defRPr>
            </a:lvl3pPr>
            <a:lvl4pPr marL="1600200" indent="-228600" algn="ctr">
              <a:defRPr sz="1600">
                <a:solidFill>
                  <a:schemeClr val="tx1"/>
                </a:solidFill>
                <a:latin typeface="Arial" panose="020B0604020202020204" pitchFamily="34" charset="0"/>
              </a:defRPr>
            </a:lvl4pPr>
            <a:lvl5pPr marL="2057400" indent="-228600" algn="ctr">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endParaRPr lang="fi-FI" altLang="fi-FI"/>
          </a:p>
        </p:txBody>
      </p:sp>
      <p:sp>
        <p:nvSpPr>
          <p:cNvPr id="9222" name="Rectangle 7"/>
          <p:cNvSpPr>
            <a:spLocks noChangeArrowheads="1"/>
          </p:cNvSpPr>
          <p:nvPr/>
        </p:nvSpPr>
        <p:spPr bwMode="auto">
          <a:xfrm>
            <a:off x="5921375" y="765175"/>
            <a:ext cx="2673350" cy="350838"/>
          </a:xfrm>
          <a:prstGeom prst="rect">
            <a:avLst/>
          </a:prstGeom>
          <a:solidFill>
            <a:srgbClr val="F8F8F8"/>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sz="1600">
                <a:solidFill>
                  <a:schemeClr val="tx1"/>
                </a:solidFill>
                <a:latin typeface="Arial" panose="020B0604020202020204" pitchFamily="34" charset="0"/>
              </a:defRPr>
            </a:lvl1pPr>
            <a:lvl2pPr marL="742950" indent="-285750" algn="ctr">
              <a:defRPr sz="1600">
                <a:solidFill>
                  <a:schemeClr val="tx1"/>
                </a:solidFill>
                <a:latin typeface="Arial" panose="020B0604020202020204" pitchFamily="34" charset="0"/>
              </a:defRPr>
            </a:lvl2pPr>
            <a:lvl3pPr marL="1143000" indent="-228600" algn="ctr">
              <a:defRPr sz="1600">
                <a:solidFill>
                  <a:schemeClr val="tx1"/>
                </a:solidFill>
                <a:latin typeface="Arial" panose="020B0604020202020204" pitchFamily="34" charset="0"/>
              </a:defRPr>
            </a:lvl3pPr>
            <a:lvl4pPr marL="1600200" indent="-228600" algn="ctr">
              <a:defRPr sz="1600">
                <a:solidFill>
                  <a:schemeClr val="tx1"/>
                </a:solidFill>
                <a:latin typeface="Arial" panose="020B0604020202020204" pitchFamily="34" charset="0"/>
              </a:defRPr>
            </a:lvl4pPr>
            <a:lvl5pPr marL="2057400" indent="-228600" algn="ctr">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endParaRPr lang="fi-FI" altLang="fi-FI"/>
          </a:p>
        </p:txBody>
      </p:sp>
      <p:sp>
        <p:nvSpPr>
          <p:cNvPr id="9223" name="Rectangle 8"/>
          <p:cNvSpPr>
            <a:spLocks noChangeArrowheads="1"/>
          </p:cNvSpPr>
          <p:nvPr/>
        </p:nvSpPr>
        <p:spPr bwMode="auto">
          <a:xfrm>
            <a:off x="5913437" y="1204914"/>
            <a:ext cx="2673350" cy="350837"/>
          </a:xfrm>
          <a:prstGeom prst="rect">
            <a:avLst/>
          </a:prstGeom>
          <a:solidFill>
            <a:srgbClr val="F8F8F8"/>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sz="1600">
                <a:solidFill>
                  <a:schemeClr val="tx1"/>
                </a:solidFill>
                <a:latin typeface="Arial" panose="020B0604020202020204" pitchFamily="34" charset="0"/>
              </a:defRPr>
            </a:lvl1pPr>
            <a:lvl2pPr marL="742950" indent="-285750" algn="ctr">
              <a:defRPr sz="1600">
                <a:solidFill>
                  <a:schemeClr val="tx1"/>
                </a:solidFill>
                <a:latin typeface="Arial" panose="020B0604020202020204" pitchFamily="34" charset="0"/>
              </a:defRPr>
            </a:lvl2pPr>
            <a:lvl3pPr marL="1143000" indent="-228600" algn="ctr">
              <a:defRPr sz="1600">
                <a:solidFill>
                  <a:schemeClr val="tx1"/>
                </a:solidFill>
                <a:latin typeface="Arial" panose="020B0604020202020204" pitchFamily="34" charset="0"/>
              </a:defRPr>
            </a:lvl3pPr>
            <a:lvl4pPr marL="1600200" indent="-228600" algn="ctr">
              <a:defRPr sz="1600">
                <a:solidFill>
                  <a:schemeClr val="tx1"/>
                </a:solidFill>
                <a:latin typeface="Arial" panose="020B0604020202020204" pitchFamily="34" charset="0"/>
              </a:defRPr>
            </a:lvl4pPr>
            <a:lvl5pPr marL="2057400" indent="-228600" algn="ctr">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endParaRPr lang="fi-FI" altLang="fi-FI"/>
          </a:p>
        </p:txBody>
      </p:sp>
      <p:sp>
        <p:nvSpPr>
          <p:cNvPr id="9224" name="Rectangle 9"/>
          <p:cNvSpPr>
            <a:spLocks noChangeArrowheads="1"/>
          </p:cNvSpPr>
          <p:nvPr/>
        </p:nvSpPr>
        <p:spPr bwMode="auto">
          <a:xfrm>
            <a:off x="5918200" y="1660525"/>
            <a:ext cx="2673350" cy="350838"/>
          </a:xfrm>
          <a:prstGeom prst="rect">
            <a:avLst/>
          </a:prstGeom>
          <a:solidFill>
            <a:srgbClr val="F8F8F8"/>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sz="1600">
                <a:solidFill>
                  <a:schemeClr val="tx1"/>
                </a:solidFill>
                <a:latin typeface="Arial" panose="020B0604020202020204" pitchFamily="34" charset="0"/>
              </a:defRPr>
            </a:lvl1pPr>
            <a:lvl2pPr marL="742950" indent="-285750" algn="ctr">
              <a:defRPr sz="1600">
                <a:solidFill>
                  <a:schemeClr val="tx1"/>
                </a:solidFill>
                <a:latin typeface="Arial" panose="020B0604020202020204" pitchFamily="34" charset="0"/>
              </a:defRPr>
            </a:lvl2pPr>
            <a:lvl3pPr marL="1143000" indent="-228600" algn="ctr">
              <a:defRPr sz="1600">
                <a:solidFill>
                  <a:schemeClr val="tx1"/>
                </a:solidFill>
                <a:latin typeface="Arial" panose="020B0604020202020204" pitchFamily="34" charset="0"/>
              </a:defRPr>
            </a:lvl3pPr>
            <a:lvl4pPr marL="1600200" indent="-228600" algn="ctr">
              <a:defRPr sz="1600">
                <a:solidFill>
                  <a:schemeClr val="tx1"/>
                </a:solidFill>
                <a:latin typeface="Arial" panose="020B0604020202020204" pitchFamily="34" charset="0"/>
              </a:defRPr>
            </a:lvl4pPr>
            <a:lvl5pPr marL="2057400" indent="-228600" algn="ctr">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endParaRPr lang="fi-FI" altLang="fi-FI"/>
          </a:p>
        </p:txBody>
      </p:sp>
      <p:sp>
        <p:nvSpPr>
          <p:cNvPr id="9225" name="Rectangle 10"/>
          <p:cNvSpPr>
            <a:spLocks noChangeArrowheads="1"/>
          </p:cNvSpPr>
          <p:nvPr/>
        </p:nvSpPr>
        <p:spPr bwMode="auto">
          <a:xfrm>
            <a:off x="5922962" y="2128839"/>
            <a:ext cx="2673350" cy="350837"/>
          </a:xfrm>
          <a:prstGeom prst="rect">
            <a:avLst/>
          </a:prstGeom>
          <a:solidFill>
            <a:srgbClr val="F8F8F8"/>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sz="1600">
                <a:solidFill>
                  <a:schemeClr val="tx1"/>
                </a:solidFill>
                <a:latin typeface="Arial" panose="020B0604020202020204" pitchFamily="34" charset="0"/>
              </a:defRPr>
            </a:lvl1pPr>
            <a:lvl2pPr marL="742950" indent="-285750" algn="ctr">
              <a:defRPr sz="1600">
                <a:solidFill>
                  <a:schemeClr val="tx1"/>
                </a:solidFill>
                <a:latin typeface="Arial" panose="020B0604020202020204" pitchFamily="34" charset="0"/>
              </a:defRPr>
            </a:lvl2pPr>
            <a:lvl3pPr marL="1143000" indent="-228600" algn="ctr">
              <a:defRPr sz="1600">
                <a:solidFill>
                  <a:schemeClr val="tx1"/>
                </a:solidFill>
                <a:latin typeface="Arial" panose="020B0604020202020204" pitchFamily="34" charset="0"/>
              </a:defRPr>
            </a:lvl3pPr>
            <a:lvl4pPr marL="1600200" indent="-228600" algn="ctr">
              <a:defRPr sz="1600">
                <a:solidFill>
                  <a:schemeClr val="tx1"/>
                </a:solidFill>
                <a:latin typeface="Arial" panose="020B0604020202020204" pitchFamily="34" charset="0"/>
              </a:defRPr>
            </a:lvl4pPr>
            <a:lvl5pPr marL="2057400" indent="-228600" algn="ctr">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endParaRPr lang="fi-FI" altLang="fi-FI"/>
          </a:p>
        </p:txBody>
      </p:sp>
      <p:sp>
        <p:nvSpPr>
          <p:cNvPr id="9226" name="Rectangle 11"/>
          <p:cNvSpPr>
            <a:spLocks noChangeArrowheads="1"/>
          </p:cNvSpPr>
          <p:nvPr/>
        </p:nvSpPr>
        <p:spPr bwMode="auto">
          <a:xfrm>
            <a:off x="5929312" y="2613025"/>
            <a:ext cx="2673350" cy="350838"/>
          </a:xfrm>
          <a:prstGeom prst="rect">
            <a:avLst/>
          </a:prstGeom>
          <a:solidFill>
            <a:srgbClr val="F8F8F8"/>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sz="1600">
                <a:solidFill>
                  <a:schemeClr val="tx1"/>
                </a:solidFill>
                <a:latin typeface="Arial" panose="020B0604020202020204" pitchFamily="34" charset="0"/>
              </a:defRPr>
            </a:lvl1pPr>
            <a:lvl2pPr marL="742950" indent="-285750" algn="ctr">
              <a:defRPr sz="1600">
                <a:solidFill>
                  <a:schemeClr val="tx1"/>
                </a:solidFill>
                <a:latin typeface="Arial" panose="020B0604020202020204" pitchFamily="34" charset="0"/>
              </a:defRPr>
            </a:lvl2pPr>
            <a:lvl3pPr marL="1143000" indent="-228600" algn="ctr">
              <a:defRPr sz="1600">
                <a:solidFill>
                  <a:schemeClr val="tx1"/>
                </a:solidFill>
                <a:latin typeface="Arial" panose="020B0604020202020204" pitchFamily="34" charset="0"/>
              </a:defRPr>
            </a:lvl3pPr>
            <a:lvl4pPr marL="1600200" indent="-228600" algn="ctr">
              <a:defRPr sz="1600">
                <a:solidFill>
                  <a:schemeClr val="tx1"/>
                </a:solidFill>
                <a:latin typeface="Arial" panose="020B0604020202020204" pitchFamily="34" charset="0"/>
              </a:defRPr>
            </a:lvl4pPr>
            <a:lvl5pPr marL="2057400" indent="-228600" algn="ctr">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endParaRPr lang="fi-FI" altLang="fi-FI"/>
          </a:p>
        </p:txBody>
      </p:sp>
      <p:sp>
        <p:nvSpPr>
          <p:cNvPr id="9227" name="Rectangle 12"/>
          <p:cNvSpPr>
            <a:spLocks noChangeArrowheads="1"/>
          </p:cNvSpPr>
          <p:nvPr/>
        </p:nvSpPr>
        <p:spPr bwMode="auto">
          <a:xfrm>
            <a:off x="5918200" y="3082925"/>
            <a:ext cx="2673350" cy="350838"/>
          </a:xfrm>
          <a:prstGeom prst="rect">
            <a:avLst/>
          </a:prstGeom>
          <a:solidFill>
            <a:srgbClr val="F8F8F8"/>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sz="1600">
                <a:solidFill>
                  <a:schemeClr val="tx1"/>
                </a:solidFill>
                <a:latin typeface="Arial" panose="020B0604020202020204" pitchFamily="34" charset="0"/>
              </a:defRPr>
            </a:lvl1pPr>
            <a:lvl2pPr marL="742950" indent="-285750" algn="ctr">
              <a:defRPr sz="1600">
                <a:solidFill>
                  <a:schemeClr val="tx1"/>
                </a:solidFill>
                <a:latin typeface="Arial" panose="020B0604020202020204" pitchFamily="34" charset="0"/>
              </a:defRPr>
            </a:lvl2pPr>
            <a:lvl3pPr marL="1143000" indent="-228600" algn="ctr">
              <a:defRPr sz="1600">
                <a:solidFill>
                  <a:schemeClr val="tx1"/>
                </a:solidFill>
                <a:latin typeface="Arial" panose="020B0604020202020204" pitchFamily="34" charset="0"/>
              </a:defRPr>
            </a:lvl3pPr>
            <a:lvl4pPr marL="1600200" indent="-228600" algn="ctr">
              <a:defRPr sz="1600">
                <a:solidFill>
                  <a:schemeClr val="tx1"/>
                </a:solidFill>
                <a:latin typeface="Arial" panose="020B0604020202020204" pitchFamily="34" charset="0"/>
              </a:defRPr>
            </a:lvl4pPr>
            <a:lvl5pPr marL="2057400" indent="-228600" algn="ctr">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endParaRPr lang="fi-FI" altLang="fi-FI"/>
          </a:p>
        </p:txBody>
      </p:sp>
      <p:sp>
        <p:nvSpPr>
          <p:cNvPr id="9228" name="Rectangle 13"/>
          <p:cNvSpPr>
            <a:spLocks noChangeArrowheads="1"/>
          </p:cNvSpPr>
          <p:nvPr/>
        </p:nvSpPr>
        <p:spPr bwMode="auto">
          <a:xfrm>
            <a:off x="5924550" y="3552825"/>
            <a:ext cx="2673350" cy="350838"/>
          </a:xfrm>
          <a:prstGeom prst="rect">
            <a:avLst/>
          </a:prstGeom>
          <a:solidFill>
            <a:srgbClr val="F8F8F8"/>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sz="1600">
                <a:solidFill>
                  <a:schemeClr val="tx1"/>
                </a:solidFill>
                <a:latin typeface="Arial" panose="020B0604020202020204" pitchFamily="34" charset="0"/>
              </a:defRPr>
            </a:lvl1pPr>
            <a:lvl2pPr marL="742950" indent="-285750" algn="ctr">
              <a:defRPr sz="1600">
                <a:solidFill>
                  <a:schemeClr val="tx1"/>
                </a:solidFill>
                <a:latin typeface="Arial" panose="020B0604020202020204" pitchFamily="34" charset="0"/>
              </a:defRPr>
            </a:lvl2pPr>
            <a:lvl3pPr marL="1143000" indent="-228600" algn="ctr">
              <a:defRPr sz="1600">
                <a:solidFill>
                  <a:schemeClr val="tx1"/>
                </a:solidFill>
                <a:latin typeface="Arial" panose="020B0604020202020204" pitchFamily="34" charset="0"/>
              </a:defRPr>
            </a:lvl3pPr>
            <a:lvl4pPr marL="1600200" indent="-228600" algn="ctr">
              <a:defRPr sz="1600">
                <a:solidFill>
                  <a:schemeClr val="tx1"/>
                </a:solidFill>
                <a:latin typeface="Arial" panose="020B0604020202020204" pitchFamily="34" charset="0"/>
              </a:defRPr>
            </a:lvl4pPr>
            <a:lvl5pPr marL="2057400" indent="-228600" algn="ctr">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endParaRPr lang="fi-FI" altLang="fi-FI"/>
          </a:p>
        </p:txBody>
      </p:sp>
      <p:sp>
        <p:nvSpPr>
          <p:cNvPr id="9229" name="Rectangle 14"/>
          <p:cNvSpPr>
            <a:spLocks noChangeArrowheads="1"/>
          </p:cNvSpPr>
          <p:nvPr/>
        </p:nvSpPr>
        <p:spPr bwMode="auto">
          <a:xfrm>
            <a:off x="5929312" y="4033839"/>
            <a:ext cx="2673350" cy="350837"/>
          </a:xfrm>
          <a:prstGeom prst="rect">
            <a:avLst/>
          </a:prstGeom>
          <a:solidFill>
            <a:srgbClr val="F8F8F8"/>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sz="1600">
                <a:solidFill>
                  <a:schemeClr val="tx1"/>
                </a:solidFill>
                <a:latin typeface="Arial" panose="020B0604020202020204" pitchFamily="34" charset="0"/>
              </a:defRPr>
            </a:lvl1pPr>
            <a:lvl2pPr marL="742950" indent="-285750" algn="ctr">
              <a:defRPr sz="1600">
                <a:solidFill>
                  <a:schemeClr val="tx1"/>
                </a:solidFill>
                <a:latin typeface="Arial" panose="020B0604020202020204" pitchFamily="34" charset="0"/>
              </a:defRPr>
            </a:lvl2pPr>
            <a:lvl3pPr marL="1143000" indent="-228600" algn="ctr">
              <a:defRPr sz="1600">
                <a:solidFill>
                  <a:schemeClr val="tx1"/>
                </a:solidFill>
                <a:latin typeface="Arial" panose="020B0604020202020204" pitchFamily="34" charset="0"/>
              </a:defRPr>
            </a:lvl3pPr>
            <a:lvl4pPr marL="1600200" indent="-228600" algn="ctr">
              <a:defRPr sz="1600">
                <a:solidFill>
                  <a:schemeClr val="tx1"/>
                </a:solidFill>
                <a:latin typeface="Arial" panose="020B0604020202020204" pitchFamily="34" charset="0"/>
              </a:defRPr>
            </a:lvl4pPr>
            <a:lvl5pPr marL="2057400" indent="-228600" algn="ctr">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endParaRPr lang="fi-FI" altLang="fi-FI"/>
          </a:p>
        </p:txBody>
      </p:sp>
      <p:sp>
        <p:nvSpPr>
          <p:cNvPr id="9230" name="Rectangle 15"/>
          <p:cNvSpPr>
            <a:spLocks noChangeArrowheads="1"/>
          </p:cNvSpPr>
          <p:nvPr/>
        </p:nvSpPr>
        <p:spPr bwMode="auto">
          <a:xfrm>
            <a:off x="5934075" y="4489450"/>
            <a:ext cx="2673350" cy="350838"/>
          </a:xfrm>
          <a:prstGeom prst="rect">
            <a:avLst/>
          </a:prstGeom>
          <a:solidFill>
            <a:srgbClr val="F8F8F8"/>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sz="1600">
                <a:solidFill>
                  <a:schemeClr val="tx1"/>
                </a:solidFill>
                <a:latin typeface="Arial" panose="020B0604020202020204" pitchFamily="34" charset="0"/>
              </a:defRPr>
            </a:lvl1pPr>
            <a:lvl2pPr marL="742950" indent="-285750" algn="ctr">
              <a:defRPr sz="1600">
                <a:solidFill>
                  <a:schemeClr val="tx1"/>
                </a:solidFill>
                <a:latin typeface="Arial" panose="020B0604020202020204" pitchFamily="34" charset="0"/>
              </a:defRPr>
            </a:lvl2pPr>
            <a:lvl3pPr marL="1143000" indent="-228600" algn="ctr">
              <a:defRPr sz="1600">
                <a:solidFill>
                  <a:schemeClr val="tx1"/>
                </a:solidFill>
                <a:latin typeface="Arial" panose="020B0604020202020204" pitchFamily="34" charset="0"/>
              </a:defRPr>
            </a:lvl3pPr>
            <a:lvl4pPr marL="1600200" indent="-228600" algn="ctr">
              <a:defRPr sz="1600">
                <a:solidFill>
                  <a:schemeClr val="tx1"/>
                </a:solidFill>
                <a:latin typeface="Arial" panose="020B0604020202020204" pitchFamily="34" charset="0"/>
              </a:defRPr>
            </a:lvl4pPr>
            <a:lvl5pPr marL="2057400" indent="-228600" algn="ctr">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endParaRPr lang="fi-FI" altLang="fi-FI"/>
          </a:p>
        </p:txBody>
      </p:sp>
      <p:sp>
        <p:nvSpPr>
          <p:cNvPr id="9231" name="Line 16"/>
          <p:cNvSpPr>
            <a:spLocks noChangeShapeType="1"/>
          </p:cNvSpPr>
          <p:nvPr/>
        </p:nvSpPr>
        <p:spPr bwMode="auto">
          <a:xfrm flipH="1">
            <a:off x="4876800" y="492125"/>
            <a:ext cx="103981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9232" name="Line 17"/>
          <p:cNvSpPr>
            <a:spLocks noChangeShapeType="1"/>
          </p:cNvSpPr>
          <p:nvPr/>
        </p:nvSpPr>
        <p:spPr bwMode="auto">
          <a:xfrm flipH="1">
            <a:off x="4891088" y="941388"/>
            <a:ext cx="101282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9233" name="Line 18"/>
          <p:cNvSpPr>
            <a:spLocks noChangeShapeType="1"/>
          </p:cNvSpPr>
          <p:nvPr/>
        </p:nvSpPr>
        <p:spPr bwMode="auto">
          <a:xfrm flipH="1">
            <a:off x="4891088" y="1377950"/>
            <a:ext cx="101282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9234" name="Line 19"/>
          <p:cNvSpPr>
            <a:spLocks noChangeShapeType="1"/>
          </p:cNvSpPr>
          <p:nvPr/>
        </p:nvSpPr>
        <p:spPr bwMode="auto">
          <a:xfrm flipH="1">
            <a:off x="4891088" y="1843088"/>
            <a:ext cx="102552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9235" name="Line 20"/>
          <p:cNvSpPr>
            <a:spLocks noChangeShapeType="1"/>
          </p:cNvSpPr>
          <p:nvPr/>
        </p:nvSpPr>
        <p:spPr bwMode="auto">
          <a:xfrm flipH="1">
            <a:off x="4891088" y="2306638"/>
            <a:ext cx="102552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9236" name="Line 21"/>
          <p:cNvSpPr>
            <a:spLocks noChangeShapeType="1"/>
          </p:cNvSpPr>
          <p:nvPr/>
        </p:nvSpPr>
        <p:spPr bwMode="auto">
          <a:xfrm flipH="1">
            <a:off x="4891088" y="2784475"/>
            <a:ext cx="102552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9237" name="Line 22"/>
          <p:cNvSpPr>
            <a:spLocks noChangeShapeType="1"/>
          </p:cNvSpPr>
          <p:nvPr/>
        </p:nvSpPr>
        <p:spPr bwMode="auto">
          <a:xfrm flipH="1">
            <a:off x="4891088" y="3263900"/>
            <a:ext cx="102552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9238" name="Line 23"/>
          <p:cNvSpPr>
            <a:spLocks noChangeShapeType="1"/>
          </p:cNvSpPr>
          <p:nvPr/>
        </p:nvSpPr>
        <p:spPr bwMode="auto">
          <a:xfrm flipH="1">
            <a:off x="4891088" y="3727450"/>
            <a:ext cx="102552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9239" name="Line 24"/>
          <p:cNvSpPr>
            <a:spLocks noChangeShapeType="1"/>
          </p:cNvSpPr>
          <p:nvPr/>
        </p:nvSpPr>
        <p:spPr bwMode="auto">
          <a:xfrm flipH="1">
            <a:off x="4891088" y="4233863"/>
            <a:ext cx="101282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9240" name="Line 25"/>
          <p:cNvSpPr>
            <a:spLocks noChangeShapeType="1"/>
          </p:cNvSpPr>
          <p:nvPr/>
        </p:nvSpPr>
        <p:spPr bwMode="auto">
          <a:xfrm flipH="1">
            <a:off x="4891088" y="4684713"/>
            <a:ext cx="1039813"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9241" name="Line 26"/>
          <p:cNvSpPr>
            <a:spLocks noChangeShapeType="1"/>
          </p:cNvSpPr>
          <p:nvPr/>
        </p:nvSpPr>
        <p:spPr bwMode="auto">
          <a:xfrm>
            <a:off x="4876800" y="492126"/>
            <a:ext cx="0" cy="420687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9242" name="Text Box 27"/>
          <p:cNvSpPr txBox="1">
            <a:spLocks noChangeArrowheads="1"/>
          </p:cNvSpPr>
          <p:nvPr/>
        </p:nvSpPr>
        <p:spPr bwMode="auto">
          <a:xfrm>
            <a:off x="5916612" y="365125"/>
            <a:ext cx="26876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1600">
                <a:solidFill>
                  <a:schemeClr val="tx1"/>
                </a:solidFill>
                <a:latin typeface="Arial" panose="020B0604020202020204" pitchFamily="34" charset="0"/>
              </a:defRPr>
            </a:lvl1pPr>
            <a:lvl2pPr marL="742950" indent="-285750" algn="ctr">
              <a:defRPr sz="1600">
                <a:solidFill>
                  <a:schemeClr val="tx1"/>
                </a:solidFill>
                <a:latin typeface="Arial" panose="020B0604020202020204" pitchFamily="34" charset="0"/>
              </a:defRPr>
            </a:lvl2pPr>
            <a:lvl3pPr marL="1143000" indent="-228600" algn="ctr">
              <a:defRPr sz="1600">
                <a:solidFill>
                  <a:schemeClr val="tx1"/>
                </a:solidFill>
                <a:latin typeface="Arial" panose="020B0604020202020204" pitchFamily="34" charset="0"/>
              </a:defRPr>
            </a:lvl3pPr>
            <a:lvl4pPr marL="1600200" indent="-228600" algn="ctr">
              <a:defRPr sz="1600">
                <a:solidFill>
                  <a:schemeClr val="tx1"/>
                </a:solidFill>
                <a:latin typeface="Arial" panose="020B0604020202020204" pitchFamily="34" charset="0"/>
              </a:defRPr>
            </a:lvl4pPr>
            <a:lvl5pPr marL="2057400" indent="-228600" algn="ctr">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pPr algn="l">
              <a:spcBef>
                <a:spcPct val="50000"/>
              </a:spcBef>
            </a:pPr>
            <a:r>
              <a:rPr lang="sv-SE" altLang="fi-FI" b="1" dirty="0"/>
              <a:t>1. </a:t>
            </a:r>
            <a:r>
              <a:rPr lang="ru-RU" altLang="fi-FI" b="1" dirty="0" smtClean="0">
                <a:ea typeface="SimSun" panose="02010600030101010101" pitchFamily="2" charset="-122"/>
              </a:rPr>
              <a:t>Профиль компании</a:t>
            </a:r>
            <a:endParaRPr lang="sv-SE" altLang="fi-FI" b="1" dirty="0"/>
          </a:p>
        </p:txBody>
      </p:sp>
      <p:sp>
        <p:nvSpPr>
          <p:cNvPr id="9243" name="Text Box 28"/>
          <p:cNvSpPr txBox="1">
            <a:spLocks noChangeArrowheads="1"/>
          </p:cNvSpPr>
          <p:nvPr/>
        </p:nvSpPr>
        <p:spPr bwMode="auto">
          <a:xfrm>
            <a:off x="5880101" y="793750"/>
            <a:ext cx="268763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1600">
                <a:solidFill>
                  <a:schemeClr val="tx1"/>
                </a:solidFill>
                <a:latin typeface="Arial" panose="020B0604020202020204" pitchFamily="34" charset="0"/>
              </a:defRPr>
            </a:lvl1pPr>
            <a:lvl2pPr marL="742950" indent="-285750" algn="ctr">
              <a:defRPr sz="1600">
                <a:solidFill>
                  <a:schemeClr val="tx1"/>
                </a:solidFill>
                <a:latin typeface="Arial" panose="020B0604020202020204" pitchFamily="34" charset="0"/>
              </a:defRPr>
            </a:lvl2pPr>
            <a:lvl3pPr marL="1143000" indent="-228600" algn="ctr">
              <a:defRPr sz="1600">
                <a:solidFill>
                  <a:schemeClr val="tx1"/>
                </a:solidFill>
                <a:latin typeface="Arial" panose="020B0604020202020204" pitchFamily="34" charset="0"/>
              </a:defRPr>
            </a:lvl3pPr>
            <a:lvl4pPr marL="1600200" indent="-228600" algn="ctr">
              <a:defRPr sz="1600">
                <a:solidFill>
                  <a:schemeClr val="tx1"/>
                </a:solidFill>
                <a:latin typeface="Arial" panose="020B0604020202020204" pitchFamily="34" charset="0"/>
              </a:defRPr>
            </a:lvl4pPr>
            <a:lvl5pPr marL="2057400" indent="-228600" algn="ctr">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pPr algn="l">
              <a:spcBef>
                <a:spcPct val="50000"/>
              </a:spcBef>
            </a:pPr>
            <a:r>
              <a:rPr lang="sv-SE" altLang="fi-FI" b="1" dirty="0"/>
              <a:t>2. </a:t>
            </a:r>
            <a:r>
              <a:rPr lang="ru-RU" altLang="fi-FI" b="1" dirty="0" smtClean="0">
                <a:ea typeface="SimSun" panose="02010600030101010101" pitchFamily="2" charset="-122"/>
              </a:rPr>
              <a:t>Среда</a:t>
            </a:r>
            <a:endParaRPr lang="sv-SE" altLang="fi-FI" b="1" dirty="0"/>
          </a:p>
        </p:txBody>
      </p:sp>
      <p:sp>
        <p:nvSpPr>
          <p:cNvPr id="9244" name="Text Box 29"/>
          <p:cNvSpPr txBox="1">
            <a:spLocks noChangeArrowheads="1"/>
          </p:cNvSpPr>
          <p:nvPr/>
        </p:nvSpPr>
        <p:spPr bwMode="auto">
          <a:xfrm>
            <a:off x="5872162" y="1235075"/>
            <a:ext cx="26876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1600">
                <a:solidFill>
                  <a:schemeClr val="tx1"/>
                </a:solidFill>
                <a:latin typeface="Arial" panose="020B0604020202020204" pitchFamily="34" charset="0"/>
              </a:defRPr>
            </a:lvl1pPr>
            <a:lvl2pPr marL="742950" indent="-285750" algn="ctr">
              <a:defRPr sz="1600">
                <a:solidFill>
                  <a:schemeClr val="tx1"/>
                </a:solidFill>
                <a:latin typeface="Arial" panose="020B0604020202020204" pitchFamily="34" charset="0"/>
              </a:defRPr>
            </a:lvl2pPr>
            <a:lvl3pPr marL="1143000" indent="-228600" algn="ctr">
              <a:defRPr sz="1600">
                <a:solidFill>
                  <a:schemeClr val="tx1"/>
                </a:solidFill>
                <a:latin typeface="Arial" panose="020B0604020202020204" pitchFamily="34" charset="0"/>
              </a:defRPr>
            </a:lvl3pPr>
            <a:lvl4pPr marL="1600200" indent="-228600" algn="ctr">
              <a:defRPr sz="1600">
                <a:solidFill>
                  <a:schemeClr val="tx1"/>
                </a:solidFill>
                <a:latin typeface="Arial" panose="020B0604020202020204" pitchFamily="34" charset="0"/>
              </a:defRPr>
            </a:lvl4pPr>
            <a:lvl5pPr marL="2057400" indent="-228600" algn="ctr">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pPr algn="l">
              <a:spcBef>
                <a:spcPct val="50000"/>
              </a:spcBef>
            </a:pPr>
            <a:r>
              <a:rPr lang="sv-SE" altLang="fi-FI" b="1" dirty="0"/>
              <a:t>3. </a:t>
            </a:r>
            <a:r>
              <a:rPr lang="ru-RU" altLang="fi-FI" b="1" dirty="0" smtClean="0"/>
              <a:t>Качество</a:t>
            </a:r>
            <a:endParaRPr lang="sv-SE" altLang="fi-FI" b="1" dirty="0"/>
          </a:p>
        </p:txBody>
      </p:sp>
      <p:sp>
        <p:nvSpPr>
          <p:cNvPr id="9245" name="Text Box 30"/>
          <p:cNvSpPr txBox="1">
            <a:spLocks noChangeArrowheads="1"/>
          </p:cNvSpPr>
          <p:nvPr/>
        </p:nvSpPr>
        <p:spPr bwMode="auto">
          <a:xfrm>
            <a:off x="5889626" y="2182813"/>
            <a:ext cx="2687637" cy="703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1600">
                <a:solidFill>
                  <a:schemeClr val="tx1"/>
                </a:solidFill>
                <a:latin typeface="Arial" panose="020B0604020202020204" pitchFamily="34" charset="0"/>
              </a:defRPr>
            </a:lvl1pPr>
            <a:lvl2pPr marL="742950" indent="-285750" algn="ctr">
              <a:defRPr sz="1600">
                <a:solidFill>
                  <a:schemeClr val="tx1"/>
                </a:solidFill>
                <a:latin typeface="Arial" panose="020B0604020202020204" pitchFamily="34" charset="0"/>
              </a:defRPr>
            </a:lvl2pPr>
            <a:lvl3pPr marL="1143000" indent="-228600" algn="ctr">
              <a:defRPr sz="1600">
                <a:solidFill>
                  <a:schemeClr val="tx1"/>
                </a:solidFill>
                <a:latin typeface="Arial" panose="020B0604020202020204" pitchFamily="34" charset="0"/>
              </a:defRPr>
            </a:lvl3pPr>
            <a:lvl4pPr marL="1600200" indent="-228600" algn="ctr">
              <a:defRPr sz="1600">
                <a:solidFill>
                  <a:schemeClr val="tx1"/>
                </a:solidFill>
                <a:latin typeface="Arial" panose="020B0604020202020204" pitchFamily="34" charset="0"/>
              </a:defRPr>
            </a:lvl4pPr>
            <a:lvl5pPr marL="2057400" indent="-228600" algn="ctr">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pPr algn="l">
              <a:spcBef>
                <a:spcPct val="50000"/>
              </a:spcBef>
            </a:pPr>
            <a:r>
              <a:rPr lang="sv-SE" altLang="fi-FI" b="1" dirty="0"/>
              <a:t>5. </a:t>
            </a:r>
            <a:r>
              <a:rPr lang="ru-RU" altLang="fi-FI" b="1" dirty="0" smtClean="0"/>
              <a:t>Вторичный рынок</a:t>
            </a:r>
            <a:endParaRPr lang="sv-SE" altLang="fi-FI" b="1" dirty="0"/>
          </a:p>
          <a:p>
            <a:pPr algn="l">
              <a:spcBef>
                <a:spcPct val="50000"/>
              </a:spcBef>
            </a:pPr>
            <a:endParaRPr lang="sv-SE" altLang="fi-FI" b="1" dirty="0"/>
          </a:p>
        </p:txBody>
      </p:sp>
      <p:sp>
        <p:nvSpPr>
          <p:cNvPr id="9246" name="Text Box 31"/>
          <p:cNvSpPr txBox="1">
            <a:spLocks noChangeArrowheads="1"/>
          </p:cNvSpPr>
          <p:nvPr/>
        </p:nvSpPr>
        <p:spPr bwMode="auto">
          <a:xfrm>
            <a:off x="5864226" y="1717675"/>
            <a:ext cx="268763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1600">
                <a:solidFill>
                  <a:schemeClr val="tx1"/>
                </a:solidFill>
                <a:latin typeface="Arial" panose="020B0604020202020204" pitchFamily="34" charset="0"/>
              </a:defRPr>
            </a:lvl1pPr>
            <a:lvl2pPr marL="742950" indent="-285750" algn="ctr">
              <a:defRPr sz="1600">
                <a:solidFill>
                  <a:schemeClr val="tx1"/>
                </a:solidFill>
                <a:latin typeface="Arial" panose="020B0604020202020204" pitchFamily="34" charset="0"/>
              </a:defRPr>
            </a:lvl2pPr>
            <a:lvl3pPr marL="1143000" indent="-228600" algn="ctr">
              <a:defRPr sz="1600">
                <a:solidFill>
                  <a:schemeClr val="tx1"/>
                </a:solidFill>
                <a:latin typeface="Arial" panose="020B0604020202020204" pitchFamily="34" charset="0"/>
              </a:defRPr>
            </a:lvl3pPr>
            <a:lvl4pPr marL="1600200" indent="-228600" algn="ctr">
              <a:defRPr sz="1600">
                <a:solidFill>
                  <a:schemeClr val="tx1"/>
                </a:solidFill>
                <a:latin typeface="Arial" panose="020B0604020202020204" pitchFamily="34" charset="0"/>
              </a:defRPr>
            </a:lvl4pPr>
            <a:lvl5pPr marL="2057400" indent="-228600" algn="ctr">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pPr algn="l">
              <a:spcBef>
                <a:spcPct val="50000"/>
              </a:spcBef>
            </a:pPr>
            <a:r>
              <a:rPr lang="sv-SE" altLang="fi-FI" b="1" dirty="0"/>
              <a:t>4. </a:t>
            </a:r>
            <a:r>
              <a:rPr lang="ru-RU" altLang="fi-FI" b="1" dirty="0" smtClean="0">
                <a:ea typeface="SimSun" panose="02010600030101010101" pitchFamily="2" charset="-122"/>
              </a:rPr>
              <a:t>Логистика</a:t>
            </a:r>
            <a:endParaRPr lang="sv-SE" altLang="fi-FI" b="1" dirty="0"/>
          </a:p>
        </p:txBody>
      </p:sp>
      <p:sp>
        <p:nvSpPr>
          <p:cNvPr id="9247" name="Text Box 32"/>
          <p:cNvSpPr txBox="1">
            <a:spLocks noChangeArrowheads="1"/>
          </p:cNvSpPr>
          <p:nvPr/>
        </p:nvSpPr>
        <p:spPr bwMode="auto">
          <a:xfrm>
            <a:off x="5892801" y="2674938"/>
            <a:ext cx="268763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1600">
                <a:solidFill>
                  <a:schemeClr val="tx1"/>
                </a:solidFill>
                <a:latin typeface="Arial" panose="020B0604020202020204" pitchFamily="34" charset="0"/>
              </a:defRPr>
            </a:lvl1pPr>
            <a:lvl2pPr marL="742950" indent="-285750" algn="ctr">
              <a:defRPr sz="1600">
                <a:solidFill>
                  <a:schemeClr val="tx1"/>
                </a:solidFill>
                <a:latin typeface="Arial" panose="020B0604020202020204" pitchFamily="34" charset="0"/>
              </a:defRPr>
            </a:lvl2pPr>
            <a:lvl3pPr marL="1143000" indent="-228600" algn="ctr">
              <a:defRPr sz="1600">
                <a:solidFill>
                  <a:schemeClr val="tx1"/>
                </a:solidFill>
                <a:latin typeface="Arial" panose="020B0604020202020204" pitchFamily="34" charset="0"/>
              </a:defRPr>
            </a:lvl3pPr>
            <a:lvl4pPr marL="1600200" indent="-228600" algn="ctr">
              <a:defRPr sz="1600">
                <a:solidFill>
                  <a:schemeClr val="tx1"/>
                </a:solidFill>
                <a:latin typeface="Arial" panose="020B0604020202020204" pitchFamily="34" charset="0"/>
              </a:defRPr>
            </a:lvl4pPr>
            <a:lvl5pPr marL="2057400" indent="-228600" algn="ctr">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pPr algn="l">
              <a:spcBef>
                <a:spcPct val="50000"/>
              </a:spcBef>
            </a:pPr>
            <a:r>
              <a:rPr lang="sv-SE" altLang="fi-FI" b="1" dirty="0"/>
              <a:t>6. </a:t>
            </a:r>
            <a:r>
              <a:rPr lang="ru-RU" altLang="fi-FI" b="1" dirty="0" smtClean="0">
                <a:ea typeface="SimSun" panose="02010600030101010101" pitchFamily="2" charset="-122"/>
              </a:rPr>
              <a:t>Компетенция</a:t>
            </a:r>
            <a:endParaRPr lang="sv-SE" altLang="fi-FI" b="1" dirty="0"/>
          </a:p>
        </p:txBody>
      </p:sp>
      <p:sp>
        <p:nvSpPr>
          <p:cNvPr id="9248" name="Text Box 33"/>
          <p:cNvSpPr txBox="1">
            <a:spLocks noChangeArrowheads="1"/>
          </p:cNvSpPr>
          <p:nvPr/>
        </p:nvSpPr>
        <p:spPr bwMode="auto">
          <a:xfrm>
            <a:off x="5876926" y="3152775"/>
            <a:ext cx="268763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1600">
                <a:solidFill>
                  <a:schemeClr val="tx1"/>
                </a:solidFill>
                <a:latin typeface="Arial" panose="020B0604020202020204" pitchFamily="34" charset="0"/>
              </a:defRPr>
            </a:lvl1pPr>
            <a:lvl2pPr marL="742950" indent="-285750" algn="ctr">
              <a:defRPr sz="1600">
                <a:solidFill>
                  <a:schemeClr val="tx1"/>
                </a:solidFill>
                <a:latin typeface="Arial" panose="020B0604020202020204" pitchFamily="34" charset="0"/>
              </a:defRPr>
            </a:lvl2pPr>
            <a:lvl3pPr marL="1143000" indent="-228600" algn="ctr">
              <a:defRPr sz="1600">
                <a:solidFill>
                  <a:schemeClr val="tx1"/>
                </a:solidFill>
                <a:latin typeface="Arial" panose="020B0604020202020204" pitchFamily="34" charset="0"/>
              </a:defRPr>
            </a:lvl3pPr>
            <a:lvl4pPr marL="1600200" indent="-228600" algn="ctr">
              <a:defRPr sz="1600">
                <a:solidFill>
                  <a:schemeClr val="tx1"/>
                </a:solidFill>
                <a:latin typeface="Arial" panose="020B0604020202020204" pitchFamily="34" charset="0"/>
              </a:defRPr>
            </a:lvl4pPr>
            <a:lvl5pPr marL="2057400" indent="-228600" algn="ctr">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pPr algn="l">
              <a:spcBef>
                <a:spcPct val="50000"/>
              </a:spcBef>
            </a:pPr>
            <a:r>
              <a:rPr lang="sv-SE" altLang="fi-FI" b="1" dirty="0"/>
              <a:t>7. </a:t>
            </a:r>
            <a:r>
              <a:rPr lang="ru-RU" altLang="fi-FI" b="1" dirty="0" smtClean="0">
                <a:ea typeface="SimSun" panose="02010600030101010101" pitchFamily="2" charset="-122"/>
              </a:rPr>
              <a:t>Развитие продукта</a:t>
            </a:r>
            <a:endParaRPr lang="sv-SE" altLang="fi-FI" b="1" dirty="0"/>
          </a:p>
        </p:txBody>
      </p:sp>
      <p:sp>
        <p:nvSpPr>
          <p:cNvPr id="9249" name="Text Box 34"/>
          <p:cNvSpPr txBox="1">
            <a:spLocks noChangeArrowheads="1"/>
          </p:cNvSpPr>
          <p:nvPr/>
        </p:nvSpPr>
        <p:spPr bwMode="auto">
          <a:xfrm>
            <a:off x="5919787" y="3603625"/>
            <a:ext cx="26876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1600">
                <a:solidFill>
                  <a:schemeClr val="tx1"/>
                </a:solidFill>
                <a:latin typeface="Arial" panose="020B0604020202020204" pitchFamily="34" charset="0"/>
              </a:defRPr>
            </a:lvl1pPr>
            <a:lvl2pPr marL="742950" indent="-285750" algn="ctr">
              <a:defRPr sz="1600">
                <a:solidFill>
                  <a:schemeClr val="tx1"/>
                </a:solidFill>
                <a:latin typeface="Arial" panose="020B0604020202020204" pitchFamily="34" charset="0"/>
              </a:defRPr>
            </a:lvl2pPr>
            <a:lvl3pPr marL="1143000" indent="-228600" algn="ctr">
              <a:defRPr sz="1600">
                <a:solidFill>
                  <a:schemeClr val="tx1"/>
                </a:solidFill>
                <a:latin typeface="Arial" panose="020B0604020202020204" pitchFamily="34" charset="0"/>
              </a:defRPr>
            </a:lvl3pPr>
            <a:lvl4pPr marL="1600200" indent="-228600" algn="ctr">
              <a:defRPr sz="1600">
                <a:solidFill>
                  <a:schemeClr val="tx1"/>
                </a:solidFill>
                <a:latin typeface="Arial" panose="020B0604020202020204" pitchFamily="34" charset="0"/>
              </a:defRPr>
            </a:lvl4pPr>
            <a:lvl5pPr marL="2057400" indent="-228600" algn="ctr">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pPr algn="l">
              <a:spcBef>
                <a:spcPct val="50000"/>
              </a:spcBef>
            </a:pPr>
            <a:r>
              <a:rPr lang="sv-SE" altLang="fi-FI" b="1" dirty="0"/>
              <a:t>8. </a:t>
            </a:r>
            <a:r>
              <a:rPr lang="ru-RU" altLang="fi-FI" b="1" dirty="0" smtClean="0">
                <a:ea typeface="SimSun" panose="02010600030101010101" pitchFamily="2" charset="-122"/>
              </a:rPr>
              <a:t>Финансы</a:t>
            </a:r>
            <a:endParaRPr lang="sv-SE" altLang="fi-FI" b="1" dirty="0"/>
          </a:p>
        </p:txBody>
      </p:sp>
      <p:sp>
        <p:nvSpPr>
          <p:cNvPr id="9250" name="Text Box 35"/>
          <p:cNvSpPr txBox="1">
            <a:spLocks noChangeArrowheads="1"/>
          </p:cNvSpPr>
          <p:nvPr/>
        </p:nvSpPr>
        <p:spPr bwMode="auto">
          <a:xfrm>
            <a:off x="5919787" y="4095750"/>
            <a:ext cx="26876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1600">
                <a:solidFill>
                  <a:schemeClr val="tx1"/>
                </a:solidFill>
                <a:latin typeface="Arial" panose="020B0604020202020204" pitchFamily="34" charset="0"/>
              </a:defRPr>
            </a:lvl1pPr>
            <a:lvl2pPr marL="742950" indent="-285750" algn="ctr">
              <a:defRPr sz="1600">
                <a:solidFill>
                  <a:schemeClr val="tx1"/>
                </a:solidFill>
                <a:latin typeface="Arial" panose="020B0604020202020204" pitchFamily="34" charset="0"/>
              </a:defRPr>
            </a:lvl2pPr>
            <a:lvl3pPr marL="1143000" indent="-228600" algn="ctr">
              <a:defRPr sz="1600">
                <a:solidFill>
                  <a:schemeClr val="tx1"/>
                </a:solidFill>
                <a:latin typeface="Arial" panose="020B0604020202020204" pitchFamily="34" charset="0"/>
              </a:defRPr>
            </a:lvl3pPr>
            <a:lvl4pPr marL="1600200" indent="-228600" algn="ctr">
              <a:defRPr sz="1600">
                <a:solidFill>
                  <a:schemeClr val="tx1"/>
                </a:solidFill>
                <a:latin typeface="Arial" panose="020B0604020202020204" pitchFamily="34" charset="0"/>
              </a:defRPr>
            </a:lvl4pPr>
            <a:lvl5pPr marL="2057400" indent="-228600" algn="ctr">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pPr algn="l">
              <a:spcBef>
                <a:spcPct val="50000"/>
              </a:spcBef>
            </a:pPr>
            <a:r>
              <a:rPr lang="sv-SE" altLang="fi-FI" b="1" dirty="0"/>
              <a:t>9. </a:t>
            </a:r>
            <a:r>
              <a:rPr lang="ru-RU" altLang="fi-FI" b="1" dirty="0" smtClean="0">
                <a:ea typeface="SimSun" panose="02010600030101010101" pitchFamily="2" charset="-122"/>
              </a:rPr>
              <a:t>Производительность</a:t>
            </a:r>
            <a:endParaRPr lang="sv-SE" altLang="fi-FI" b="1" dirty="0"/>
          </a:p>
        </p:txBody>
      </p:sp>
      <p:sp>
        <p:nvSpPr>
          <p:cNvPr id="9251" name="Text Box 36"/>
          <p:cNvSpPr txBox="1">
            <a:spLocks noChangeArrowheads="1"/>
          </p:cNvSpPr>
          <p:nvPr/>
        </p:nvSpPr>
        <p:spPr bwMode="auto">
          <a:xfrm>
            <a:off x="5891212" y="4546600"/>
            <a:ext cx="26876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1600">
                <a:solidFill>
                  <a:schemeClr val="tx1"/>
                </a:solidFill>
                <a:latin typeface="Arial" panose="020B0604020202020204" pitchFamily="34" charset="0"/>
              </a:defRPr>
            </a:lvl1pPr>
            <a:lvl2pPr marL="742950" indent="-285750" algn="ctr">
              <a:defRPr sz="1600">
                <a:solidFill>
                  <a:schemeClr val="tx1"/>
                </a:solidFill>
                <a:latin typeface="Arial" panose="020B0604020202020204" pitchFamily="34" charset="0"/>
              </a:defRPr>
            </a:lvl2pPr>
            <a:lvl3pPr marL="1143000" indent="-228600" algn="ctr">
              <a:defRPr sz="1600">
                <a:solidFill>
                  <a:schemeClr val="tx1"/>
                </a:solidFill>
                <a:latin typeface="Arial" panose="020B0604020202020204" pitchFamily="34" charset="0"/>
              </a:defRPr>
            </a:lvl3pPr>
            <a:lvl4pPr marL="1600200" indent="-228600" algn="ctr">
              <a:defRPr sz="1600">
                <a:solidFill>
                  <a:schemeClr val="tx1"/>
                </a:solidFill>
                <a:latin typeface="Arial" panose="020B0604020202020204" pitchFamily="34" charset="0"/>
              </a:defRPr>
            </a:lvl4pPr>
            <a:lvl5pPr marL="2057400" indent="-228600" algn="ctr">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pPr algn="l">
              <a:spcBef>
                <a:spcPct val="50000"/>
              </a:spcBef>
            </a:pPr>
            <a:r>
              <a:rPr lang="sv-SE" altLang="fi-FI" b="1" dirty="0"/>
              <a:t>10. </a:t>
            </a:r>
            <a:r>
              <a:rPr lang="ru-RU" altLang="fi-FI" b="1" dirty="0" smtClean="0">
                <a:ea typeface="SimSun" panose="02010600030101010101" pitchFamily="2" charset="-122"/>
              </a:rPr>
              <a:t>Сорсинг</a:t>
            </a:r>
            <a:endParaRPr lang="sv-SE" altLang="fi-FI" b="1" dirty="0"/>
          </a:p>
        </p:txBody>
      </p:sp>
      <p:sp>
        <p:nvSpPr>
          <p:cNvPr id="9252" name="Line 37"/>
          <p:cNvSpPr>
            <a:spLocks noChangeShapeType="1"/>
          </p:cNvSpPr>
          <p:nvPr/>
        </p:nvSpPr>
        <p:spPr bwMode="auto">
          <a:xfrm>
            <a:off x="3948113" y="2560638"/>
            <a:ext cx="94297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2" name="Päivämäärän paikkamerkki 1"/>
          <p:cNvSpPr>
            <a:spLocks noGrp="1"/>
          </p:cNvSpPr>
          <p:nvPr>
            <p:ph type="dt" sz="half" idx="10"/>
          </p:nvPr>
        </p:nvSpPr>
        <p:spPr/>
        <p:txBody>
          <a:bodyPr/>
          <a:lstStyle/>
          <a:p>
            <a:r>
              <a:rPr lang="fi-FI"/>
              <a:t>14.9.2016</a:t>
            </a:r>
            <a:endParaRPr lang="en-US"/>
          </a:p>
        </p:txBody>
      </p:sp>
      <p:sp>
        <p:nvSpPr>
          <p:cNvPr id="3" name="Alatunnisteen paikkamerkki 2"/>
          <p:cNvSpPr>
            <a:spLocks noGrp="1"/>
          </p:cNvSpPr>
          <p:nvPr>
            <p:ph type="ftr" sz="quarter" idx="11"/>
          </p:nvPr>
        </p:nvSpPr>
        <p:spPr/>
        <p:txBody>
          <a:bodyPr/>
          <a:lstStyle/>
          <a:p>
            <a:r>
              <a:rPr lang="en-US"/>
              <a:t>Ari Virtanen , Solidior Ltd. </a:t>
            </a:r>
          </a:p>
        </p:txBody>
      </p:sp>
      <p:sp>
        <p:nvSpPr>
          <p:cNvPr id="4" name="Dian numeron paikkamerkki 3"/>
          <p:cNvSpPr>
            <a:spLocks noGrp="1"/>
          </p:cNvSpPr>
          <p:nvPr>
            <p:ph type="sldNum" sz="quarter" idx="12"/>
          </p:nvPr>
        </p:nvSpPr>
        <p:spPr/>
        <p:txBody>
          <a:bodyPr/>
          <a:lstStyle/>
          <a:p>
            <a:fld id="{15838A59-DAAD-47FF-A477-7D9D21151B8B}" type="slidenum">
              <a:rPr lang="en-US" smtClean="0"/>
              <a:t>8</a:t>
            </a:fld>
            <a:endParaRPr lang="en-US"/>
          </a:p>
        </p:txBody>
      </p:sp>
      <p:pic>
        <p:nvPicPr>
          <p:cNvPr id="40" name="Picture 2"/>
          <p:cNvPicPr>
            <a:picLocks noChangeAspect="1" noChangeArrowheads="1"/>
          </p:cNvPicPr>
          <p:nvPr/>
        </p:nvPicPr>
        <p:blipFill>
          <a:blip r:embed="rId3" cstate="print"/>
          <a:srcRect/>
          <a:stretch>
            <a:fillRect/>
          </a:stretch>
        </p:blipFill>
        <p:spPr bwMode="auto">
          <a:xfrm>
            <a:off x="9525001" y="611765"/>
            <a:ext cx="2090864" cy="4524349"/>
          </a:xfrm>
          <a:prstGeom prst="rect">
            <a:avLst/>
          </a:prstGeom>
          <a:noFill/>
          <a:ln w="9525">
            <a:noFill/>
            <a:miter lim="800000"/>
            <a:headEnd/>
            <a:tailEnd/>
          </a:ln>
          <a:effectLst/>
        </p:spPr>
      </p:pic>
    </p:spTree>
    <p:extLst>
      <p:ext uri="{BB962C8B-B14F-4D97-AF65-F5344CB8AC3E}">
        <p14:creationId xmlns:p14="http://schemas.microsoft.com/office/powerpoint/2010/main" val="4647871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5314" name="Rectangle 2"/>
          <p:cNvSpPr>
            <a:spLocks noGrp="1" noChangeArrowheads="1"/>
          </p:cNvSpPr>
          <p:nvPr>
            <p:ph type="title"/>
          </p:nvPr>
        </p:nvSpPr>
        <p:spPr>
          <a:xfrm>
            <a:off x="1880771" y="413067"/>
            <a:ext cx="9408359" cy="508955"/>
          </a:xfrm>
        </p:spPr>
        <p:txBody>
          <a:bodyPr>
            <a:normAutofit/>
          </a:bodyPr>
          <a:lstStyle/>
          <a:p>
            <a:r>
              <a:rPr lang="ru-RU" sz="2400" dirty="0" smtClean="0">
                <a:solidFill>
                  <a:schemeClr val="tx2">
                    <a:lumMod val="75000"/>
                  </a:schemeClr>
                </a:solidFill>
              </a:rPr>
              <a:t>Модель бизнес-парка Череповец-Финляндия</a:t>
            </a:r>
            <a:endParaRPr lang="en-US" sz="2400" dirty="0">
              <a:solidFill>
                <a:schemeClr val="tx2">
                  <a:lumMod val="75000"/>
                </a:schemeClr>
              </a:solidFill>
            </a:endParaRPr>
          </a:p>
        </p:txBody>
      </p:sp>
      <p:graphicFrame>
        <p:nvGraphicFramePr>
          <p:cNvPr id="525318" name="Object 6"/>
          <p:cNvGraphicFramePr>
            <a:graphicFrameLocks noGrp="1" noChangeAspect="1"/>
          </p:cNvGraphicFramePr>
          <p:nvPr>
            <p:ph idx="1"/>
          </p:nvPr>
        </p:nvGraphicFramePr>
        <p:xfrm>
          <a:off x="7681913" y="2662238"/>
          <a:ext cx="468312" cy="373062"/>
        </p:xfrm>
        <a:graphic>
          <a:graphicData uri="http://schemas.openxmlformats.org/presentationml/2006/ole">
            <mc:AlternateContent xmlns:mc="http://schemas.openxmlformats.org/markup-compatibility/2006">
              <mc:Choice xmlns:v="urn:schemas-microsoft-com:vml" Requires="v">
                <p:oleObj spid="_x0000_s2049" name="Leike" r:id="rId3" imgW="1897920" imgH="1513800" progId="">
                  <p:embed/>
                </p:oleObj>
              </mc:Choice>
              <mc:Fallback>
                <p:oleObj name="Leike" r:id="rId3" imgW="1897920" imgH="151380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81913" y="2662238"/>
                        <a:ext cx="468312" cy="3730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3" name="Päivämäärän paikkamerkki 3"/>
          <p:cNvSpPr>
            <a:spLocks noGrp="1"/>
          </p:cNvSpPr>
          <p:nvPr>
            <p:ph type="dt" sz="half" idx="10"/>
          </p:nvPr>
        </p:nvSpPr>
        <p:spPr/>
        <p:txBody>
          <a:bodyPr/>
          <a:lstStyle/>
          <a:p>
            <a:r>
              <a:rPr lang="fi-FI"/>
              <a:t>14.9.2016</a:t>
            </a:r>
          </a:p>
        </p:txBody>
      </p:sp>
      <p:sp>
        <p:nvSpPr>
          <p:cNvPr id="34" name="Alatunnisteen paikkamerkki 4"/>
          <p:cNvSpPr>
            <a:spLocks noGrp="1"/>
          </p:cNvSpPr>
          <p:nvPr>
            <p:ph type="ftr" sz="quarter" idx="11"/>
          </p:nvPr>
        </p:nvSpPr>
        <p:spPr/>
        <p:txBody>
          <a:bodyPr/>
          <a:lstStyle/>
          <a:p>
            <a:r>
              <a:rPr lang="fi-FI"/>
              <a:t>Ari Virtanen , Solidior Ltd. </a:t>
            </a:r>
          </a:p>
        </p:txBody>
      </p:sp>
      <p:sp>
        <p:nvSpPr>
          <p:cNvPr id="525316" name="Oval 4"/>
          <p:cNvSpPr>
            <a:spLocks noChangeArrowheads="1"/>
          </p:cNvSpPr>
          <p:nvPr/>
        </p:nvSpPr>
        <p:spPr bwMode="auto">
          <a:xfrm>
            <a:off x="6992939" y="2435225"/>
            <a:ext cx="2486025" cy="2540000"/>
          </a:xfrm>
          <a:prstGeom prst="ellipse">
            <a:avLst/>
          </a:prstGeom>
          <a:solidFill>
            <a:schemeClr val="bg2">
              <a:lumMod val="75000"/>
            </a:schemeClr>
          </a:solidFill>
          <a:ln w="9525">
            <a:solidFill>
              <a:schemeClr val="tx1"/>
            </a:solidFill>
            <a:prstDash val="dash"/>
            <a:round/>
            <a:headEnd/>
            <a:tailEnd/>
          </a:ln>
          <a:effectLst/>
        </p:spPr>
        <p:txBody>
          <a:bodyPr wrap="none" anchor="ctr"/>
          <a:lstStyle/>
          <a:p>
            <a:endParaRPr lang="fi-FI"/>
          </a:p>
        </p:txBody>
      </p:sp>
      <p:sp>
        <p:nvSpPr>
          <p:cNvPr id="525317" name="Oval 5"/>
          <p:cNvSpPr>
            <a:spLocks noChangeArrowheads="1"/>
          </p:cNvSpPr>
          <p:nvPr/>
        </p:nvSpPr>
        <p:spPr bwMode="auto">
          <a:xfrm>
            <a:off x="2566989" y="2435225"/>
            <a:ext cx="2484437" cy="2540000"/>
          </a:xfrm>
          <a:prstGeom prst="ellipse">
            <a:avLst/>
          </a:prstGeom>
          <a:solidFill>
            <a:schemeClr val="bg2">
              <a:lumMod val="75000"/>
            </a:schemeClr>
          </a:solidFill>
          <a:ln w="9525">
            <a:solidFill>
              <a:schemeClr val="tx1"/>
            </a:solidFill>
            <a:prstDash val="dash"/>
            <a:round/>
            <a:headEnd/>
            <a:tailEnd/>
          </a:ln>
          <a:effectLst/>
        </p:spPr>
        <p:txBody>
          <a:bodyPr wrap="none" anchor="ctr"/>
          <a:lstStyle/>
          <a:p>
            <a:endParaRPr lang="fi-FI"/>
          </a:p>
        </p:txBody>
      </p:sp>
      <p:sp>
        <p:nvSpPr>
          <p:cNvPr id="525323" name="Line 11"/>
          <p:cNvSpPr>
            <a:spLocks noChangeShapeType="1"/>
          </p:cNvSpPr>
          <p:nvPr/>
        </p:nvSpPr>
        <p:spPr bwMode="auto">
          <a:xfrm flipH="1">
            <a:off x="5375275" y="1557339"/>
            <a:ext cx="444500" cy="3438525"/>
          </a:xfrm>
          <a:prstGeom prst="line">
            <a:avLst/>
          </a:prstGeom>
          <a:noFill/>
          <a:ln w="28575">
            <a:solidFill>
              <a:schemeClr val="accent2"/>
            </a:solidFill>
            <a:prstDash val="dash"/>
            <a:round/>
            <a:headEnd/>
            <a:tailEnd/>
          </a:ln>
          <a:effectLst/>
        </p:spPr>
        <p:txBody>
          <a:bodyPr/>
          <a:lstStyle/>
          <a:p>
            <a:endParaRPr lang="fi-FI"/>
          </a:p>
        </p:txBody>
      </p:sp>
      <p:sp>
        <p:nvSpPr>
          <p:cNvPr id="525324" name="Text Box 12"/>
          <p:cNvSpPr txBox="1">
            <a:spLocks noChangeArrowheads="1"/>
          </p:cNvSpPr>
          <p:nvPr/>
        </p:nvSpPr>
        <p:spPr bwMode="auto">
          <a:xfrm>
            <a:off x="3143251" y="1773239"/>
            <a:ext cx="1508746" cy="400110"/>
          </a:xfrm>
          <a:prstGeom prst="rect">
            <a:avLst/>
          </a:prstGeom>
          <a:noFill/>
          <a:ln w="9525">
            <a:noFill/>
            <a:miter lim="800000"/>
            <a:headEnd/>
            <a:tailEnd/>
          </a:ln>
          <a:effectLst/>
        </p:spPr>
        <p:txBody>
          <a:bodyPr wrap="none">
            <a:spAutoFit/>
          </a:bodyPr>
          <a:lstStyle/>
          <a:p>
            <a:pPr algn="l"/>
            <a:r>
              <a:rPr lang="ru-RU" sz="2000" dirty="0" smtClean="0">
                <a:latin typeface="Tahoma" pitchFamily="34" charset="0"/>
              </a:rPr>
              <a:t>Финляндия</a:t>
            </a:r>
            <a:endParaRPr lang="en-US" sz="2000" dirty="0">
              <a:latin typeface="Tahoma" pitchFamily="34" charset="0"/>
            </a:endParaRPr>
          </a:p>
        </p:txBody>
      </p:sp>
      <p:sp>
        <p:nvSpPr>
          <p:cNvPr id="525325" name="Text Box 13"/>
          <p:cNvSpPr txBox="1">
            <a:spLocks noChangeArrowheads="1"/>
          </p:cNvSpPr>
          <p:nvPr/>
        </p:nvSpPr>
        <p:spPr bwMode="auto">
          <a:xfrm>
            <a:off x="7896226" y="1773239"/>
            <a:ext cx="1457450" cy="400110"/>
          </a:xfrm>
          <a:prstGeom prst="rect">
            <a:avLst/>
          </a:prstGeom>
          <a:noFill/>
          <a:ln w="9525">
            <a:noFill/>
            <a:miter lim="800000"/>
            <a:headEnd/>
            <a:tailEnd/>
          </a:ln>
          <a:effectLst/>
        </p:spPr>
        <p:txBody>
          <a:bodyPr wrap="none">
            <a:spAutoFit/>
          </a:bodyPr>
          <a:lstStyle/>
          <a:p>
            <a:pPr algn="l"/>
            <a:r>
              <a:rPr lang="ru-RU" sz="2000" dirty="0" smtClean="0">
                <a:latin typeface="Tahoma" pitchFamily="34" charset="0"/>
              </a:rPr>
              <a:t>Череповец</a:t>
            </a:r>
            <a:endParaRPr lang="en-US" sz="2000" dirty="0">
              <a:latin typeface="Tahoma" pitchFamily="34" charset="0"/>
            </a:endParaRPr>
          </a:p>
        </p:txBody>
      </p:sp>
      <p:sp>
        <p:nvSpPr>
          <p:cNvPr id="525332" name="Text Box 20"/>
          <p:cNvSpPr txBox="1">
            <a:spLocks noChangeArrowheads="1"/>
          </p:cNvSpPr>
          <p:nvPr/>
        </p:nvSpPr>
        <p:spPr bwMode="auto">
          <a:xfrm>
            <a:off x="2566989" y="5157789"/>
            <a:ext cx="2089149" cy="400110"/>
          </a:xfrm>
          <a:prstGeom prst="rect">
            <a:avLst/>
          </a:prstGeom>
          <a:noFill/>
          <a:ln w="9525">
            <a:noFill/>
            <a:miter lim="800000"/>
            <a:headEnd/>
            <a:tailEnd/>
          </a:ln>
          <a:effectLst/>
        </p:spPr>
        <p:txBody>
          <a:bodyPr wrap="square">
            <a:spAutoFit/>
          </a:bodyPr>
          <a:lstStyle/>
          <a:p>
            <a:r>
              <a:rPr lang="en-US" sz="2000" dirty="0">
                <a:latin typeface="Tahoma" pitchFamily="34" charset="0"/>
              </a:rPr>
              <a:t>IRP,R&amp;D,SCM </a:t>
            </a:r>
            <a:r>
              <a:rPr lang="en-US" sz="2000" dirty="0" smtClean="0">
                <a:latin typeface="Tahoma" pitchFamily="34" charset="0"/>
              </a:rPr>
              <a:t>…</a:t>
            </a:r>
            <a:endParaRPr lang="en-US" sz="2000" dirty="0">
              <a:latin typeface="Tahoma" pitchFamily="34" charset="0"/>
            </a:endParaRPr>
          </a:p>
        </p:txBody>
      </p:sp>
      <p:sp>
        <p:nvSpPr>
          <p:cNvPr id="525333" name="Text Box 21"/>
          <p:cNvSpPr txBox="1">
            <a:spLocks noChangeArrowheads="1"/>
          </p:cNvSpPr>
          <p:nvPr/>
        </p:nvSpPr>
        <p:spPr bwMode="auto">
          <a:xfrm>
            <a:off x="7872414" y="5102164"/>
            <a:ext cx="2006600" cy="369332"/>
          </a:xfrm>
          <a:prstGeom prst="rect">
            <a:avLst/>
          </a:prstGeom>
          <a:noFill/>
          <a:ln w="9525">
            <a:noFill/>
            <a:miter lim="800000"/>
            <a:headEnd/>
            <a:tailEnd/>
          </a:ln>
          <a:effectLst/>
        </p:spPr>
        <p:txBody>
          <a:bodyPr>
            <a:spAutoFit/>
          </a:bodyPr>
          <a:lstStyle/>
          <a:p>
            <a:r>
              <a:rPr lang="ru-RU" dirty="0" smtClean="0"/>
              <a:t>Бизнес-парк</a:t>
            </a:r>
            <a:endParaRPr lang="en-US" dirty="0"/>
          </a:p>
        </p:txBody>
      </p:sp>
      <p:sp>
        <p:nvSpPr>
          <p:cNvPr id="525334" name="Line 22"/>
          <p:cNvSpPr>
            <a:spLocks noChangeShapeType="1"/>
          </p:cNvSpPr>
          <p:nvPr/>
        </p:nvSpPr>
        <p:spPr bwMode="auto">
          <a:xfrm>
            <a:off x="5354638" y="2624138"/>
            <a:ext cx="1758950" cy="0"/>
          </a:xfrm>
          <a:prstGeom prst="line">
            <a:avLst/>
          </a:prstGeom>
          <a:noFill/>
          <a:ln w="28575">
            <a:solidFill>
              <a:schemeClr val="tx1"/>
            </a:solidFill>
            <a:round/>
            <a:headEnd type="triangle" w="med" len="med"/>
            <a:tailEnd type="triangle" w="med" len="med"/>
          </a:ln>
          <a:effectLst/>
        </p:spPr>
        <p:txBody>
          <a:bodyPr/>
          <a:lstStyle/>
          <a:p>
            <a:endParaRPr lang="fi-FI"/>
          </a:p>
        </p:txBody>
      </p:sp>
      <p:sp>
        <p:nvSpPr>
          <p:cNvPr id="525335" name="Line 23"/>
          <p:cNvSpPr>
            <a:spLocks noChangeShapeType="1"/>
          </p:cNvSpPr>
          <p:nvPr/>
        </p:nvSpPr>
        <p:spPr bwMode="auto">
          <a:xfrm>
            <a:off x="5233988" y="3141663"/>
            <a:ext cx="1758950" cy="0"/>
          </a:xfrm>
          <a:prstGeom prst="line">
            <a:avLst/>
          </a:prstGeom>
          <a:noFill/>
          <a:ln w="28575">
            <a:solidFill>
              <a:schemeClr val="tx1"/>
            </a:solidFill>
            <a:round/>
            <a:headEnd type="triangle" w="med" len="med"/>
            <a:tailEnd type="triangle" w="med" len="med"/>
          </a:ln>
          <a:effectLst/>
        </p:spPr>
        <p:txBody>
          <a:bodyPr/>
          <a:lstStyle/>
          <a:p>
            <a:endParaRPr lang="fi-FI"/>
          </a:p>
        </p:txBody>
      </p:sp>
      <p:sp>
        <p:nvSpPr>
          <p:cNvPr id="525336" name="Line 24"/>
          <p:cNvSpPr>
            <a:spLocks noChangeShapeType="1"/>
          </p:cNvSpPr>
          <p:nvPr/>
        </p:nvSpPr>
        <p:spPr bwMode="auto">
          <a:xfrm>
            <a:off x="5113338" y="4459288"/>
            <a:ext cx="1758950" cy="0"/>
          </a:xfrm>
          <a:prstGeom prst="line">
            <a:avLst/>
          </a:prstGeom>
          <a:noFill/>
          <a:ln w="28575">
            <a:solidFill>
              <a:schemeClr val="tx1"/>
            </a:solidFill>
            <a:round/>
            <a:headEnd type="triangle" w="med" len="med"/>
            <a:tailEnd type="triangle" w="med" len="med"/>
          </a:ln>
          <a:effectLst/>
        </p:spPr>
        <p:txBody>
          <a:bodyPr/>
          <a:lstStyle/>
          <a:p>
            <a:endParaRPr lang="fi-FI"/>
          </a:p>
        </p:txBody>
      </p:sp>
      <p:sp>
        <p:nvSpPr>
          <p:cNvPr id="525337" name="Line 25"/>
          <p:cNvSpPr>
            <a:spLocks noChangeShapeType="1"/>
          </p:cNvSpPr>
          <p:nvPr/>
        </p:nvSpPr>
        <p:spPr bwMode="auto">
          <a:xfrm>
            <a:off x="4991100" y="5084763"/>
            <a:ext cx="1758950" cy="0"/>
          </a:xfrm>
          <a:prstGeom prst="line">
            <a:avLst/>
          </a:prstGeom>
          <a:noFill/>
          <a:ln w="28575">
            <a:solidFill>
              <a:schemeClr val="tx1"/>
            </a:solidFill>
            <a:round/>
            <a:headEnd type="triangle" w="med" len="med"/>
            <a:tailEnd type="triangle" w="med" len="med"/>
          </a:ln>
          <a:effectLst/>
        </p:spPr>
        <p:txBody>
          <a:bodyPr/>
          <a:lstStyle/>
          <a:p>
            <a:endParaRPr lang="fi-FI"/>
          </a:p>
        </p:txBody>
      </p:sp>
      <p:sp>
        <p:nvSpPr>
          <p:cNvPr id="525338" name="Text Box 26"/>
          <p:cNvSpPr txBox="1">
            <a:spLocks noChangeArrowheads="1"/>
          </p:cNvSpPr>
          <p:nvPr/>
        </p:nvSpPr>
        <p:spPr bwMode="auto">
          <a:xfrm>
            <a:off x="5808663" y="2205038"/>
            <a:ext cx="1063112" cy="369332"/>
          </a:xfrm>
          <a:prstGeom prst="rect">
            <a:avLst/>
          </a:prstGeom>
          <a:noFill/>
          <a:ln w="9525">
            <a:noFill/>
            <a:miter lim="800000"/>
            <a:headEnd/>
            <a:tailEnd/>
          </a:ln>
          <a:effectLst/>
        </p:spPr>
        <p:txBody>
          <a:bodyPr wrap="none">
            <a:spAutoFit/>
          </a:bodyPr>
          <a:lstStyle/>
          <a:p>
            <a:pPr algn="l"/>
            <a:r>
              <a:rPr lang="ru-RU" dirty="0" smtClean="0">
                <a:latin typeface="Tahoma" pitchFamily="34" charset="0"/>
              </a:rPr>
              <a:t>Капитал</a:t>
            </a:r>
            <a:endParaRPr lang="en-US" dirty="0">
              <a:latin typeface="Tahoma" pitchFamily="34" charset="0"/>
            </a:endParaRPr>
          </a:p>
        </p:txBody>
      </p:sp>
      <p:sp>
        <p:nvSpPr>
          <p:cNvPr id="525339" name="Text Box 27"/>
          <p:cNvSpPr txBox="1">
            <a:spLocks noChangeArrowheads="1"/>
          </p:cNvSpPr>
          <p:nvPr/>
        </p:nvSpPr>
        <p:spPr bwMode="auto">
          <a:xfrm>
            <a:off x="5599114" y="2763838"/>
            <a:ext cx="1548822" cy="369332"/>
          </a:xfrm>
          <a:prstGeom prst="rect">
            <a:avLst/>
          </a:prstGeom>
          <a:noFill/>
          <a:ln w="9525">
            <a:noFill/>
            <a:miter lim="800000"/>
            <a:headEnd/>
            <a:tailEnd/>
          </a:ln>
          <a:effectLst/>
        </p:spPr>
        <p:txBody>
          <a:bodyPr wrap="none">
            <a:spAutoFit/>
          </a:bodyPr>
          <a:lstStyle/>
          <a:p>
            <a:pPr algn="l"/>
            <a:r>
              <a:rPr lang="ru-RU" dirty="0" smtClean="0">
                <a:latin typeface="Tahoma" pitchFamily="34" charset="0"/>
              </a:rPr>
              <a:t>Информация</a:t>
            </a:r>
            <a:endParaRPr lang="en-US" dirty="0">
              <a:latin typeface="Tahoma" pitchFamily="34" charset="0"/>
            </a:endParaRPr>
          </a:p>
        </p:txBody>
      </p:sp>
      <p:sp>
        <p:nvSpPr>
          <p:cNvPr id="525340" name="Text Box 28"/>
          <p:cNvSpPr txBox="1">
            <a:spLocks noChangeArrowheads="1"/>
          </p:cNvSpPr>
          <p:nvPr/>
        </p:nvSpPr>
        <p:spPr bwMode="auto">
          <a:xfrm>
            <a:off x="5599114" y="4076701"/>
            <a:ext cx="1221809" cy="369332"/>
          </a:xfrm>
          <a:prstGeom prst="rect">
            <a:avLst/>
          </a:prstGeom>
          <a:noFill/>
          <a:ln w="9525">
            <a:noFill/>
            <a:miter lim="800000"/>
            <a:headEnd/>
            <a:tailEnd/>
          </a:ln>
          <a:effectLst/>
        </p:spPr>
        <p:txBody>
          <a:bodyPr wrap="none">
            <a:spAutoFit/>
          </a:bodyPr>
          <a:lstStyle/>
          <a:p>
            <a:pPr algn="l"/>
            <a:r>
              <a:rPr lang="ru-RU" dirty="0" smtClean="0">
                <a:latin typeface="Tahoma" pitchFamily="34" charset="0"/>
              </a:rPr>
              <a:t>Материал</a:t>
            </a:r>
            <a:endParaRPr lang="en-US" dirty="0">
              <a:latin typeface="Tahoma" pitchFamily="34" charset="0"/>
            </a:endParaRPr>
          </a:p>
        </p:txBody>
      </p:sp>
      <p:sp>
        <p:nvSpPr>
          <p:cNvPr id="525341" name="Text Box 29"/>
          <p:cNvSpPr txBox="1">
            <a:spLocks noChangeArrowheads="1"/>
          </p:cNvSpPr>
          <p:nvPr/>
        </p:nvSpPr>
        <p:spPr bwMode="auto">
          <a:xfrm>
            <a:off x="4943476" y="4646613"/>
            <a:ext cx="3225563" cy="369332"/>
          </a:xfrm>
          <a:prstGeom prst="rect">
            <a:avLst/>
          </a:prstGeom>
          <a:noFill/>
          <a:ln w="9525">
            <a:noFill/>
            <a:miter lim="800000"/>
            <a:headEnd/>
            <a:tailEnd/>
          </a:ln>
          <a:effectLst/>
        </p:spPr>
        <p:txBody>
          <a:bodyPr wrap="none">
            <a:spAutoFit/>
          </a:bodyPr>
          <a:lstStyle/>
          <a:p>
            <a:pPr algn="l"/>
            <a:r>
              <a:rPr lang="ru-RU" dirty="0" smtClean="0">
                <a:latin typeface="Tahoma" pitchFamily="34" charset="0"/>
              </a:rPr>
              <a:t>Административная практика</a:t>
            </a:r>
            <a:endParaRPr lang="en-US" dirty="0">
              <a:latin typeface="Tahoma" pitchFamily="34" charset="0"/>
            </a:endParaRPr>
          </a:p>
        </p:txBody>
      </p:sp>
      <p:sp>
        <p:nvSpPr>
          <p:cNvPr id="525342" name="AutoShape 30"/>
          <p:cNvSpPr>
            <a:spLocks noChangeArrowheads="1"/>
          </p:cNvSpPr>
          <p:nvPr/>
        </p:nvSpPr>
        <p:spPr bwMode="auto">
          <a:xfrm>
            <a:off x="5016501" y="3429001"/>
            <a:ext cx="1939925" cy="517525"/>
          </a:xfrm>
          <a:prstGeom prst="leftRightArrow">
            <a:avLst>
              <a:gd name="adj1" fmla="val 50000"/>
              <a:gd name="adj2" fmla="val 74969"/>
            </a:avLst>
          </a:prstGeom>
          <a:solidFill>
            <a:schemeClr val="bg2">
              <a:lumMod val="10000"/>
            </a:schemeClr>
          </a:solidFill>
          <a:ln w="9525">
            <a:solidFill>
              <a:schemeClr val="tx1"/>
            </a:solidFill>
            <a:miter lim="800000"/>
            <a:headEnd/>
            <a:tailEnd/>
          </a:ln>
          <a:effectLst/>
        </p:spPr>
        <p:txBody>
          <a:bodyPr wrap="none" anchor="ctr"/>
          <a:lstStyle/>
          <a:p>
            <a:r>
              <a:rPr lang="ru-RU" dirty="0" smtClean="0">
                <a:solidFill>
                  <a:schemeClr val="bg1"/>
                </a:solidFill>
              </a:rPr>
              <a:t>Железная дорога</a:t>
            </a:r>
            <a:endParaRPr lang="en-US" dirty="0">
              <a:solidFill>
                <a:schemeClr val="bg1"/>
              </a:solidFill>
            </a:endParaRPr>
          </a:p>
        </p:txBody>
      </p:sp>
      <p:sp>
        <p:nvSpPr>
          <p:cNvPr id="525343" name="Text Box 31"/>
          <p:cNvSpPr txBox="1">
            <a:spLocks noChangeArrowheads="1"/>
          </p:cNvSpPr>
          <p:nvPr/>
        </p:nvSpPr>
        <p:spPr bwMode="auto">
          <a:xfrm>
            <a:off x="5086350" y="1773238"/>
            <a:ext cx="2549416" cy="369332"/>
          </a:xfrm>
          <a:prstGeom prst="rect">
            <a:avLst/>
          </a:prstGeom>
          <a:noFill/>
          <a:ln w="9525">
            <a:noFill/>
            <a:miter lim="800000"/>
            <a:headEnd/>
            <a:tailEnd/>
          </a:ln>
          <a:effectLst/>
        </p:spPr>
        <p:txBody>
          <a:bodyPr wrap="none">
            <a:spAutoFit/>
          </a:bodyPr>
          <a:lstStyle/>
          <a:p>
            <a:r>
              <a:rPr lang="ru-RU" dirty="0" smtClean="0"/>
              <a:t>ПЕРЕСЕЧЕНИЕ ГРАНИЦЫ</a:t>
            </a:r>
            <a:endParaRPr lang="en-US" dirty="0"/>
          </a:p>
        </p:txBody>
      </p:sp>
      <p:sp>
        <p:nvSpPr>
          <p:cNvPr id="525346" name="AutoShape 34"/>
          <p:cNvSpPr>
            <a:spLocks noChangeArrowheads="1"/>
          </p:cNvSpPr>
          <p:nvPr/>
        </p:nvSpPr>
        <p:spPr bwMode="auto">
          <a:xfrm>
            <a:off x="9336088" y="3213100"/>
            <a:ext cx="1331912" cy="647700"/>
          </a:xfrm>
          <a:prstGeom prst="rightArrow">
            <a:avLst>
              <a:gd name="adj1" fmla="val 50000"/>
              <a:gd name="adj2" fmla="val 51409"/>
            </a:avLst>
          </a:prstGeom>
          <a:solidFill>
            <a:schemeClr val="bg2">
              <a:lumMod val="10000"/>
            </a:schemeClr>
          </a:solidFill>
          <a:ln w="9525">
            <a:solidFill>
              <a:schemeClr val="tx1"/>
            </a:solidFill>
            <a:miter lim="800000"/>
            <a:headEnd/>
            <a:tailEnd/>
          </a:ln>
          <a:effectLst/>
        </p:spPr>
        <p:txBody>
          <a:bodyPr wrap="none" anchor="ctr"/>
          <a:lstStyle/>
          <a:p>
            <a:r>
              <a:rPr lang="ru-RU" dirty="0" smtClean="0">
                <a:solidFill>
                  <a:schemeClr val="bg1"/>
                </a:solidFill>
              </a:rPr>
              <a:t>Дистрибуция</a:t>
            </a:r>
            <a:endParaRPr lang="en-US" dirty="0" smtClean="0">
              <a:solidFill>
                <a:schemeClr val="bg1"/>
              </a:solidFill>
            </a:endParaRPr>
          </a:p>
        </p:txBody>
      </p:sp>
      <p:sp>
        <p:nvSpPr>
          <p:cNvPr id="525347" name="AutoShape 35"/>
          <p:cNvSpPr>
            <a:spLocks noChangeArrowheads="1"/>
          </p:cNvSpPr>
          <p:nvPr/>
        </p:nvSpPr>
        <p:spPr bwMode="auto">
          <a:xfrm>
            <a:off x="9336089" y="3933826"/>
            <a:ext cx="1296987" cy="574675"/>
          </a:xfrm>
          <a:prstGeom prst="leftArrow">
            <a:avLst>
              <a:gd name="adj1" fmla="val 50000"/>
              <a:gd name="adj2" fmla="val 56423"/>
            </a:avLst>
          </a:prstGeom>
          <a:solidFill>
            <a:schemeClr val="bg2">
              <a:lumMod val="10000"/>
            </a:schemeClr>
          </a:solidFill>
          <a:ln w="9525">
            <a:solidFill>
              <a:schemeClr val="tx1"/>
            </a:solidFill>
            <a:miter lim="800000"/>
            <a:headEnd/>
            <a:tailEnd/>
          </a:ln>
          <a:effectLst/>
        </p:spPr>
        <p:txBody>
          <a:bodyPr wrap="none" anchor="ctr"/>
          <a:lstStyle/>
          <a:p>
            <a:r>
              <a:rPr lang="ru-RU" dirty="0" smtClean="0">
                <a:solidFill>
                  <a:schemeClr val="bg1"/>
                </a:solidFill>
              </a:rPr>
              <a:t>Закупка</a:t>
            </a:r>
            <a:endParaRPr lang="en-US" dirty="0">
              <a:solidFill>
                <a:schemeClr val="bg1"/>
              </a:solidFill>
            </a:endParaRPr>
          </a:p>
        </p:txBody>
      </p:sp>
      <p:pic>
        <p:nvPicPr>
          <p:cNvPr id="2139" name="Picture 91" descr="Kuvahaun tulos haulle factor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10743644" y="4186239"/>
            <a:ext cx="1345943" cy="758824"/>
          </a:xfrm>
          <a:prstGeom prst="rect">
            <a:avLst/>
          </a:prstGeom>
          <a:noFill/>
          <a:extLst>
            <a:ext uri="{909E8E84-426E-40DD-AFC4-6F175D3DCCD1}">
              <a14:hiddenFill xmlns:a14="http://schemas.microsoft.com/office/drawing/2010/main">
                <a:solidFill>
                  <a:srgbClr val="FFFFFF"/>
                </a:solidFill>
              </a14:hiddenFill>
            </a:ext>
          </a:extLst>
        </p:spPr>
      </p:pic>
      <p:sp>
        <p:nvSpPr>
          <p:cNvPr id="2" name="Dian numeron paikkamerkki 1"/>
          <p:cNvSpPr>
            <a:spLocks noGrp="1"/>
          </p:cNvSpPr>
          <p:nvPr>
            <p:ph type="sldNum" sz="quarter" idx="12"/>
          </p:nvPr>
        </p:nvSpPr>
        <p:spPr/>
        <p:txBody>
          <a:bodyPr/>
          <a:lstStyle/>
          <a:p>
            <a:fld id="{15838A59-DAAD-47FF-A477-7D9D21151B8B}" type="slidenum">
              <a:rPr lang="en-US" smtClean="0"/>
              <a:t>9</a:t>
            </a:fld>
            <a:endParaRPr lang="en-US"/>
          </a:p>
        </p:txBody>
      </p:sp>
      <p:pic>
        <p:nvPicPr>
          <p:cNvPr id="2207" name="Picture 159" descr="Kuvahaun tulos haulle factory"/>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84527" y="3245178"/>
            <a:ext cx="916940" cy="610775"/>
          </a:xfrm>
          <a:prstGeom prst="rect">
            <a:avLst/>
          </a:prstGeom>
          <a:noFill/>
          <a:extLst>
            <a:ext uri="{909E8E84-426E-40DD-AFC4-6F175D3DCCD1}">
              <a14:hiddenFill xmlns:a14="http://schemas.microsoft.com/office/drawing/2010/main">
                <a:solidFill>
                  <a:srgbClr val="FFFFFF"/>
                </a:solidFill>
              </a14:hiddenFill>
            </a:ext>
          </a:extLst>
        </p:spPr>
      </p:pic>
      <p:pic>
        <p:nvPicPr>
          <p:cNvPr id="2209" name="Picture 161" descr="Kuvahaun tulos haulle factory"/>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849178" y="2873126"/>
            <a:ext cx="1117101" cy="744103"/>
          </a:xfrm>
          <a:prstGeom prst="rect">
            <a:avLst/>
          </a:prstGeom>
          <a:noFill/>
          <a:extLst>
            <a:ext uri="{909E8E84-426E-40DD-AFC4-6F175D3DCCD1}">
              <a14:hiddenFill xmlns:a14="http://schemas.microsoft.com/office/drawing/2010/main">
                <a:solidFill>
                  <a:srgbClr val="FFFFFF"/>
                </a:solidFill>
              </a14:hiddenFill>
            </a:ext>
          </a:extLst>
        </p:spPr>
      </p:pic>
      <p:pic>
        <p:nvPicPr>
          <p:cNvPr id="2211" name="Picture 163" descr="Kuvahaun tulos haulle factory"/>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813329" y="3608131"/>
            <a:ext cx="1172905" cy="781274"/>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163" descr="Kuvahaun tulos haulle factory"/>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297619" y="3843449"/>
            <a:ext cx="1008203" cy="671565"/>
          </a:xfrm>
          <a:prstGeom prst="rect">
            <a:avLst/>
          </a:prstGeom>
          <a:noFill/>
          <a:extLst>
            <a:ext uri="{909E8E84-426E-40DD-AFC4-6F175D3DCCD1}">
              <a14:hiddenFill xmlns:a14="http://schemas.microsoft.com/office/drawing/2010/main">
                <a:solidFill>
                  <a:srgbClr val="FFFFFF"/>
                </a:solidFill>
              </a14:hiddenFill>
            </a:ext>
          </a:extLst>
        </p:spPr>
      </p:pic>
      <p:pic>
        <p:nvPicPr>
          <p:cNvPr id="2213" name="Picture 165" descr="Kuvahaun tulos haulle factory"/>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305823" y="3868578"/>
            <a:ext cx="1030266" cy="618159"/>
          </a:xfrm>
          <a:prstGeom prst="rect">
            <a:avLst/>
          </a:prstGeom>
          <a:noFill/>
          <a:extLst>
            <a:ext uri="{909E8E84-426E-40DD-AFC4-6F175D3DCCD1}">
              <a14:hiddenFill xmlns:a14="http://schemas.microsoft.com/office/drawing/2010/main">
                <a:solidFill>
                  <a:srgbClr val="FFFFFF"/>
                </a:solidFill>
              </a14:hiddenFill>
            </a:ext>
          </a:extLst>
        </p:spPr>
      </p:pic>
      <p:pic>
        <p:nvPicPr>
          <p:cNvPr id="2215" name="Picture 167" descr="Kuvahaun tulos haulle factory"/>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342335" y="3140074"/>
            <a:ext cx="1046253" cy="696911"/>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167" descr="Kuvahaun tulos haulle factory"/>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080465" y="3755799"/>
            <a:ext cx="863011" cy="5748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1693522"/>
      </p:ext>
    </p:extLst>
  </p:cSld>
  <p:clrMapOvr>
    <a:masterClrMapping/>
  </p:clrMapOvr>
  <p:transition>
    <p:wipe dir="r"/>
  </p:transition>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bt_O8pvLCUaRS2FgNYpCAQ"/>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ZS7xdappr0eK40ZTkZMyUg"/>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sHjg8RH9pEy8XS6BeSvj9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qLTpZl.l30CqsclgkOF1S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SjiHzXRgjEOxnjH9ID67qw"/>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vQ5o5rHp9UKLGSef88Ml7g"/>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pC4ZC0HGuUuQYZWIf1t7Gg"/>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WpFWuRT_jkChpwEAPcnz4Q"/>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L05Vuyjh80mFqZYCmbbR5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TdwwuPcwwkiCmd.R6_uQqA"/>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kU4eUHaWUE61NKry6Wg0R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JIqXtiy5dUWqEAuT69Nl9w"/>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p6u_uc_rSEawLbgFU1UkRQ"/>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f3l8JbSvykmjJd0PPIviZg"/>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rTJXjHyOIE65ML6BlyeQnw"/>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Ck29q_QuyE.iH9AQC..hmA"/>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DqvOUYECekGY2Uzgb6hbZ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dHVBwTLhRECjvevBlPeHh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s1ZokVWTrEK8YvPtJ4PtF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qMyQ9xRzZUGsqwQ.bAOID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pbZegq0tXU292N8apbI9D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nyyFREeXXESbeR9jdQxoTQ"/>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KU4FOlvdO0WU9OMm631vwg"/>
</p:tagLst>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2331</TotalTime>
  <Words>1362</Words>
  <Application>Microsoft Macintosh PowerPoint</Application>
  <PresentationFormat>Широкоэкранный</PresentationFormat>
  <Paragraphs>256</Paragraphs>
  <Slides>13</Slides>
  <Notes>4</Notes>
  <HiddenSlides>0</HiddenSlides>
  <MMClips>0</MMClips>
  <ScaleCrop>false</ScaleCrop>
  <HeadingPairs>
    <vt:vector size="8" baseType="variant">
      <vt:variant>
        <vt:lpstr>Использованные шрифты</vt:lpstr>
      </vt:variant>
      <vt:variant>
        <vt:i4>11</vt:i4>
      </vt:variant>
      <vt:variant>
        <vt:lpstr>Тема</vt:lpstr>
      </vt:variant>
      <vt:variant>
        <vt:i4>1</vt:i4>
      </vt:variant>
      <vt:variant>
        <vt:lpstr>Внедренные серверы OLE</vt:lpstr>
      </vt:variant>
      <vt:variant>
        <vt:i4>2</vt:i4>
      </vt:variant>
      <vt:variant>
        <vt:lpstr>Заголовки слайдов</vt:lpstr>
      </vt:variant>
      <vt:variant>
        <vt:i4>13</vt:i4>
      </vt:variant>
    </vt:vector>
  </HeadingPairs>
  <TitlesOfParts>
    <vt:vector size="27" baseType="lpstr">
      <vt:lpstr>Wingdings</vt:lpstr>
      <vt:lpstr>Calibri Light</vt:lpstr>
      <vt:lpstr>Arial</vt:lpstr>
      <vt:lpstr>Calibri</vt:lpstr>
      <vt:lpstr>Wingdings 2</vt:lpstr>
      <vt:lpstr>Wingdings 3</vt:lpstr>
      <vt:lpstr>MS PGothic</vt:lpstr>
      <vt:lpstr>Tahoma</vt:lpstr>
      <vt:lpstr>Iris</vt:lpstr>
      <vt:lpstr>Times New Roman</vt:lpstr>
      <vt:lpstr>SimSun</vt:lpstr>
      <vt:lpstr>HDOfficeLightV0</vt:lpstr>
      <vt:lpstr>think-cell Slide</vt:lpstr>
      <vt:lpstr>Leike</vt:lpstr>
      <vt:lpstr>Производственная реструктуризация и стратегии перемещения в Вологодской области</vt:lpstr>
      <vt:lpstr>Тенденции в Цепи Поставок (Цепочка Спроса, 1/2)</vt:lpstr>
      <vt:lpstr>Тенденции в Цепи Поставок (Цепочка Спроса 2/2)</vt:lpstr>
      <vt:lpstr>Мотивирующие факторы и задачи для локализации производства в Череповце </vt:lpstr>
      <vt:lpstr>Стратегическая оценка цепочки добавленной стоимости компаний</vt:lpstr>
      <vt:lpstr>Упрощённая картина – стратегическое планирование и оперативные дисциплины</vt:lpstr>
      <vt:lpstr>Презентация PowerPoint</vt:lpstr>
      <vt:lpstr>Области оценки</vt:lpstr>
      <vt:lpstr>Модель бизнес-парка Череповец-Финляндия</vt:lpstr>
      <vt:lpstr>Презентация PowerPoint</vt:lpstr>
      <vt:lpstr>Способ исполнения</vt:lpstr>
      <vt:lpstr>Рабочая группа развития – конкретное решение</vt:lpstr>
      <vt:lpstr>Спасибо</vt:lpstr>
    </vt:vector>
  </TitlesOfParts>
  <LinksUpToDate>false</LinksUpToDate>
  <SharedDoc>false</SharedDoc>
  <HyperlinksChanged>false</HyperlinksChanged>
  <AppVersion>15.0026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Ari Virtanen</dc:creator>
  <cp:lastModifiedBy>Ольга Беляева</cp:lastModifiedBy>
  <cp:revision>230</cp:revision>
  <cp:lastPrinted>2016-09-09T11:32:28Z</cp:lastPrinted>
  <dcterms:created xsi:type="dcterms:W3CDTF">2015-12-11T15:14:16Z</dcterms:created>
  <dcterms:modified xsi:type="dcterms:W3CDTF">2016-09-14T02:57:45Z</dcterms:modified>
</cp:coreProperties>
</file>