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8" r:id="rId2"/>
    <p:sldId id="262" r:id="rId3"/>
    <p:sldId id="282" r:id="rId4"/>
    <p:sldId id="278" r:id="rId5"/>
    <p:sldId id="303" r:id="rId6"/>
    <p:sldId id="266" r:id="rId7"/>
  </p:sldIdLst>
  <p:sldSz cx="9144000" cy="6858000" type="screen4x3"/>
  <p:notesSz cx="6888163" cy="100203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6" autoAdjust="0"/>
  </p:normalViewPr>
  <p:slideViewPr>
    <p:cSldViewPr>
      <p:cViewPr>
        <p:scale>
          <a:sx n="70" d="100"/>
          <a:sy n="70" d="100"/>
        </p:scale>
        <p:origin x="-128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1.emf"/><Relationship Id="rId4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AE276-C604-4D86-A1D4-F8081473B76D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86BCA-49BB-474A-B914-FE4F3EE39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82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75320D4-E64D-4786-A954-99A867AB1918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99E8D2E-D076-4C9C-9C01-A8B19E20B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3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2828-6E9C-4CEE-8C31-48687B80D2AE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B4D7-5123-48BD-9F7F-635C41B7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0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2828-6E9C-4CEE-8C31-48687B80D2AE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B4D7-5123-48BD-9F7F-635C41B7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3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2828-6E9C-4CEE-8C31-48687B80D2AE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B4D7-5123-48BD-9F7F-635C41B7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21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2828-6E9C-4CEE-8C31-48687B80D2AE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B4D7-5123-48BD-9F7F-635C41B7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9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2828-6E9C-4CEE-8C31-48687B80D2AE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B4D7-5123-48BD-9F7F-635C41B7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2828-6E9C-4CEE-8C31-48687B80D2AE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B4D7-5123-48BD-9F7F-635C41B7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0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2828-6E9C-4CEE-8C31-48687B80D2AE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B4D7-5123-48BD-9F7F-635C41B7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3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2828-6E9C-4CEE-8C31-48687B80D2AE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B4D7-5123-48BD-9F7F-635C41B7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2828-6E9C-4CEE-8C31-48687B80D2AE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B4D7-5123-48BD-9F7F-635C41B7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48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2828-6E9C-4CEE-8C31-48687B80D2AE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B4D7-5123-48BD-9F7F-635C41B7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04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2828-6E9C-4CEE-8C31-48687B80D2AE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B4D7-5123-48BD-9F7F-635C41B7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8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8075995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F2828-6E9C-4CEE-8C31-48687B80D2AE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6B4D7-5123-48BD-9F7F-635C41B7F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3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w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34" Type="http://schemas.openxmlformats.org/officeDocument/2006/relationships/image" Target="../media/image9.emf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oleObject" Target="../embeddings/oleObject4.bin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image" Target="../media/image8.emf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oleObject" Target="../embeddings/oleObject2.bin"/><Relationship Id="rId36" Type="http://schemas.openxmlformats.org/officeDocument/2006/relationships/image" Target="../media/image10.emf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oleObject" Target="../embeddings/oleObject3.bin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slideLayout" Target="../slideLayouts/slideLayout1.xml"/><Relationship Id="rId30" Type="http://schemas.openxmlformats.org/officeDocument/2006/relationships/image" Target="../media/image7.png"/><Relationship Id="rId35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12.png"/><Relationship Id="rId5" Type="http://schemas.openxmlformats.org/officeDocument/2006/relationships/tags" Target="../tags/tag37.xml"/><Relationship Id="rId10" Type="http://schemas.openxmlformats.org/officeDocument/2006/relationships/image" Target="../media/image11.png"/><Relationship Id="rId4" Type="http://schemas.openxmlformats.org/officeDocument/2006/relationships/tags" Target="../tags/tag36.xml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image" Target="../media/image12.png"/><Relationship Id="rId4" Type="http://schemas.openxmlformats.org/officeDocument/2006/relationships/tags" Target="../tags/tag43.xml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hyperlink" Target="mailto:or@agr-city.ru" TargetMode="Externa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hyperlink" Target="mailto:invest@ia-cher.ru" TargetMode="External"/><Relationship Id="rId17" Type="http://schemas.openxmlformats.org/officeDocument/2006/relationships/image" Target="../media/image17.png"/><Relationship Id="rId2" Type="http://schemas.openxmlformats.org/officeDocument/2006/relationships/tags" Target="../tags/tag48.xml"/><Relationship Id="rId16" Type="http://schemas.openxmlformats.org/officeDocument/2006/relationships/image" Target="../media/image16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4.wmf"/><Relationship Id="rId5" Type="http://schemas.openxmlformats.org/officeDocument/2006/relationships/tags" Target="../tags/tag51.xml"/><Relationship Id="rId15" Type="http://schemas.openxmlformats.org/officeDocument/2006/relationships/image" Target="../media/image15.png"/><Relationship Id="rId10" Type="http://schemas.openxmlformats.org/officeDocument/2006/relationships/hyperlink" Target="mailto:invest@iacher.ru" TargetMode="External"/><Relationship Id="rId4" Type="http://schemas.openxmlformats.org/officeDocument/2006/relationships/tags" Target="../tags/tag50.xml"/><Relationship Id="rId9" Type="http://schemas.openxmlformats.org/officeDocument/2006/relationships/image" Target="../media/image13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1" y="957868"/>
            <a:ext cx="8676455" cy="2353405"/>
          </a:xfrm>
          <a:prstGeom prst="rect">
            <a:avLst/>
          </a:prstGeom>
          <a:gradFill flip="none" rotWithShape="1">
            <a:gsLst>
              <a:gs pos="41000">
                <a:schemeClr val="bg1">
                  <a:lumMod val="0"/>
                  <a:lumOff val="100000"/>
                  <a:alpha val="42000"/>
                </a:schemeClr>
              </a:gs>
              <a:gs pos="96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250825" y="3311525"/>
            <a:ext cx="8677275" cy="3286125"/>
          </a:xfrm>
          <a:prstGeom prst="parallelogram">
            <a:avLst>
              <a:gd name="adj" fmla="val 0"/>
            </a:avLst>
          </a:prstGeom>
          <a:gradFill>
            <a:gsLst>
              <a:gs pos="0">
                <a:srgbClr val="002060"/>
              </a:gs>
              <a:gs pos="54000">
                <a:srgbClr val="0070C0"/>
              </a:gs>
              <a:gs pos="54000">
                <a:srgbClr val="0070C0"/>
              </a:gs>
              <a:gs pos="86000">
                <a:srgbClr val="0070C0"/>
              </a:gs>
              <a:gs pos="100000">
                <a:srgbClr val="92CCD4"/>
              </a:gs>
              <a:gs pos="95000">
                <a:schemeClr val="tx2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054" name="Группа 10"/>
          <p:cNvGrpSpPr>
            <a:grpSpLocks/>
          </p:cNvGrpSpPr>
          <p:nvPr/>
        </p:nvGrpSpPr>
        <p:grpSpPr bwMode="auto">
          <a:xfrm>
            <a:off x="107950" y="863600"/>
            <a:ext cx="8853488" cy="93663"/>
            <a:chOff x="3795" y="1579290"/>
            <a:chExt cx="9431907" cy="720080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3795" y="1579290"/>
              <a:ext cx="33841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3027688" y="1579290"/>
              <a:ext cx="33841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FFC000"/>
                </a:gs>
                <a:gs pos="32000">
                  <a:srgbClr val="FFFF00"/>
                </a:gs>
                <a:gs pos="41000">
                  <a:srgbClr val="FFFF00"/>
                </a:gs>
                <a:gs pos="55000">
                  <a:srgbClr val="FFFF00"/>
                </a:gs>
                <a:gs pos="67000">
                  <a:srgbClr val="FFFF00"/>
                </a:gs>
                <a:gs pos="100000">
                  <a:srgbClr val="FFC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6051580" y="1579290"/>
              <a:ext cx="33841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056" name="Rectangle 2"/>
          <p:cNvSpPr>
            <a:spLocks noChangeArrowheads="1"/>
          </p:cNvSpPr>
          <p:nvPr/>
        </p:nvSpPr>
        <p:spPr bwMode="auto">
          <a:xfrm>
            <a:off x="755650" y="3977109"/>
            <a:ext cx="76771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90600" eaLnBrk="0" hangingPunct="0"/>
            <a:r>
              <a:rPr lang="ru-RU" altLang="ru-RU" sz="2400" b="1" dirty="0" smtClean="0">
                <a:solidFill>
                  <a:srgbClr val="FFFFFF"/>
                </a:solidFill>
                <a:latin typeface="Arial" pitchFamily="34" charset="0"/>
              </a:rPr>
              <a:t>ПАСПОРТ</a:t>
            </a:r>
          </a:p>
          <a:p>
            <a:pPr algn="ctr" defTabSz="990600" eaLnBrk="0" hangingPunct="0"/>
            <a:r>
              <a:rPr lang="ru-RU" altLang="ru-RU" sz="2400" b="1" dirty="0" smtClean="0">
                <a:solidFill>
                  <a:srgbClr val="FFFFFF"/>
                </a:solidFill>
                <a:latin typeface="Arial" pitchFamily="34" charset="0"/>
              </a:rPr>
              <a:t>Частная производственная площадка</a:t>
            </a:r>
          </a:p>
          <a:p>
            <a:pPr algn="ctr" defTabSz="990600" eaLnBrk="0" hangingPunct="0"/>
            <a:r>
              <a:rPr lang="ru-RU" altLang="ru-RU" sz="2400" b="1" dirty="0" smtClean="0">
                <a:solidFill>
                  <a:srgbClr val="FFFFFF"/>
                </a:solidFill>
                <a:latin typeface="Arial" pitchFamily="34" charset="0"/>
              </a:rPr>
              <a:t> по ул. Стройиндустрии, 6</a:t>
            </a:r>
            <a:endParaRPr lang="en-GB" altLang="ru-RU" sz="24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323850" y="6283325"/>
            <a:ext cx="85328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90600" eaLnBrk="0" hangingPunct="0"/>
            <a:r>
              <a:rPr lang="ru-RU" altLang="ru-RU" sz="1100" b="1" dirty="0" smtClean="0">
                <a:solidFill>
                  <a:srgbClr val="FFFFFF"/>
                </a:solidFill>
                <a:latin typeface="Arial" pitchFamily="34" charset="0"/>
              </a:rPr>
              <a:t>2015 год</a:t>
            </a:r>
            <a:endParaRPr lang="en-GB" altLang="ru-RU" sz="11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323850" y="3044825"/>
            <a:ext cx="4237038" cy="19367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 defTabSz="914038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Font typeface="Wingdings" pitchFamily="2" charset="2"/>
              <a:buNone/>
              <a:defRPr sz="1600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879" indent="-182808" algn="l" defTabSz="914038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30686" indent="-182808" algn="l" defTabSz="91403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12478" indent="-182491" algn="l" defTabSz="914038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87161" indent="-182808" algn="l" defTabSz="914038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603" indent="-228509" algn="l" defTabSz="9140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22" indent="-228509" algn="l" defTabSz="9140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39" indent="-228509" algn="l" defTabSz="9140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61" indent="-228509" algn="l" defTabSz="9140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Попутный ветер для Вашего бизнеса</a:t>
            </a:r>
            <a:endParaRPr lang="en-GB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60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3" b="6454"/>
          <a:stretch>
            <a:fillRect/>
          </a:stretch>
        </p:blipFill>
        <p:spPr bwMode="auto">
          <a:xfrm>
            <a:off x="7308850" y="155575"/>
            <a:ext cx="17272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2875"/>
            <a:ext cx="5476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000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000108"/>
            <a:ext cx="1728192" cy="187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1428760" cy="178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5682"/>
            <a:ext cx="6810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7"/>
          <p:cNvSpPr txBox="1">
            <a:spLocks noChangeArrowheads="1"/>
          </p:cNvSpPr>
          <p:nvPr/>
        </p:nvSpPr>
        <p:spPr bwMode="auto">
          <a:xfrm>
            <a:off x="5527675" y="136525"/>
            <a:ext cx="1479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900" b="1" dirty="0" smtClean="0">
                <a:solidFill>
                  <a:srgbClr val="BFBFBF"/>
                </a:solidFill>
                <a:latin typeface="Arial" pitchFamily="34" charset="0"/>
                <a:cs typeface="Tahoma" pitchFamily="34" charset="0"/>
              </a:rPr>
              <a:t>УЧРЕДИТЕЛИ</a:t>
            </a:r>
            <a:r>
              <a:rPr lang="ru-RU" altLang="ru-RU" sz="900" b="1" dirty="0">
                <a:solidFill>
                  <a:srgbClr val="BFBFBF"/>
                </a:solidFill>
                <a:latin typeface="Arial" pitchFamily="34" charset="0"/>
                <a:cs typeface="Tahoma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475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8"/>
          <p:cNvSpPr>
            <a:spLocks/>
          </p:cNvSpPr>
          <p:nvPr/>
        </p:nvSpPr>
        <p:spPr bwMode="auto">
          <a:xfrm rot="-7409111">
            <a:off x="-1177132" y="2042319"/>
            <a:ext cx="4632325" cy="2598738"/>
          </a:xfrm>
          <a:custGeom>
            <a:avLst/>
            <a:gdLst>
              <a:gd name="T0" fmla="*/ 0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0 w 10000"/>
              <a:gd name="T13" fmla="*/ 2147483647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00" h="10000">
                <a:moveTo>
                  <a:pt x="0" y="3335"/>
                </a:moveTo>
                <a:cubicBezTo>
                  <a:pt x="644" y="4216"/>
                  <a:pt x="3006" y="7188"/>
                  <a:pt x="3833" y="8264"/>
                </a:cubicBezTo>
                <a:cubicBezTo>
                  <a:pt x="4660" y="9341"/>
                  <a:pt x="4669" y="9505"/>
                  <a:pt x="4963" y="9794"/>
                </a:cubicBezTo>
                <a:cubicBezTo>
                  <a:pt x="5257" y="10083"/>
                  <a:pt x="4971" y="9192"/>
                  <a:pt x="5600" y="10000"/>
                </a:cubicBezTo>
                <a:lnTo>
                  <a:pt x="10000" y="3249"/>
                </a:lnTo>
                <a:cubicBezTo>
                  <a:pt x="9874" y="3060"/>
                  <a:pt x="7886" y="71"/>
                  <a:pt x="5086" y="2"/>
                </a:cubicBezTo>
                <a:cubicBezTo>
                  <a:pt x="3577" y="-32"/>
                  <a:pt x="1829" y="775"/>
                  <a:pt x="0" y="3335"/>
                </a:cubicBezTo>
              </a:path>
            </a:pathLst>
          </a:custGeom>
          <a:solidFill>
            <a:srgbClr val="FFC000">
              <a:alpha val="41176"/>
            </a:srgb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4099" name="Группа 10"/>
          <p:cNvGrpSpPr>
            <a:grpSpLocks/>
          </p:cNvGrpSpPr>
          <p:nvPr/>
        </p:nvGrpSpPr>
        <p:grpSpPr bwMode="auto">
          <a:xfrm>
            <a:off x="796925" y="404664"/>
            <a:ext cx="8281988" cy="47625"/>
            <a:chOff x="3795" y="1579290"/>
            <a:chExt cx="9431907" cy="720080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3795" y="1579290"/>
              <a:ext cx="33844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3028442" y="1579290"/>
              <a:ext cx="33844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FFC000"/>
                </a:gs>
                <a:gs pos="32000">
                  <a:srgbClr val="FFFF00"/>
                </a:gs>
                <a:gs pos="41000">
                  <a:srgbClr val="FFFF00"/>
                </a:gs>
                <a:gs pos="55000">
                  <a:srgbClr val="FFFF00"/>
                </a:gs>
                <a:gs pos="67000">
                  <a:srgbClr val="FFFF00"/>
                </a:gs>
                <a:gs pos="100000">
                  <a:srgbClr val="FFC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6051280" y="1579290"/>
              <a:ext cx="33844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4100" name="Tit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63563" y="116632"/>
            <a:ext cx="84010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400" b="1" dirty="0">
                <a:latin typeface="Arial" pitchFamily="34" charset="0"/>
                <a:ea typeface="+mj-ea"/>
              </a:rPr>
              <a:t>КРАТКАЯ </a:t>
            </a:r>
            <a:r>
              <a:rPr lang="ru-RU" altLang="ru-RU" sz="1400" b="1" dirty="0" smtClean="0">
                <a:latin typeface="Arial" pitchFamily="34" charset="0"/>
                <a:ea typeface="+mj-ea"/>
              </a:rPr>
              <a:t>СПРАВКА О ГОРОДЕ ЧЕРЕПОВЦЕ</a:t>
            </a:r>
            <a:endParaRPr lang="ru-RU" altLang="ru-RU" sz="1400" b="1" dirty="0">
              <a:latin typeface="Arial" pitchFamily="34" charset="0"/>
              <a:ea typeface="+mj-ea"/>
            </a:endParaRPr>
          </a:p>
        </p:txBody>
      </p:sp>
      <p:grpSp>
        <p:nvGrpSpPr>
          <p:cNvPr id="4102" name="Группа 2"/>
          <p:cNvGrpSpPr>
            <a:grpSpLocks/>
          </p:cNvGrpSpPr>
          <p:nvPr/>
        </p:nvGrpSpPr>
        <p:grpSpPr bwMode="auto">
          <a:xfrm>
            <a:off x="220663" y="5607149"/>
            <a:ext cx="554037" cy="431800"/>
            <a:chOff x="2361778" y="5472732"/>
            <a:chExt cx="554038" cy="432048"/>
          </a:xfrm>
        </p:grpSpPr>
        <p:sp>
          <p:nvSpPr>
            <p:cNvPr id="4173" name="Line 17"/>
            <p:cNvSpPr>
              <a:spLocks noChangeShapeType="1"/>
            </p:cNvSpPr>
            <p:nvPr/>
          </p:nvSpPr>
          <p:spPr bwMode="auto">
            <a:xfrm flipH="1" flipV="1">
              <a:off x="2361778" y="5472732"/>
              <a:ext cx="550863" cy="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74" name="Line 18"/>
            <p:cNvSpPr>
              <a:spLocks noChangeShapeType="1"/>
            </p:cNvSpPr>
            <p:nvPr/>
          </p:nvSpPr>
          <p:spPr bwMode="auto">
            <a:xfrm>
              <a:off x="2364953" y="5688756"/>
              <a:ext cx="55086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75" name="Line 19"/>
            <p:cNvSpPr>
              <a:spLocks noChangeShapeType="1"/>
            </p:cNvSpPr>
            <p:nvPr/>
          </p:nvSpPr>
          <p:spPr bwMode="auto">
            <a:xfrm>
              <a:off x="2364953" y="5904780"/>
              <a:ext cx="550863" cy="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03" name="Freeform 67"/>
          <p:cNvSpPr>
            <a:spLocks/>
          </p:cNvSpPr>
          <p:nvPr/>
        </p:nvSpPr>
        <p:spPr bwMode="auto">
          <a:xfrm>
            <a:off x="223838" y="6127849"/>
            <a:ext cx="523875" cy="1587"/>
          </a:xfrm>
          <a:custGeom>
            <a:avLst/>
            <a:gdLst>
              <a:gd name="T0" fmla="*/ 0 w 330"/>
              <a:gd name="T1" fmla="*/ 0 h 1"/>
              <a:gd name="T2" fmla="*/ 2147483647 w 330"/>
              <a:gd name="T3" fmla="*/ 0 h 1"/>
              <a:gd name="T4" fmla="*/ 0 60000 65536"/>
              <a:gd name="T5" fmla="*/ 0 60000 65536"/>
              <a:gd name="T6" fmla="*/ 0 w 330"/>
              <a:gd name="T7" fmla="*/ 0 h 1"/>
              <a:gd name="T8" fmla="*/ 330 w 3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" h="1">
                <a:moveTo>
                  <a:pt x="0" y="0"/>
                </a:moveTo>
                <a:lnTo>
                  <a:pt x="330" y="0"/>
                </a:lnTo>
              </a:path>
            </a:pathLst>
          </a:cu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4104" name="Picture 70" descr="Самолет"/>
          <p:cNvPicPr>
            <a:picLocks noChangeAspect="1" noChangeArrowheads="1"/>
          </p:cNvPicPr>
          <p:nvPr/>
        </p:nvPicPr>
        <p:blipFill>
          <a:blip r:embed="rId4">
            <a:lum bright="-54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56424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860425" y="5445224"/>
            <a:ext cx="21986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cs"/>
              </a:rPr>
              <a:t>Автодороги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cs"/>
              </a:rPr>
              <a:t>Железная дорога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cs"/>
              </a:rPr>
              <a:t>Речной путь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+mn-cs"/>
              </a:rPr>
              <a:t>Авиасообщение</a:t>
            </a:r>
          </a:p>
        </p:txBody>
      </p:sp>
      <p:grpSp>
        <p:nvGrpSpPr>
          <p:cNvPr id="4106" name="Группа 1"/>
          <p:cNvGrpSpPr>
            <a:grpSpLocks/>
          </p:cNvGrpSpPr>
          <p:nvPr/>
        </p:nvGrpSpPr>
        <p:grpSpPr bwMode="auto">
          <a:xfrm>
            <a:off x="-68263" y="1411288"/>
            <a:ext cx="5056188" cy="4176712"/>
            <a:chOff x="316281" y="980728"/>
            <a:chExt cx="5192725" cy="4310062"/>
          </a:xfrm>
        </p:grpSpPr>
        <p:sp>
          <p:nvSpPr>
            <p:cNvPr id="13" name="Freeform 2"/>
            <p:cNvSpPr>
              <a:spLocks/>
            </p:cNvSpPr>
            <p:nvPr/>
          </p:nvSpPr>
          <p:spPr bwMode="auto">
            <a:xfrm>
              <a:off x="1945020" y="980728"/>
              <a:ext cx="3563986" cy="1862615"/>
            </a:xfrm>
            <a:custGeom>
              <a:avLst/>
              <a:gdLst>
                <a:gd name="T0" fmla="*/ 2147483647 w 2245"/>
                <a:gd name="T1" fmla="*/ 2147483647 h 1173"/>
                <a:gd name="T2" fmla="*/ 2147483647 w 2245"/>
                <a:gd name="T3" fmla="*/ 2147483647 h 1173"/>
                <a:gd name="T4" fmla="*/ 2147483647 w 2245"/>
                <a:gd name="T5" fmla="*/ 2147483647 h 1173"/>
                <a:gd name="T6" fmla="*/ 2147483647 w 2245"/>
                <a:gd name="T7" fmla="*/ 2147483647 h 1173"/>
                <a:gd name="T8" fmla="*/ 2147483647 w 2245"/>
                <a:gd name="T9" fmla="*/ 2147483647 h 1173"/>
                <a:gd name="T10" fmla="*/ 2147483647 w 2245"/>
                <a:gd name="T11" fmla="*/ 2147483647 h 1173"/>
                <a:gd name="T12" fmla="*/ 2147483647 w 2245"/>
                <a:gd name="T13" fmla="*/ 2147483647 h 1173"/>
                <a:gd name="T14" fmla="*/ 2147483647 w 2245"/>
                <a:gd name="T15" fmla="*/ 2147483647 h 1173"/>
                <a:gd name="T16" fmla="*/ 2147483647 w 2245"/>
                <a:gd name="T17" fmla="*/ 2147483647 h 1173"/>
                <a:gd name="T18" fmla="*/ 2147483647 w 2245"/>
                <a:gd name="T19" fmla="*/ 2147483647 h 1173"/>
                <a:gd name="T20" fmla="*/ 2147483647 w 2245"/>
                <a:gd name="T21" fmla="*/ 2147483647 h 1173"/>
                <a:gd name="T22" fmla="*/ 2147483647 w 2245"/>
                <a:gd name="T23" fmla="*/ 2147483647 h 1173"/>
                <a:gd name="T24" fmla="*/ 2147483647 w 2245"/>
                <a:gd name="T25" fmla="*/ 2147483647 h 1173"/>
                <a:gd name="T26" fmla="*/ 2147483647 w 2245"/>
                <a:gd name="T27" fmla="*/ 2147483647 h 1173"/>
                <a:gd name="T28" fmla="*/ 2147483647 w 2245"/>
                <a:gd name="T29" fmla="*/ 2147483647 h 1173"/>
                <a:gd name="T30" fmla="*/ 2147483647 w 2245"/>
                <a:gd name="T31" fmla="*/ 2147483647 h 1173"/>
                <a:gd name="T32" fmla="*/ 2147483647 w 2245"/>
                <a:gd name="T33" fmla="*/ 2147483647 h 1173"/>
                <a:gd name="T34" fmla="*/ 2147483647 w 2245"/>
                <a:gd name="T35" fmla="*/ 2147483647 h 1173"/>
                <a:gd name="T36" fmla="*/ 2147483647 w 2245"/>
                <a:gd name="T37" fmla="*/ 2147483647 h 1173"/>
                <a:gd name="T38" fmla="*/ 2147483647 w 2245"/>
                <a:gd name="T39" fmla="*/ 2147483647 h 1173"/>
                <a:gd name="T40" fmla="*/ 2147483647 w 2245"/>
                <a:gd name="T41" fmla="*/ 2147483647 h 1173"/>
                <a:gd name="T42" fmla="*/ 2147483647 w 2245"/>
                <a:gd name="T43" fmla="*/ 2147483647 h 1173"/>
                <a:gd name="T44" fmla="*/ 2147483647 w 2245"/>
                <a:gd name="T45" fmla="*/ 2147483647 h 1173"/>
                <a:gd name="T46" fmla="*/ 2147483647 w 2245"/>
                <a:gd name="T47" fmla="*/ 2147483647 h 1173"/>
                <a:gd name="T48" fmla="*/ 2147483647 w 2245"/>
                <a:gd name="T49" fmla="*/ 2147483647 h 1173"/>
                <a:gd name="T50" fmla="*/ 2147483647 w 2245"/>
                <a:gd name="T51" fmla="*/ 2147483647 h 1173"/>
                <a:gd name="T52" fmla="*/ 2147483647 w 2245"/>
                <a:gd name="T53" fmla="*/ 2147483647 h 1173"/>
                <a:gd name="T54" fmla="*/ 2147483647 w 2245"/>
                <a:gd name="T55" fmla="*/ 2147483647 h 1173"/>
                <a:gd name="T56" fmla="*/ 2147483647 w 2245"/>
                <a:gd name="T57" fmla="*/ 2147483647 h 1173"/>
                <a:gd name="T58" fmla="*/ 2147483647 w 2245"/>
                <a:gd name="T59" fmla="*/ 2147483647 h 1173"/>
                <a:gd name="T60" fmla="*/ 2147483647 w 2245"/>
                <a:gd name="T61" fmla="*/ 2147483647 h 1173"/>
                <a:gd name="T62" fmla="*/ 2147483647 w 2245"/>
                <a:gd name="T63" fmla="*/ 2147483647 h 1173"/>
                <a:gd name="T64" fmla="*/ 2147483647 w 2245"/>
                <a:gd name="T65" fmla="*/ 2147483647 h 1173"/>
                <a:gd name="T66" fmla="*/ 2147483647 w 2245"/>
                <a:gd name="T67" fmla="*/ 2147483647 h 1173"/>
                <a:gd name="T68" fmla="*/ 2147483647 w 2245"/>
                <a:gd name="T69" fmla="*/ 2147483647 h 1173"/>
                <a:gd name="T70" fmla="*/ 2147483647 w 2245"/>
                <a:gd name="T71" fmla="*/ 2147483647 h 1173"/>
                <a:gd name="T72" fmla="*/ 2147483647 w 2245"/>
                <a:gd name="T73" fmla="*/ 2147483647 h 1173"/>
                <a:gd name="T74" fmla="*/ 2147483647 w 2245"/>
                <a:gd name="T75" fmla="*/ 2147483647 h 1173"/>
                <a:gd name="T76" fmla="*/ 2147483647 w 2245"/>
                <a:gd name="T77" fmla="*/ 2147483647 h 1173"/>
                <a:gd name="T78" fmla="*/ 2147483647 w 2245"/>
                <a:gd name="T79" fmla="*/ 2147483647 h 1173"/>
                <a:gd name="T80" fmla="*/ 2147483647 w 2245"/>
                <a:gd name="T81" fmla="*/ 2147483647 h 1173"/>
                <a:gd name="T82" fmla="*/ 2147483647 w 2245"/>
                <a:gd name="T83" fmla="*/ 2147483647 h 1173"/>
                <a:gd name="T84" fmla="*/ 2147483647 w 2245"/>
                <a:gd name="T85" fmla="*/ 2147483647 h 1173"/>
                <a:gd name="T86" fmla="*/ 2147483647 w 2245"/>
                <a:gd name="T87" fmla="*/ 2147483647 h 1173"/>
                <a:gd name="T88" fmla="*/ 2147483647 w 2245"/>
                <a:gd name="T89" fmla="*/ 2147483647 h 1173"/>
                <a:gd name="T90" fmla="*/ 2147483647 w 2245"/>
                <a:gd name="T91" fmla="*/ 2147483647 h 1173"/>
                <a:gd name="T92" fmla="*/ 2147483647 w 2245"/>
                <a:gd name="T93" fmla="*/ 2147483647 h 1173"/>
                <a:gd name="T94" fmla="*/ 2147483647 w 2245"/>
                <a:gd name="T95" fmla="*/ 2147483647 h 1173"/>
                <a:gd name="T96" fmla="*/ 2147483647 w 2245"/>
                <a:gd name="T97" fmla="*/ 2147483647 h 1173"/>
                <a:gd name="T98" fmla="*/ 2147483647 w 2245"/>
                <a:gd name="T99" fmla="*/ 2147483647 h 1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5"/>
                <a:gd name="T151" fmla="*/ 0 h 1173"/>
                <a:gd name="T152" fmla="*/ 2245 w 2245"/>
                <a:gd name="T153" fmla="*/ 1173 h 1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5" h="1173">
                  <a:moveTo>
                    <a:pt x="97" y="887"/>
                  </a:moveTo>
                  <a:cubicBezTo>
                    <a:pt x="92" y="877"/>
                    <a:pt x="67" y="884"/>
                    <a:pt x="65" y="863"/>
                  </a:cubicBezTo>
                  <a:cubicBezTo>
                    <a:pt x="55" y="865"/>
                    <a:pt x="45" y="898"/>
                    <a:pt x="37" y="901"/>
                  </a:cubicBezTo>
                  <a:cubicBezTo>
                    <a:pt x="29" y="904"/>
                    <a:pt x="21" y="892"/>
                    <a:pt x="19" y="883"/>
                  </a:cubicBezTo>
                  <a:cubicBezTo>
                    <a:pt x="17" y="874"/>
                    <a:pt x="26" y="861"/>
                    <a:pt x="23" y="849"/>
                  </a:cubicBezTo>
                  <a:cubicBezTo>
                    <a:pt x="20" y="837"/>
                    <a:pt x="2" y="819"/>
                    <a:pt x="1" y="811"/>
                  </a:cubicBezTo>
                  <a:cubicBezTo>
                    <a:pt x="0" y="803"/>
                    <a:pt x="11" y="808"/>
                    <a:pt x="17" y="803"/>
                  </a:cubicBezTo>
                  <a:cubicBezTo>
                    <a:pt x="23" y="798"/>
                    <a:pt x="28" y="781"/>
                    <a:pt x="39" y="781"/>
                  </a:cubicBezTo>
                  <a:cubicBezTo>
                    <a:pt x="50" y="781"/>
                    <a:pt x="72" y="804"/>
                    <a:pt x="81" y="803"/>
                  </a:cubicBezTo>
                  <a:cubicBezTo>
                    <a:pt x="90" y="802"/>
                    <a:pt x="97" y="786"/>
                    <a:pt x="95" y="775"/>
                  </a:cubicBezTo>
                  <a:cubicBezTo>
                    <a:pt x="93" y="764"/>
                    <a:pt x="66" y="749"/>
                    <a:pt x="67" y="739"/>
                  </a:cubicBezTo>
                  <a:cubicBezTo>
                    <a:pt x="62" y="724"/>
                    <a:pt x="94" y="737"/>
                    <a:pt x="103" y="713"/>
                  </a:cubicBezTo>
                  <a:cubicBezTo>
                    <a:pt x="108" y="705"/>
                    <a:pt x="96" y="702"/>
                    <a:pt x="97" y="689"/>
                  </a:cubicBezTo>
                  <a:cubicBezTo>
                    <a:pt x="98" y="676"/>
                    <a:pt x="112" y="646"/>
                    <a:pt x="111" y="635"/>
                  </a:cubicBezTo>
                  <a:cubicBezTo>
                    <a:pt x="110" y="624"/>
                    <a:pt x="93" y="627"/>
                    <a:pt x="91" y="621"/>
                  </a:cubicBezTo>
                  <a:cubicBezTo>
                    <a:pt x="89" y="615"/>
                    <a:pt x="96" y="601"/>
                    <a:pt x="101" y="597"/>
                  </a:cubicBezTo>
                  <a:cubicBezTo>
                    <a:pt x="106" y="593"/>
                    <a:pt x="122" y="605"/>
                    <a:pt x="121" y="597"/>
                  </a:cubicBezTo>
                  <a:cubicBezTo>
                    <a:pt x="119" y="561"/>
                    <a:pt x="103" y="558"/>
                    <a:pt x="96" y="549"/>
                  </a:cubicBezTo>
                  <a:cubicBezTo>
                    <a:pt x="89" y="540"/>
                    <a:pt x="77" y="547"/>
                    <a:pt x="76" y="545"/>
                  </a:cubicBezTo>
                  <a:cubicBezTo>
                    <a:pt x="75" y="543"/>
                    <a:pt x="92" y="541"/>
                    <a:pt x="90" y="536"/>
                  </a:cubicBezTo>
                  <a:cubicBezTo>
                    <a:pt x="88" y="531"/>
                    <a:pt x="61" y="522"/>
                    <a:pt x="61" y="516"/>
                  </a:cubicBezTo>
                  <a:cubicBezTo>
                    <a:pt x="61" y="510"/>
                    <a:pt x="88" y="507"/>
                    <a:pt x="90" y="500"/>
                  </a:cubicBezTo>
                  <a:cubicBezTo>
                    <a:pt x="92" y="493"/>
                    <a:pt x="73" y="492"/>
                    <a:pt x="76" y="471"/>
                  </a:cubicBezTo>
                  <a:cubicBezTo>
                    <a:pt x="79" y="450"/>
                    <a:pt x="101" y="403"/>
                    <a:pt x="109" y="375"/>
                  </a:cubicBezTo>
                  <a:cubicBezTo>
                    <a:pt x="119" y="346"/>
                    <a:pt x="118" y="320"/>
                    <a:pt x="124" y="300"/>
                  </a:cubicBezTo>
                  <a:cubicBezTo>
                    <a:pt x="125" y="283"/>
                    <a:pt x="116" y="282"/>
                    <a:pt x="115" y="270"/>
                  </a:cubicBezTo>
                  <a:cubicBezTo>
                    <a:pt x="114" y="258"/>
                    <a:pt x="95" y="239"/>
                    <a:pt x="118" y="228"/>
                  </a:cubicBezTo>
                  <a:lnTo>
                    <a:pt x="256" y="201"/>
                  </a:lnTo>
                  <a:lnTo>
                    <a:pt x="274" y="174"/>
                  </a:lnTo>
                  <a:lnTo>
                    <a:pt x="283" y="141"/>
                  </a:lnTo>
                  <a:lnTo>
                    <a:pt x="343" y="126"/>
                  </a:lnTo>
                  <a:lnTo>
                    <a:pt x="334" y="90"/>
                  </a:lnTo>
                  <a:lnTo>
                    <a:pt x="355" y="54"/>
                  </a:lnTo>
                  <a:lnTo>
                    <a:pt x="364" y="33"/>
                  </a:lnTo>
                  <a:lnTo>
                    <a:pt x="451" y="0"/>
                  </a:lnTo>
                  <a:lnTo>
                    <a:pt x="496" y="39"/>
                  </a:lnTo>
                  <a:lnTo>
                    <a:pt x="538" y="27"/>
                  </a:lnTo>
                  <a:lnTo>
                    <a:pt x="565" y="63"/>
                  </a:lnTo>
                  <a:lnTo>
                    <a:pt x="549" y="83"/>
                  </a:lnTo>
                  <a:lnTo>
                    <a:pt x="563" y="107"/>
                  </a:lnTo>
                  <a:lnTo>
                    <a:pt x="581" y="111"/>
                  </a:lnTo>
                  <a:lnTo>
                    <a:pt x="591" y="151"/>
                  </a:lnTo>
                  <a:lnTo>
                    <a:pt x="621" y="153"/>
                  </a:lnTo>
                  <a:lnTo>
                    <a:pt x="633" y="171"/>
                  </a:lnTo>
                  <a:lnTo>
                    <a:pt x="603" y="177"/>
                  </a:lnTo>
                  <a:lnTo>
                    <a:pt x="587" y="203"/>
                  </a:lnTo>
                  <a:lnTo>
                    <a:pt x="631" y="241"/>
                  </a:lnTo>
                  <a:lnTo>
                    <a:pt x="703" y="231"/>
                  </a:lnTo>
                  <a:lnTo>
                    <a:pt x="713" y="205"/>
                  </a:lnTo>
                  <a:lnTo>
                    <a:pt x="723" y="215"/>
                  </a:lnTo>
                  <a:lnTo>
                    <a:pt x="713" y="257"/>
                  </a:lnTo>
                  <a:lnTo>
                    <a:pt x="743" y="261"/>
                  </a:lnTo>
                  <a:lnTo>
                    <a:pt x="755" y="297"/>
                  </a:lnTo>
                  <a:lnTo>
                    <a:pt x="749" y="323"/>
                  </a:lnTo>
                  <a:lnTo>
                    <a:pt x="793" y="341"/>
                  </a:lnTo>
                  <a:lnTo>
                    <a:pt x="819" y="327"/>
                  </a:lnTo>
                  <a:lnTo>
                    <a:pt x="883" y="347"/>
                  </a:lnTo>
                  <a:lnTo>
                    <a:pt x="909" y="335"/>
                  </a:lnTo>
                  <a:lnTo>
                    <a:pt x="995" y="361"/>
                  </a:lnTo>
                  <a:lnTo>
                    <a:pt x="1033" y="357"/>
                  </a:lnTo>
                  <a:lnTo>
                    <a:pt x="1077" y="353"/>
                  </a:lnTo>
                  <a:lnTo>
                    <a:pt x="1131" y="383"/>
                  </a:lnTo>
                  <a:lnTo>
                    <a:pt x="1167" y="385"/>
                  </a:lnTo>
                  <a:lnTo>
                    <a:pt x="1187" y="387"/>
                  </a:lnTo>
                  <a:lnTo>
                    <a:pt x="1177" y="351"/>
                  </a:lnTo>
                  <a:lnTo>
                    <a:pt x="1199" y="297"/>
                  </a:lnTo>
                  <a:lnTo>
                    <a:pt x="1227" y="307"/>
                  </a:lnTo>
                  <a:lnTo>
                    <a:pt x="1243" y="295"/>
                  </a:lnTo>
                  <a:lnTo>
                    <a:pt x="1261" y="319"/>
                  </a:lnTo>
                  <a:lnTo>
                    <a:pt x="1333" y="319"/>
                  </a:lnTo>
                  <a:lnTo>
                    <a:pt x="1349" y="337"/>
                  </a:lnTo>
                  <a:lnTo>
                    <a:pt x="1427" y="337"/>
                  </a:lnTo>
                  <a:lnTo>
                    <a:pt x="1429" y="319"/>
                  </a:lnTo>
                  <a:lnTo>
                    <a:pt x="1449" y="309"/>
                  </a:lnTo>
                  <a:lnTo>
                    <a:pt x="1453" y="357"/>
                  </a:lnTo>
                  <a:lnTo>
                    <a:pt x="1473" y="371"/>
                  </a:lnTo>
                  <a:lnTo>
                    <a:pt x="1511" y="349"/>
                  </a:lnTo>
                  <a:lnTo>
                    <a:pt x="1563" y="351"/>
                  </a:lnTo>
                  <a:lnTo>
                    <a:pt x="1575" y="333"/>
                  </a:lnTo>
                  <a:lnTo>
                    <a:pt x="1613" y="307"/>
                  </a:lnTo>
                  <a:lnTo>
                    <a:pt x="1607" y="279"/>
                  </a:lnTo>
                  <a:lnTo>
                    <a:pt x="1617" y="255"/>
                  </a:lnTo>
                  <a:lnTo>
                    <a:pt x="1633" y="233"/>
                  </a:lnTo>
                  <a:lnTo>
                    <a:pt x="1665" y="235"/>
                  </a:lnTo>
                  <a:lnTo>
                    <a:pt x="1687" y="273"/>
                  </a:lnTo>
                  <a:lnTo>
                    <a:pt x="1879" y="279"/>
                  </a:lnTo>
                  <a:lnTo>
                    <a:pt x="1875" y="227"/>
                  </a:lnTo>
                  <a:lnTo>
                    <a:pt x="1891" y="183"/>
                  </a:lnTo>
                  <a:lnTo>
                    <a:pt x="1923" y="175"/>
                  </a:lnTo>
                  <a:lnTo>
                    <a:pt x="1935" y="197"/>
                  </a:lnTo>
                  <a:lnTo>
                    <a:pt x="1975" y="195"/>
                  </a:lnTo>
                  <a:lnTo>
                    <a:pt x="1989" y="257"/>
                  </a:lnTo>
                  <a:lnTo>
                    <a:pt x="2151" y="271"/>
                  </a:lnTo>
                  <a:lnTo>
                    <a:pt x="2167" y="303"/>
                  </a:lnTo>
                  <a:lnTo>
                    <a:pt x="2167" y="333"/>
                  </a:lnTo>
                  <a:lnTo>
                    <a:pt x="2182" y="345"/>
                  </a:lnTo>
                  <a:lnTo>
                    <a:pt x="2173" y="387"/>
                  </a:lnTo>
                  <a:lnTo>
                    <a:pt x="2179" y="413"/>
                  </a:lnTo>
                  <a:lnTo>
                    <a:pt x="2199" y="405"/>
                  </a:lnTo>
                  <a:lnTo>
                    <a:pt x="2207" y="431"/>
                  </a:lnTo>
                  <a:lnTo>
                    <a:pt x="2158" y="438"/>
                  </a:lnTo>
                  <a:lnTo>
                    <a:pt x="2167" y="481"/>
                  </a:lnTo>
                  <a:lnTo>
                    <a:pt x="2153" y="529"/>
                  </a:lnTo>
                  <a:lnTo>
                    <a:pt x="2129" y="539"/>
                  </a:lnTo>
                  <a:lnTo>
                    <a:pt x="2081" y="533"/>
                  </a:lnTo>
                  <a:lnTo>
                    <a:pt x="2074" y="573"/>
                  </a:lnTo>
                  <a:lnTo>
                    <a:pt x="2089" y="585"/>
                  </a:lnTo>
                  <a:lnTo>
                    <a:pt x="2179" y="597"/>
                  </a:lnTo>
                  <a:lnTo>
                    <a:pt x="2185" y="567"/>
                  </a:lnTo>
                  <a:lnTo>
                    <a:pt x="2206" y="573"/>
                  </a:lnTo>
                  <a:lnTo>
                    <a:pt x="2221" y="667"/>
                  </a:lnTo>
                  <a:lnTo>
                    <a:pt x="2211" y="701"/>
                  </a:lnTo>
                  <a:lnTo>
                    <a:pt x="2236" y="717"/>
                  </a:lnTo>
                  <a:lnTo>
                    <a:pt x="2245" y="737"/>
                  </a:lnTo>
                  <a:lnTo>
                    <a:pt x="2230" y="759"/>
                  </a:lnTo>
                  <a:lnTo>
                    <a:pt x="2227" y="780"/>
                  </a:lnTo>
                  <a:lnTo>
                    <a:pt x="2195" y="803"/>
                  </a:lnTo>
                  <a:lnTo>
                    <a:pt x="2161" y="809"/>
                  </a:lnTo>
                  <a:lnTo>
                    <a:pt x="2107" y="813"/>
                  </a:lnTo>
                  <a:lnTo>
                    <a:pt x="2095" y="849"/>
                  </a:lnTo>
                  <a:lnTo>
                    <a:pt x="2061" y="885"/>
                  </a:lnTo>
                  <a:lnTo>
                    <a:pt x="1981" y="887"/>
                  </a:lnTo>
                  <a:lnTo>
                    <a:pt x="1957" y="909"/>
                  </a:lnTo>
                  <a:lnTo>
                    <a:pt x="1937" y="907"/>
                  </a:lnTo>
                  <a:lnTo>
                    <a:pt x="1919" y="929"/>
                  </a:lnTo>
                  <a:lnTo>
                    <a:pt x="1867" y="931"/>
                  </a:lnTo>
                  <a:lnTo>
                    <a:pt x="1841" y="923"/>
                  </a:lnTo>
                  <a:lnTo>
                    <a:pt x="1841" y="955"/>
                  </a:lnTo>
                  <a:lnTo>
                    <a:pt x="1775" y="959"/>
                  </a:lnTo>
                  <a:lnTo>
                    <a:pt x="1707" y="949"/>
                  </a:lnTo>
                  <a:lnTo>
                    <a:pt x="1691" y="919"/>
                  </a:lnTo>
                  <a:lnTo>
                    <a:pt x="1665" y="919"/>
                  </a:lnTo>
                  <a:lnTo>
                    <a:pt x="1651" y="939"/>
                  </a:lnTo>
                  <a:lnTo>
                    <a:pt x="1625" y="935"/>
                  </a:lnTo>
                  <a:lnTo>
                    <a:pt x="1589" y="889"/>
                  </a:lnTo>
                  <a:lnTo>
                    <a:pt x="1553" y="903"/>
                  </a:lnTo>
                  <a:lnTo>
                    <a:pt x="1537" y="935"/>
                  </a:lnTo>
                  <a:lnTo>
                    <a:pt x="1495" y="899"/>
                  </a:lnTo>
                  <a:lnTo>
                    <a:pt x="1477" y="925"/>
                  </a:lnTo>
                  <a:lnTo>
                    <a:pt x="1443" y="937"/>
                  </a:lnTo>
                  <a:lnTo>
                    <a:pt x="1407" y="927"/>
                  </a:lnTo>
                  <a:lnTo>
                    <a:pt x="1403" y="907"/>
                  </a:lnTo>
                  <a:lnTo>
                    <a:pt x="1417" y="885"/>
                  </a:lnTo>
                  <a:lnTo>
                    <a:pt x="1363" y="873"/>
                  </a:lnTo>
                  <a:lnTo>
                    <a:pt x="1331" y="891"/>
                  </a:lnTo>
                  <a:lnTo>
                    <a:pt x="1297" y="865"/>
                  </a:lnTo>
                  <a:lnTo>
                    <a:pt x="1269" y="871"/>
                  </a:lnTo>
                  <a:lnTo>
                    <a:pt x="1309" y="929"/>
                  </a:lnTo>
                  <a:lnTo>
                    <a:pt x="1295" y="957"/>
                  </a:lnTo>
                  <a:lnTo>
                    <a:pt x="1265" y="963"/>
                  </a:lnTo>
                  <a:lnTo>
                    <a:pt x="1229" y="945"/>
                  </a:lnTo>
                  <a:lnTo>
                    <a:pt x="1201" y="991"/>
                  </a:lnTo>
                  <a:lnTo>
                    <a:pt x="1177" y="991"/>
                  </a:lnTo>
                  <a:lnTo>
                    <a:pt x="1185" y="1015"/>
                  </a:lnTo>
                  <a:lnTo>
                    <a:pt x="1169" y="1033"/>
                  </a:lnTo>
                  <a:lnTo>
                    <a:pt x="1141" y="1008"/>
                  </a:lnTo>
                  <a:lnTo>
                    <a:pt x="1113" y="1051"/>
                  </a:lnTo>
                  <a:lnTo>
                    <a:pt x="1129" y="1067"/>
                  </a:lnTo>
                  <a:lnTo>
                    <a:pt x="1121" y="1081"/>
                  </a:lnTo>
                  <a:lnTo>
                    <a:pt x="1143" y="1095"/>
                  </a:lnTo>
                  <a:lnTo>
                    <a:pt x="1131" y="1129"/>
                  </a:lnTo>
                  <a:lnTo>
                    <a:pt x="1107" y="1155"/>
                  </a:lnTo>
                  <a:lnTo>
                    <a:pt x="1075" y="1169"/>
                  </a:lnTo>
                  <a:lnTo>
                    <a:pt x="1012" y="1158"/>
                  </a:lnTo>
                  <a:lnTo>
                    <a:pt x="989" y="1173"/>
                  </a:lnTo>
                  <a:lnTo>
                    <a:pt x="947" y="1157"/>
                  </a:lnTo>
                  <a:lnTo>
                    <a:pt x="931" y="1159"/>
                  </a:lnTo>
                  <a:lnTo>
                    <a:pt x="945" y="1137"/>
                  </a:lnTo>
                  <a:lnTo>
                    <a:pt x="909" y="1105"/>
                  </a:lnTo>
                  <a:lnTo>
                    <a:pt x="905" y="1083"/>
                  </a:lnTo>
                  <a:lnTo>
                    <a:pt x="889" y="1061"/>
                  </a:lnTo>
                  <a:lnTo>
                    <a:pt x="867" y="1043"/>
                  </a:lnTo>
                  <a:lnTo>
                    <a:pt x="835" y="1027"/>
                  </a:lnTo>
                  <a:lnTo>
                    <a:pt x="815" y="1019"/>
                  </a:lnTo>
                  <a:lnTo>
                    <a:pt x="791" y="1003"/>
                  </a:lnTo>
                  <a:lnTo>
                    <a:pt x="773" y="993"/>
                  </a:lnTo>
                  <a:lnTo>
                    <a:pt x="749" y="985"/>
                  </a:lnTo>
                  <a:lnTo>
                    <a:pt x="733" y="989"/>
                  </a:lnTo>
                  <a:lnTo>
                    <a:pt x="730" y="1005"/>
                  </a:lnTo>
                  <a:lnTo>
                    <a:pt x="731" y="1029"/>
                  </a:lnTo>
                  <a:lnTo>
                    <a:pt x="715" y="1045"/>
                  </a:lnTo>
                  <a:lnTo>
                    <a:pt x="681" y="1029"/>
                  </a:lnTo>
                  <a:lnTo>
                    <a:pt x="643" y="1035"/>
                  </a:lnTo>
                  <a:lnTo>
                    <a:pt x="625" y="1051"/>
                  </a:lnTo>
                  <a:lnTo>
                    <a:pt x="535" y="1029"/>
                  </a:lnTo>
                  <a:lnTo>
                    <a:pt x="463" y="1141"/>
                  </a:lnTo>
                  <a:lnTo>
                    <a:pt x="407" y="1093"/>
                  </a:lnTo>
                  <a:lnTo>
                    <a:pt x="381" y="1025"/>
                  </a:lnTo>
                  <a:lnTo>
                    <a:pt x="383" y="989"/>
                  </a:lnTo>
                  <a:lnTo>
                    <a:pt x="363" y="967"/>
                  </a:lnTo>
                  <a:lnTo>
                    <a:pt x="341" y="973"/>
                  </a:lnTo>
                  <a:lnTo>
                    <a:pt x="309" y="987"/>
                  </a:lnTo>
                  <a:lnTo>
                    <a:pt x="319" y="1023"/>
                  </a:lnTo>
                  <a:lnTo>
                    <a:pt x="305" y="1039"/>
                  </a:lnTo>
                  <a:lnTo>
                    <a:pt x="265" y="1023"/>
                  </a:lnTo>
                  <a:lnTo>
                    <a:pt x="245" y="1039"/>
                  </a:lnTo>
                  <a:lnTo>
                    <a:pt x="253" y="1065"/>
                  </a:lnTo>
                  <a:lnTo>
                    <a:pt x="232" y="1086"/>
                  </a:lnTo>
                  <a:lnTo>
                    <a:pt x="196" y="1068"/>
                  </a:lnTo>
                  <a:lnTo>
                    <a:pt x="219" y="1019"/>
                  </a:lnTo>
                  <a:lnTo>
                    <a:pt x="145" y="925"/>
                  </a:lnTo>
                  <a:lnTo>
                    <a:pt x="123" y="895"/>
                  </a:lnTo>
                  <a:lnTo>
                    <a:pt x="97" y="8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alpha val="79999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118" name="Freeform 31"/>
            <p:cNvSpPr>
              <a:spLocks/>
            </p:cNvSpPr>
            <p:nvPr/>
          </p:nvSpPr>
          <p:spPr bwMode="auto">
            <a:xfrm>
              <a:off x="3436987" y="1618903"/>
              <a:ext cx="360363" cy="719137"/>
            </a:xfrm>
            <a:custGeom>
              <a:avLst/>
              <a:gdLst>
                <a:gd name="T0" fmla="*/ 2147483647 w 6950"/>
                <a:gd name="T1" fmla="*/ 0 h 8426"/>
                <a:gd name="T2" fmla="*/ 2147483647 w 6950"/>
                <a:gd name="T3" fmla="*/ 2147483647 h 8426"/>
                <a:gd name="T4" fmla="*/ 0 w 6950"/>
                <a:gd name="T5" fmla="*/ 2147483647 h 8426"/>
                <a:gd name="T6" fmla="*/ 0 60000 65536"/>
                <a:gd name="T7" fmla="*/ 0 60000 65536"/>
                <a:gd name="T8" fmla="*/ 0 60000 65536"/>
                <a:gd name="T9" fmla="*/ 0 w 6950"/>
                <a:gd name="T10" fmla="*/ 0 h 8426"/>
                <a:gd name="T11" fmla="*/ 6950 w 6950"/>
                <a:gd name="T12" fmla="*/ 8426 h 84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50" h="8426">
                  <a:moveTo>
                    <a:pt x="6950" y="0"/>
                  </a:moveTo>
                  <a:lnTo>
                    <a:pt x="3103" y="4278"/>
                  </a:lnTo>
                  <a:lnTo>
                    <a:pt x="0" y="8426"/>
                  </a:lnTo>
                </a:path>
              </a:pathLst>
            </a:cu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9" name="Freeform 42"/>
            <p:cNvSpPr>
              <a:spLocks/>
            </p:cNvSpPr>
            <p:nvPr/>
          </p:nvSpPr>
          <p:spPr bwMode="auto">
            <a:xfrm>
              <a:off x="3429050" y="1552228"/>
              <a:ext cx="215900" cy="720725"/>
            </a:xfrm>
            <a:custGeom>
              <a:avLst/>
              <a:gdLst>
                <a:gd name="T0" fmla="*/ 2147483647 w 308"/>
                <a:gd name="T1" fmla="*/ 0 h 332"/>
                <a:gd name="T2" fmla="*/ 2147483647 w 308"/>
                <a:gd name="T3" fmla="*/ 2147483647 h 332"/>
                <a:gd name="T4" fmla="*/ 0 w 30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308"/>
                <a:gd name="T10" fmla="*/ 0 h 332"/>
                <a:gd name="T11" fmla="*/ 308 w 30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" h="332">
                  <a:moveTo>
                    <a:pt x="308" y="0"/>
                  </a:moveTo>
                  <a:lnTo>
                    <a:pt x="180" y="166"/>
                  </a:lnTo>
                  <a:lnTo>
                    <a:pt x="0" y="332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0" name="Freeform 61"/>
            <p:cNvSpPr>
              <a:spLocks/>
            </p:cNvSpPr>
            <p:nvPr/>
          </p:nvSpPr>
          <p:spPr bwMode="auto">
            <a:xfrm>
              <a:off x="3436987" y="1545878"/>
              <a:ext cx="215900" cy="720725"/>
            </a:xfrm>
            <a:custGeom>
              <a:avLst/>
              <a:gdLst>
                <a:gd name="T0" fmla="*/ 2147483647 w 308"/>
                <a:gd name="T1" fmla="*/ 0 h 332"/>
                <a:gd name="T2" fmla="*/ 2147483647 w 308"/>
                <a:gd name="T3" fmla="*/ 2147483647 h 332"/>
                <a:gd name="T4" fmla="*/ 0 w 30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308"/>
                <a:gd name="T10" fmla="*/ 0 h 332"/>
                <a:gd name="T11" fmla="*/ 308 w 30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" h="332">
                  <a:moveTo>
                    <a:pt x="308" y="0"/>
                  </a:moveTo>
                  <a:lnTo>
                    <a:pt x="180" y="166"/>
                  </a:lnTo>
                  <a:lnTo>
                    <a:pt x="0" y="332"/>
                  </a:lnTo>
                </a:path>
              </a:pathLst>
            </a:custGeom>
            <a:noFill/>
            <a:ln w="444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1" name="Freeform 22"/>
            <p:cNvSpPr>
              <a:spLocks/>
            </p:cNvSpPr>
            <p:nvPr/>
          </p:nvSpPr>
          <p:spPr bwMode="auto">
            <a:xfrm>
              <a:off x="769987" y="1137890"/>
              <a:ext cx="2160588" cy="1128713"/>
            </a:xfrm>
            <a:custGeom>
              <a:avLst/>
              <a:gdLst>
                <a:gd name="T0" fmla="*/ 2147483647 w 1361"/>
                <a:gd name="T1" fmla="*/ 2147483647 h 711"/>
                <a:gd name="T2" fmla="*/ 2147483647 w 1361"/>
                <a:gd name="T3" fmla="*/ 2147483647 h 711"/>
                <a:gd name="T4" fmla="*/ 2147483647 w 1361"/>
                <a:gd name="T5" fmla="*/ 2147483647 h 711"/>
                <a:gd name="T6" fmla="*/ 2147483647 w 1361"/>
                <a:gd name="T7" fmla="*/ 2147483647 h 711"/>
                <a:gd name="T8" fmla="*/ 2147483647 w 1361"/>
                <a:gd name="T9" fmla="*/ 2147483647 h 711"/>
                <a:gd name="T10" fmla="*/ 2147483647 w 1361"/>
                <a:gd name="T11" fmla="*/ 2147483647 h 711"/>
                <a:gd name="T12" fmla="*/ 2147483647 w 1361"/>
                <a:gd name="T13" fmla="*/ 2147483647 h 711"/>
                <a:gd name="T14" fmla="*/ 0 w 1361"/>
                <a:gd name="T15" fmla="*/ 2147483647 h 7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1"/>
                <a:gd name="T25" fmla="*/ 0 h 711"/>
                <a:gd name="T26" fmla="*/ 1361 w 1361"/>
                <a:gd name="T27" fmla="*/ 711 h 7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1" h="711">
                  <a:moveTo>
                    <a:pt x="1361" y="711"/>
                  </a:moveTo>
                  <a:cubicBezTo>
                    <a:pt x="1353" y="601"/>
                    <a:pt x="1345" y="492"/>
                    <a:pt x="1315" y="439"/>
                  </a:cubicBezTo>
                  <a:cubicBezTo>
                    <a:pt x="1285" y="386"/>
                    <a:pt x="1202" y="431"/>
                    <a:pt x="1179" y="393"/>
                  </a:cubicBezTo>
                  <a:cubicBezTo>
                    <a:pt x="1156" y="355"/>
                    <a:pt x="1209" y="272"/>
                    <a:pt x="1179" y="212"/>
                  </a:cubicBezTo>
                  <a:cubicBezTo>
                    <a:pt x="1149" y="152"/>
                    <a:pt x="1074" y="60"/>
                    <a:pt x="998" y="30"/>
                  </a:cubicBezTo>
                  <a:cubicBezTo>
                    <a:pt x="922" y="0"/>
                    <a:pt x="824" y="7"/>
                    <a:pt x="726" y="30"/>
                  </a:cubicBezTo>
                  <a:cubicBezTo>
                    <a:pt x="628" y="53"/>
                    <a:pt x="529" y="121"/>
                    <a:pt x="408" y="166"/>
                  </a:cubicBezTo>
                  <a:cubicBezTo>
                    <a:pt x="287" y="211"/>
                    <a:pt x="68" y="279"/>
                    <a:pt x="0" y="302"/>
                  </a:cubicBezTo>
                </a:path>
              </a:pathLst>
            </a:cu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2" name="Freeform 4"/>
            <p:cNvSpPr>
              <a:spLocks/>
            </p:cNvSpPr>
            <p:nvPr/>
          </p:nvSpPr>
          <p:spPr bwMode="auto">
            <a:xfrm>
              <a:off x="2603550" y="4138265"/>
              <a:ext cx="1908175" cy="268288"/>
            </a:xfrm>
            <a:custGeom>
              <a:avLst/>
              <a:gdLst>
                <a:gd name="T0" fmla="*/ 0 w 1255"/>
                <a:gd name="T1" fmla="*/ 2147483647 h 176"/>
                <a:gd name="T2" fmla="*/ 2147483647 w 1255"/>
                <a:gd name="T3" fmla="*/ 2147483647 h 176"/>
                <a:gd name="T4" fmla="*/ 2147483647 w 1255"/>
                <a:gd name="T5" fmla="*/ 0 h 176"/>
                <a:gd name="T6" fmla="*/ 0 60000 65536"/>
                <a:gd name="T7" fmla="*/ 0 60000 65536"/>
                <a:gd name="T8" fmla="*/ 0 60000 65536"/>
                <a:gd name="T9" fmla="*/ 0 w 1255"/>
                <a:gd name="T10" fmla="*/ 0 h 176"/>
                <a:gd name="T11" fmla="*/ 1255 w 1255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5" h="176">
                  <a:moveTo>
                    <a:pt x="0" y="176"/>
                  </a:moveTo>
                  <a:lnTo>
                    <a:pt x="643" y="26"/>
                  </a:lnTo>
                  <a:lnTo>
                    <a:pt x="1255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3" name="Freeform 5"/>
            <p:cNvSpPr>
              <a:spLocks/>
            </p:cNvSpPr>
            <p:nvPr/>
          </p:nvSpPr>
          <p:spPr bwMode="auto">
            <a:xfrm>
              <a:off x="2567037" y="2482503"/>
              <a:ext cx="842963" cy="1876425"/>
            </a:xfrm>
            <a:custGeom>
              <a:avLst/>
              <a:gdLst>
                <a:gd name="T0" fmla="*/ 0 w 554"/>
                <a:gd name="T1" fmla="*/ 2147483647 h 1234"/>
                <a:gd name="T2" fmla="*/ 2147483647 w 554"/>
                <a:gd name="T3" fmla="*/ 2147483647 h 1234"/>
                <a:gd name="T4" fmla="*/ 2147483647 w 554"/>
                <a:gd name="T5" fmla="*/ 0 h 1234"/>
                <a:gd name="T6" fmla="*/ 0 60000 65536"/>
                <a:gd name="T7" fmla="*/ 0 60000 65536"/>
                <a:gd name="T8" fmla="*/ 0 60000 65536"/>
                <a:gd name="T9" fmla="*/ 0 w 554"/>
                <a:gd name="T10" fmla="*/ 0 h 1234"/>
                <a:gd name="T11" fmla="*/ 554 w 554"/>
                <a:gd name="T12" fmla="*/ 1234 h 1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234">
                  <a:moveTo>
                    <a:pt x="0" y="1234"/>
                  </a:moveTo>
                  <a:lnTo>
                    <a:pt x="466" y="521"/>
                  </a:lnTo>
                  <a:lnTo>
                    <a:pt x="554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4" name="Freeform 7"/>
            <p:cNvSpPr>
              <a:spLocks/>
            </p:cNvSpPr>
            <p:nvPr/>
          </p:nvSpPr>
          <p:spPr bwMode="auto">
            <a:xfrm>
              <a:off x="2581325" y="4484340"/>
              <a:ext cx="569912" cy="709613"/>
            </a:xfrm>
            <a:custGeom>
              <a:avLst/>
              <a:gdLst>
                <a:gd name="T0" fmla="*/ 0 w 2471"/>
                <a:gd name="T1" fmla="*/ 0 h 7400"/>
                <a:gd name="T2" fmla="*/ 2147483647 w 2471"/>
                <a:gd name="T3" fmla="*/ 2147483647 h 7400"/>
                <a:gd name="T4" fmla="*/ 0 60000 65536"/>
                <a:gd name="T5" fmla="*/ 0 60000 65536"/>
                <a:gd name="T6" fmla="*/ 0 w 2471"/>
                <a:gd name="T7" fmla="*/ 0 h 7400"/>
                <a:gd name="T8" fmla="*/ 2471 w 2471"/>
                <a:gd name="T9" fmla="*/ 7400 h 7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71" h="7400">
                  <a:moveTo>
                    <a:pt x="0" y="0"/>
                  </a:moveTo>
                  <a:lnTo>
                    <a:pt x="2471" y="740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5" name="Freeform 11"/>
            <p:cNvSpPr>
              <a:spLocks/>
            </p:cNvSpPr>
            <p:nvPr/>
          </p:nvSpPr>
          <p:spPr bwMode="auto">
            <a:xfrm>
              <a:off x="2582912" y="2414240"/>
              <a:ext cx="901700" cy="1946275"/>
            </a:xfrm>
            <a:custGeom>
              <a:avLst/>
              <a:gdLst>
                <a:gd name="T0" fmla="*/ 2147483647 w 593"/>
                <a:gd name="T1" fmla="*/ 0 h 1280"/>
                <a:gd name="T2" fmla="*/ 2147483647 w 593"/>
                <a:gd name="T3" fmla="*/ 2147483647 h 1280"/>
                <a:gd name="T4" fmla="*/ 2147483647 w 593"/>
                <a:gd name="T5" fmla="*/ 2147483647 h 1280"/>
                <a:gd name="T6" fmla="*/ 0 w 593"/>
                <a:gd name="T7" fmla="*/ 2147483647 h 12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3"/>
                <a:gd name="T13" fmla="*/ 0 h 1280"/>
                <a:gd name="T14" fmla="*/ 593 w 593"/>
                <a:gd name="T15" fmla="*/ 1280 h 12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3" h="1280">
                  <a:moveTo>
                    <a:pt x="545" y="0"/>
                  </a:moveTo>
                  <a:lnTo>
                    <a:pt x="593" y="292"/>
                  </a:lnTo>
                  <a:cubicBezTo>
                    <a:pt x="580" y="402"/>
                    <a:pt x="564" y="492"/>
                    <a:pt x="465" y="657"/>
                  </a:cubicBezTo>
                  <a:lnTo>
                    <a:pt x="0" y="1280"/>
                  </a:lnTo>
                </a:path>
              </a:pathLst>
            </a:cu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6" name="Freeform 12"/>
            <p:cNvSpPr>
              <a:spLocks/>
            </p:cNvSpPr>
            <p:nvPr/>
          </p:nvSpPr>
          <p:spPr bwMode="auto">
            <a:xfrm>
              <a:off x="2582912" y="4498628"/>
              <a:ext cx="620713" cy="604837"/>
            </a:xfrm>
            <a:custGeom>
              <a:avLst/>
              <a:gdLst>
                <a:gd name="T0" fmla="*/ 2147483647 w 409"/>
                <a:gd name="T1" fmla="*/ 2147483647 h 398"/>
                <a:gd name="T2" fmla="*/ 0 w 409"/>
                <a:gd name="T3" fmla="*/ 0 h 398"/>
                <a:gd name="T4" fmla="*/ 0 60000 65536"/>
                <a:gd name="T5" fmla="*/ 0 60000 65536"/>
                <a:gd name="T6" fmla="*/ 0 w 409"/>
                <a:gd name="T7" fmla="*/ 0 h 398"/>
                <a:gd name="T8" fmla="*/ 409 w 409"/>
                <a:gd name="T9" fmla="*/ 398 h 3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9" h="398">
                  <a:moveTo>
                    <a:pt x="409" y="398"/>
                  </a:moveTo>
                  <a:cubicBezTo>
                    <a:pt x="341" y="332"/>
                    <a:pt x="85" y="83"/>
                    <a:pt x="0" y="0"/>
                  </a:cubicBezTo>
                </a:path>
              </a:pathLst>
            </a:cu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7" name="Freeform 21"/>
            <p:cNvSpPr>
              <a:spLocks/>
            </p:cNvSpPr>
            <p:nvPr/>
          </p:nvSpPr>
          <p:spPr bwMode="auto">
            <a:xfrm>
              <a:off x="3386187" y="3219103"/>
              <a:ext cx="473075" cy="987425"/>
            </a:xfrm>
            <a:custGeom>
              <a:avLst/>
              <a:gdLst>
                <a:gd name="T0" fmla="*/ 0 w 311"/>
                <a:gd name="T1" fmla="*/ 2147483647 h 650"/>
                <a:gd name="T2" fmla="*/ 2147483647 w 311"/>
                <a:gd name="T3" fmla="*/ 0 h 650"/>
                <a:gd name="T4" fmla="*/ 2147483647 w 311"/>
                <a:gd name="T5" fmla="*/ 2147483647 h 650"/>
                <a:gd name="T6" fmla="*/ 2147483647 w 311"/>
                <a:gd name="T7" fmla="*/ 2147483647 h 650"/>
                <a:gd name="T8" fmla="*/ 2147483647 w 311"/>
                <a:gd name="T9" fmla="*/ 2147483647 h 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1"/>
                <a:gd name="T16" fmla="*/ 0 h 650"/>
                <a:gd name="T17" fmla="*/ 311 w 311"/>
                <a:gd name="T18" fmla="*/ 650 h 6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1" h="650">
                  <a:moveTo>
                    <a:pt x="0" y="68"/>
                  </a:moveTo>
                  <a:lnTo>
                    <a:pt x="183" y="0"/>
                  </a:lnTo>
                  <a:lnTo>
                    <a:pt x="311" y="101"/>
                  </a:lnTo>
                  <a:cubicBezTo>
                    <a:pt x="309" y="151"/>
                    <a:pt x="202" y="210"/>
                    <a:pt x="174" y="302"/>
                  </a:cubicBezTo>
                  <a:cubicBezTo>
                    <a:pt x="146" y="394"/>
                    <a:pt x="152" y="578"/>
                    <a:pt x="146" y="650"/>
                  </a:cubicBezTo>
                </a:path>
              </a:pathLst>
            </a:cu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8" name="Freeform 23"/>
            <p:cNvSpPr>
              <a:spLocks/>
            </p:cNvSpPr>
            <p:nvPr/>
          </p:nvSpPr>
          <p:spPr bwMode="auto">
            <a:xfrm>
              <a:off x="2813100" y="2412653"/>
              <a:ext cx="407987" cy="865187"/>
            </a:xfrm>
            <a:custGeom>
              <a:avLst/>
              <a:gdLst>
                <a:gd name="T0" fmla="*/ 2147483647 w 257"/>
                <a:gd name="T1" fmla="*/ 0 h 545"/>
                <a:gd name="T2" fmla="*/ 2147483647 w 257"/>
                <a:gd name="T3" fmla="*/ 2147483647 h 545"/>
                <a:gd name="T4" fmla="*/ 2147483647 w 257"/>
                <a:gd name="T5" fmla="*/ 2147483647 h 545"/>
                <a:gd name="T6" fmla="*/ 0 60000 65536"/>
                <a:gd name="T7" fmla="*/ 0 60000 65536"/>
                <a:gd name="T8" fmla="*/ 0 60000 65536"/>
                <a:gd name="T9" fmla="*/ 0 w 257"/>
                <a:gd name="T10" fmla="*/ 0 h 545"/>
                <a:gd name="T11" fmla="*/ 257 w 257"/>
                <a:gd name="T12" fmla="*/ 545 h 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" h="545">
                  <a:moveTo>
                    <a:pt x="76" y="0"/>
                  </a:moveTo>
                  <a:cubicBezTo>
                    <a:pt x="38" y="22"/>
                    <a:pt x="0" y="45"/>
                    <a:pt x="30" y="136"/>
                  </a:cubicBezTo>
                  <a:cubicBezTo>
                    <a:pt x="60" y="227"/>
                    <a:pt x="158" y="386"/>
                    <a:pt x="257" y="545"/>
                  </a:cubicBezTo>
                </a:path>
              </a:pathLst>
            </a:cu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9" name="Freeform 24"/>
            <p:cNvSpPr>
              <a:spLocks/>
            </p:cNvSpPr>
            <p:nvPr/>
          </p:nvSpPr>
          <p:spPr bwMode="auto">
            <a:xfrm>
              <a:off x="3365550" y="3250853"/>
              <a:ext cx="1152525" cy="887412"/>
            </a:xfrm>
            <a:custGeom>
              <a:avLst/>
              <a:gdLst>
                <a:gd name="T0" fmla="*/ 0 w 726"/>
                <a:gd name="T1" fmla="*/ 2147483647 h 559"/>
                <a:gd name="T2" fmla="*/ 2147483647 w 726"/>
                <a:gd name="T3" fmla="*/ 2147483647 h 559"/>
                <a:gd name="T4" fmla="*/ 2147483647 w 726"/>
                <a:gd name="T5" fmla="*/ 2147483647 h 559"/>
                <a:gd name="T6" fmla="*/ 2147483647 w 726"/>
                <a:gd name="T7" fmla="*/ 2147483647 h 559"/>
                <a:gd name="T8" fmla="*/ 2147483647 w 726"/>
                <a:gd name="T9" fmla="*/ 2147483647 h 559"/>
                <a:gd name="T10" fmla="*/ 2147483647 w 726"/>
                <a:gd name="T11" fmla="*/ 2147483647 h 559"/>
                <a:gd name="T12" fmla="*/ 2147483647 w 726"/>
                <a:gd name="T13" fmla="*/ 2147483647 h 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6"/>
                <a:gd name="T22" fmla="*/ 0 h 559"/>
                <a:gd name="T23" fmla="*/ 726 w 726"/>
                <a:gd name="T24" fmla="*/ 559 h 5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6" h="559">
                  <a:moveTo>
                    <a:pt x="0" y="60"/>
                  </a:moveTo>
                  <a:cubicBezTo>
                    <a:pt x="49" y="30"/>
                    <a:pt x="98" y="0"/>
                    <a:pt x="136" y="15"/>
                  </a:cubicBezTo>
                  <a:cubicBezTo>
                    <a:pt x="174" y="30"/>
                    <a:pt x="189" y="128"/>
                    <a:pt x="227" y="151"/>
                  </a:cubicBezTo>
                  <a:cubicBezTo>
                    <a:pt x="265" y="174"/>
                    <a:pt x="303" y="143"/>
                    <a:pt x="363" y="151"/>
                  </a:cubicBezTo>
                  <a:cubicBezTo>
                    <a:pt x="423" y="159"/>
                    <a:pt x="545" y="158"/>
                    <a:pt x="590" y="196"/>
                  </a:cubicBezTo>
                  <a:cubicBezTo>
                    <a:pt x="635" y="234"/>
                    <a:pt x="612" y="317"/>
                    <a:pt x="635" y="378"/>
                  </a:cubicBezTo>
                  <a:cubicBezTo>
                    <a:pt x="658" y="439"/>
                    <a:pt x="692" y="499"/>
                    <a:pt x="726" y="559"/>
                  </a:cubicBezTo>
                </a:path>
              </a:pathLst>
            </a:cu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0" name="Freeform 28"/>
            <p:cNvSpPr>
              <a:spLocks/>
            </p:cNvSpPr>
            <p:nvPr/>
          </p:nvSpPr>
          <p:spPr bwMode="auto">
            <a:xfrm>
              <a:off x="3397300" y="3400078"/>
              <a:ext cx="1057275" cy="714375"/>
            </a:xfrm>
            <a:custGeom>
              <a:avLst/>
              <a:gdLst>
                <a:gd name="T0" fmla="*/ 0 w 666"/>
                <a:gd name="T1" fmla="*/ 0 h 450"/>
                <a:gd name="T2" fmla="*/ 2147483647 w 666"/>
                <a:gd name="T3" fmla="*/ 2147483647 h 450"/>
                <a:gd name="T4" fmla="*/ 2147483647 w 666"/>
                <a:gd name="T5" fmla="*/ 2147483647 h 450"/>
                <a:gd name="T6" fmla="*/ 0 60000 65536"/>
                <a:gd name="T7" fmla="*/ 0 60000 65536"/>
                <a:gd name="T8" fmla="*/ 0 60000 65536"/>
                <a:gd name="T9" fmla="*/ 0 w 666"/>
                <a:gd name="T10" fmla="*/ 0 h 450"/>
                <a:gd name="T11" fmla="*/ 666 w 666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6" h="450">
                  <a:moveTo>
                    <a:pt x="0" y="0"/>
                  </a:moveTo>
                  <a:lnTo>
                    <a:pt x="186" y="78"/>
                  </a:lnTo>
                  <a:lnTo>
                    <a:pt x="666" y="45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1" name="Freeform 29"/>
            <p:cNvSpPr>
              <a:spLocks/>
            </p:cNvSpPr>
            <p:nvPr/>
          </p:nvSpPr>
          <p:spPr bwMode="auto">
            <a:xfrm>
              <a:off x="649337" y="1655415"/>
              <a:ext cx="2690813" cy="784225"/>
            </a:xfrm>
            <a:custGeom>
              <a:avLst/>
              <a:gdLst>
                <a:gd name="T0" fmla="*/ 0 w 1769"/>
                <a:gd name="T1" fmla="*/ 0 h 516"/>
                <a:gd name="T2" fmla="*/ 2147483647 w 1769"/>
                <a:gd name="T3" fmla="*/ 2147483647 h 516"/>
                <a:gd name="T4" fmla="*/ 2147483647 w 1769"/>
                <a:gd name="T5" fmla="*/ 2147483647 h 516"/>
                <a:gd name="T6" fmla="*/ 2147483647 w 1769"/>
                <a:gd name="T7" fmla="*/ 2147483647 h 516"/>
                <a:gd name="T8" fmla="*/ 2147483647 w 1769"/>
                <a:gd name="T9" fmla="*/ 2147483647 h 516"/>
                <a:gd name="T10" fmla="*/ 2147483647 w 1769"/>
                <a:gd name="T11" fmla="*/ 2147483647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9"/>
                <a:gd name="T19" fmla="*/ 0 h 516"/>
                <a:gd name="T20" fmla="*/ 1769 w 1769"/>
                <a:gd name="T21" fmla="*/ 516 h 5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9" h="516">
                  <a:moveTo>
                    <a:pt x="0" y="0"/>
                  </a:moveTo>
                  <a:lnTo>
                    <a:pt x="452" y="71"/>
                  </a:lnTo>
                  <a:lnTo>
                    <a:pt x="811" y="168"/>
                  </a:lnTo>
                  <a:lnTo>
                    <a:pt x="1092" y="300"/>
                  </a:lnTo>
                  <a:lnTo>
                    <a:pt x="1590" y="516"/>
                  </a:lnTo>
                  <a:lnTo>
                    <a:pt x="1769" y="499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2" name="Freeform 42"/>
            <p:cNvSpPr>
              <a:spLocks/>
            </p:cNvSpPr>
            <p:nvPr/>
          </p:nvSpPr>
          <p:spPr bwMode="auto">
            <a:xfrm>
              <a:off x="2005062" y="4522440"/>
              <a:ext cx="488950" cy="527050"/>
            </a:xfrm>
            <a:custGeom>
              <a:avLst/>
              <a:gdLst>
                <a:gd name="T0" fmla="*/ 2147483647 w 308"/>
                <a:gd name="T1" fmla="*/ 0 h 332"/>
                <a:gd name="T2" fmla="*/ 2147483647 w 308"/>
                <a:gd name="T3" fmla="*/ 2147483647 h 332"/>
                <a:gd name="T4" fmla="*/ 0 w 30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308"/>
                <a:gd name="T10" fmla="*/ 0 h 332"/>
                <a:gd name="T11" fmla="*/ 308 w 30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" h="332">
                  <a:moveTo>
                    <a:pt x="308" y="0"/>
                  </a:moveTo>
                  <a:lnTo>
                    <a:pt x="180" y="166"/>
                  </a:lnTo>
                  <a:lnTo>
                    <a:pt x="0" y="332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3" name="Freeform 43"/>
            <p:cNvSpPr>
              <a:spLocks/>
            </p:cNvSpPr>
            <p:nvPr/>
          </p:nvSpPr>
          <p:spPr bwMode="auto">
            <a:xfrm flipH="1">
              <a:off x="1971725" y="4511328"/>
              <a:ext cx="458787" cy="465137"/>
            </a:xfrm>
            <a:custGeom>
              <a:avLst/>
              <a:gdLst>
                <a:gd name="T0" fmla="*/ 2147483647 w 409"/>
                <a:gd name="T1" fmla="*/ 2147483647 h 398"/>
                <a:gd name="T2" fmla="*/ 0 w 409"/>
                <a:gd name="T3" fmla="*/ 0 h 398"/>
                <a:gd name="T4" fmla="*/ 0 60000 65536"/>
                <a:gd name="T5" fmla="*/ 0 60000 65536"/>
                <a:gd name="T6" fmla="*/ 0 w 409"/>
                <a:gd name="T7" fmla="*/ 0 h 398"/>
                <a:gd name="T8" fmla="*/ 409 w 409"/>
                <a:gd name="T9" fmla="*/ 398 h 3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9" h="398">
                  <a:moveTo>
                    <a:pt x="409" y="398"/>
                  </a:moveTo>
                  <a:cubicBezTo>
                    <a:pt x="341" y="332"/>
                    <a:pt x="85" y="83"/>
                    <a:pt x="0" y="0"/>
                  </a:cubicBezTo>
                </a:path>
              </a:pathLst>
            </a:cu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4134" name="Group 45"/>
            <p:cNvGrpSpPr>
              <a:grpSpLocks/>
            </p:cNvGrpSpPr>
            <p:nvPr/>
          </p:nvGrpSpPr>
          <p:grpSpPr bwMode="auto">
            <a:xfrm>
              <a:off x="687437" y="1739554"/>
              <a:ext cx="1806575" cy="496094"/>
              <a:chOff x="558" y="649"/>
              <a:chExt cx="1362" cy="402"/>
            </a:xfrm>
          </p:grpSpPr>
          <p:sp>
            <p:nvSpPr>
              <p:cNvPr id="4170" name="Line 46"/>
              <p:cNvSpPr>
                <a:spLocks noChangeShapeType="1"/>
              </p:cNvSpPr>
              <p:nvPr/>
            </p:nvSpPr>
            <p:spPr bwMode="auto">
              <a:xfrm>
                <a:off x="1365" y="872"/>
                <a:ext cx="555" cy="17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71" name="Line 47"/>
              <p:cNvSpPr>
                <a:spLocks noChangeShapeType="1"/>
              </p:cNvSpPr>
              <p:nvPr/>
            </p:nvSpPr>
            <p:spPr bwMode="auto">
              <a:xfrm>
                <a:off x="558" y="649"/>
                <a:ext cx="471" cy="12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72" name="AutoShape 48"/>
              <p:cNvSpPr>
                <a:spLocks noChangeArrowheads="1"/>
              </p:cNvSpPr>
              <p:nvPr/>
            </p:nvSpPr>
            <p:spPr bwMode="auto">
              <a:xfrm rot="1043133">
                <a:off x="1045" y="769"/>
                <a:ext cx="325" cy="179"/>
              </a:xfrm>
              <a:prstGeom prst="roundRect">
                <a:avLst>
                  <a:gd name="adj" fmla="val 16667"/>
                </a:avLst>
              </a:prstGeom>
              <a:solidFill>
                <a:srgbClr val="00206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ru-RU" b="1" dirty="0" smtClean="0">
                    <a:solidFill>
                      <a:schemeClr val="bg1"/>
                    </a:solidFill>
                  </a:rPr>
                  <a:t>5</a:t>
                </a:r>
                <a:r>
                  <a:rPr lang="ru-RU" altLang="ru-RU" b="1" dirty="0" smtClean="0">
                    <a:solidFill>
                      <a:schemeClr val="bg1"/>
                    </a:solidFill>
                  </a:rPr>
                  <a:t>45</a:t>
                </a:r>
                <a:endParaRPr lang="ru-RU" altLang="ru-RU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35" name="Freeform 49"/>
            <p:cNvSpPr>
              <a:spLocks/>
            </p:cNvSpPr>
            <p:nvPr/>
          </p:nvSpPr>
          <p:spPr bwMode="auto">
            <a:xfrm>
              <a:off x="2389237" y="2796828"/>
              <a:ext cx="549275" cy="1517650"/>
            </a:xfrm>
            <a:custGeom>
              <a:avLst/>
              <a:gdLst>
                <a:gd name="T0" fmla="*/ 2147483647 w 346"/>
                <a:gd name="T1" fmla="*/ 0 h 956"/>
                <a:gd name="T2" fmla="*/ 2147483647 w 346"/>
                <a:gd name="T3" fmla="*/ 2147483647 h 956"/>
                <a:gd name="T4" fmla="*/ 2147483647 w 346"/>
                <a:gd name="T5" fmla="*/ 2147483647 h 956"/>
                <a:gd name="T6" fmla="*/ 2147483647 w 346"/>
                <a:gd name="T7" fmla="*/ 2147483647 h 956"/>
                <a:gd name="T8" fmla="*/ 2147483647 w 346"/>
                <a:gd name="T9" fmla="*/ 2147483647 h 956"/>
                <a:gd name="T10" fmla="*/ 2147483647 w 346"/>
                <a:gd name="T11" fmla="*/ 2147483647 h 956"/>
                <a:gd name="T12" fmla="*/ 2147483647 w 346"/>
                <a:gd name="T13" fmla="*/ 2147483647 h 956"/>
                <a:gd name="T14" fmla="*/ 2147483647 w 346"/>
                <a:gd name="T15" fmla="*/ 2147483647 h 956"/>
                <a:gd name="T16" fmla="*/ 2147483647 w 346"/>
                <a:gd name="T17" fmla="*/ 2147483647 h 956"/>
                <a:gd name="T18" fmla="*/ 2147483647 w 346"/>
                <a:gd name="T19" fmla="*/ 2147483647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6"/>
                <a:gd name="T31" fmla="*/ 0 h 956"/>
                <a:gd name="T32" fmla="*/ 346 w 346"/>
                <a:gd name="T33" fmla="*/ 956 h 9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6" h="956">
                  <a:moveTo>
                    <a:pt x="346" y="0"/>
                  </a:moveTo>
                  <a:cubicBezTo>
                    <a:pt x="336" y="28"/>
                    <a:pt x="293" y="134"/>
                    <a:pt x="287" y="167"/>
                  </a:cubicBezTo>
                  <a:cubicBezTo>
                    <a:pt x="281" y="200"/>
                    <a:pt x="304" y="183"/>
                    <a:pt x="308" y="197"/>
                  </a:cubicBezTo>
                  <a:cubicBezTo>
                    <a:pt x="312" y="211"/>
                    <a:pt x="317" y="229"/>
                    <a:pt x="314" y="251"/>
                  </a:cubicBezTo>
                  <a:cubicBezTo>
                    <a:pt x="311" y="273"/>
                    <a:pt x="308" y="294"/>
                    <a:pt x="287" y="332"/>
                  </a:cubicBezTo>
                  <a:cubicBezTo>
                    <a:pt x="266" y="370"/>
                    <a:pt x="208" y="457"/>
                    <a:pt x="188" y="479"/>
                  </a:cubicBezTo>
                  <a:cubicBezTo>
                    <a:pt x="168" y="501"/>
                    <a:pt x="180" y="454"/>
                    <a:pt x="167" y="464"/>
                  </a:cubicBezTo>
                  <a:cubicBezTo>
                    <a:pt x="154" y="474"/>
                    <a:pt x="133" y="504"/>
                    <a:pt x="107" y="539"/>
                  </a:cubicBezTo>
                  <a:cubicBezTo>
                    <a:pt x="81" y="574"/>
                    <a:pt x="16" y="608"/>
                    <a:pt x="8" y="677"/>
                  </a:cubicBezTo>
                  <a:cubicBezTo>
                    <a:pt x="0" y="746"/>
                    <a:pt x="46" y="898"/>
                    <a:pt x="56" y="956"/>
                  </a:cubicBezTo>
                </a:path>
              </a:pathLst>
            </a:custGeom>
            <a:noFill/>
            <a:ln w="5715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4136" name="Group 50"/>
            <p:cNvGrpSpPr>
              <a:grpSpLocks/>
            </p:cNvGrpSpPr>
            <p:nvPr/>
          </p:nvGrpSpPr>
          <p:grpSpPr bwMode="auto">
            <a:xfrm rot="-578696">
              <a:off x="2429340" y="2519593"/>
              <a:ext cx="364108" cy="1763264"/>
              <a:chOff x="1692" y="1097"/>
              <a:chExt cx="250" cy="1180"/>
            </a:xfrm>
          </p:grpSpPr>
          <p:sp>
            <p:nvSpPr>
              <p:cNvPr id="4167" name="Line 51"/>
              <p:cNvSpPr>
                <a:spLocks noChangeShapeType="1"/>
              </p:cNvSpPr>
              <p:nvPr/>
            </p:nvSpPr>
            <p:spPr bwMode="auto">
              <a:xfrm flipH="1">
                <a:off x="1692" y="1866"/>
                <a:ext cx="73" cy="4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68" name="Line 52"/>
              <p:cNvSpPr>
                <a:spLocks noChangeShapeType="1"/>
              </p:cNvSpPr>
              <p:nvPr/>
            </p:nvSpPr>
            <p:spPr bwMode="auto">
              <a:xfrm flipH="1">
                <a:off x="1852" y="1097"/>
                <a:ext cx="90" cy="42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69" name="AutoShape 53"/>
              <p:cNvSpPr>
                <a:spLocks noChangeArrowheads="1"/>
              </p:cNvSpPr>
              <p:nvPr/>
            </p:nvSpPr>
            <p:spPr bwMode="auto">
              <a:xfrm rot="-4533007">
                <a:off x="1666" y="1567"/>
                <a:ext cx="330" cy="181"/>
              </a:xfrm>
              <a:prstGeom prst="roundRect">
                <a:avLst>
                  <a:gd name="adj" fmla="val 16667"/>
                </a:avLst>
              </a:prstGeom>
              <a:solidFill>
                <a:srgbClr val="00206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ru-RU" b="1" dirty="0" smtClean="0">
                    <a:solidFill>
                      <a:schemeClr val="bg1"/>
                    </a:solidFill>
                  </a:rPr>
                  <a:t>5</a:t>
                </a:r>
                <a:r>
                  <a:rPr lang="ru-RU" altLang="ru-RU" b="1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altLang="ru-RU" b="1" dirty="0" smtClean="0">
                    <a:solidFill>
                      <a:schemeClr val="bg1"/>
                    </a:solidFill>
                  </a:rPr>
                  <a:t>0</a:t>
                </a:r>
                <a:endParaRPr lang="ru-RU" altLang="ru-RU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37" name="Freeform 55"/>
            <p:cNvSpPr>
              <a:spLocks/>
            </p:cNvSpPr>
            <p:nvPr/>
          </p:nvSpPr>
          <p:spPr bwMode="auto">
            <a:xfrm>
              <a:off x="628700" y="1644303"/>
              <a:ext cx="2690812" cy="784225"/>
            </a:xfrm>
            <a:custGeom>
              <a:avLst/>
              <a:gdLst>
                <a:gd name="T0" fmla="*/ 0 w 1769"/>
                <a:gd name="T1" fmla="*/ 0 h 516"/>
                <a:gd name="T2" fmla="*/ 2147483647 w 1769"/>
                <a:gd name="T3" fmla="*/ 2147483647 h 516"/>
                <a:gd name="T4" fmla="*/ 2147483647 w 1769"/>
                <a:gd name="T5" fmla="*/ 2147483647 h 516"/>
                <a:gd name="T6" fmla="*/ 2147483647 w 1769"/>
                <a:gd name="T7" fmla="*/ 2147483647 h 516"/>
                <a:gd name="T8" fmla="*/ 2147483647 w 1769"/>
                <a:gd name="T9" fmla="*/ 2147483647 h 516"/>
                <a:gd name="T10" fmla="*/ 2147483647 w 1769"/>
                <a:gd name="T11" fmla="*/ 2147483647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9"/>
                <a:gd name="T19" fmla="*/ 0 h 516"/>
                <a:gd name="T20" fmla="*/ 1769 w 1769"/>
                <a:gd name="T21" fmla="*/ 516 h 5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9" h="516">
                  <a:moveTo>
                    <a:pt x="0" y="0"/>
                  </a:moveTo>
                  <a:lnTo>
                    <a:pt x="452" y="71"/>
                  </a:lnTo>
                  <a:lnTo>
                    <a:pt x="811" y="168"/>
                  </a:lnTo>
                  <a:lnTo>
                    <a:pt x="1092" y="300"/>
                  </a:lnTo>
                  <a:lnTo>
                    <a:pt x="1590" y="516"/>
                  </a:lnTo>
                  <a:lnTo>
                    <a:pt x="1769" y="499"/>
                  </a:lnTo>
                </a:path>
              </a:pathLst>
            </a:custGeom>
            <a:noFill/>
            <a:ln w="444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8" name="Freeform 56"/>
            <p:cNvSpPr>
              <a:spLocks/>
            </p:cNvSpPr>
            <p:nvPr/>
          </p:nvSpPr>
          <p:spPr bwMode="auto">
            <a:xfrm>
              <a:off x="744587" y="1618903"/>
              <a:ext cx="2595563" cy="727075"/>
            </a:xfrm>
            <a:custGeom>
              <a:avLst/>
              <a:gdLst>
                <a:gd name="T0" fmla="*/ 2147483647 w 1635"/>
                <a:gd name="T1" fmla="*/ 2147483647 h 458"/>
                <a:gd name="T2" fmla="*/ 2147483647 w 1635"/>
                <a:gd name="T3" fmla="*/ 2147483647 h 458"/>
                <a:gd name="T4" fmla="*/ 2147483647 w 1635"/>
                <a:gd name="T5" fmla="*/ 2147483647 h 458"/>
                <a:gd name="T6" fmla="*/ 0 w 1635"/>
                <a:gd name="T7" fmla="*/ 0 h 4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5"/>
                <a:gd name="T13" fmla="*/ 0 h 458"/>
                <a:gd name="T14" fmla="*/ 1635 w 1635"/>
                <a:gd name="T15" fmla="*/ 458 h 4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5" h="458">
                  <a:moveTo>
                    <a:pt x="1635" y="458"/>
                  </a:moveTo>
                  <a:lnTo>
                    <a:pt x="1385" y="447"/>
                  </a:lnTo>
                  <a:cubicBezTo>
                    <a:pt x="1259" y="403"/>
                    <a:pt x="1111" y="265"/>
                    <a:pt x="880" y="191"/>
                  </a:cubicBezTo>
                  <a:cubicBezTo>
                    <a:pt x="659" y="123"/>
                    <a:pt x="183" y="40"/>
                    <a:pt x="0" y="0"/>
                  </a:cubicBezTo>
                </a:path>
              </a:pathLst>
            </a:cu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9" name="Freeform 57"/>
            <p:cNvSpPr>
              <a:spLocks/>
            </p:cNvSpPr>
            <p:nvPr/>
          </p:nvSpPr>
          <p:spPr bwMode="auto">
            <a:xfrm>
              <a:off x="2601962" y="2409478"/>
              <a:ext cx="823913" cy="1893887"/>
            </a:xfrm>
            <a:custGeom>
              <a:avLst/>
              <a:gdLst>
                <a:gd name="T0" fmla="*/ 0 w 519"/>
                <a:gd name="T1" fmla="*/ 2147483647 h 1193"/>
                <a:gd name="T2" fmla="*/ 2147483647 w 519"/>
                <a:gd name="T3" fmla="*/ 2147483647 h 1193"/>
                <a:gd name="T4" fmla="*/ 2147483647 w 519"/>
                <a:gd name="T5" fmla="*/ 0 h 1193"/>
                <a:gd name="T6" fmla="*/ 0 60000 65536"/>
                <a:gd name="T7" fmla="*/ 0 60000 65536"/>
                <a:gd name="T8" fmla="*/ 0 60000 65536"/>
                <a:gd name="T9" fmla="*/ 0 w 519"/>
                <a:gd name="T10" fmla="*/ 0 h 1193"/>
                <a:gd name="T11" fmla="*/ 519 w 519"/>
                <a:gd name="T12" fmla="*/ 1193 h 11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9" h="1193">
                  <a:moveTo>
                    <a:pt x="0" y="1193"/>
                  </a:moveTo>
                  <a:lnTo>
                    <a:pt x="424" y="547"/>
                  </a:lnTo>
                  <a:lnTo>
                    <a:pt x="519" y="0"/>
                  </a:lnTo>
                </a:path>
              </a:pathLst>
            </a:custGeom>
            <a:noFill/>
            <a:ln w="4127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0" name="Freeform 58"/>
            <p:cNvSpPr>
              <a:spLocks/>
            </p:cNvSpPr>
            <p:nvPr/>
          </p:nvSpPr>
          <p:spPr bwMode="auto">
            <a:xfrm>
              <a:off x="3297287" y="3354351"/>
              <a:ext cx="1141413" cy="748990"/>
            </a:xfrm>
            <a:custGeom>
              <a:avLst/>
              <a:gdLst>
                <a:gd name="T0" fmla="*/ 0 w 666"/>
                <a:gd name="T1" fmla="*/ 0 h 450"/>
                <a:gd name="T2" fmla="*/ 2147483647 w 666"/>
                <a:gd name="T3" fmla="*/ 2147483647 h 450"/>
                <a:gd name="T4" fmla="*/ 2147483647 w 666"/>
                <a:gd name="T5" fmla="*/ 2147483647 h 450"/>
                <a:gd name="T6" fmla="*/ 0 60000 65536"/>
                <a:gd name="T7" fmla="*/ 0 60000 65536"/>
                <a:gd name="T8" fmla="*/ 0 60000 65536"/>
                <a:gd name="T9" fmla="*/ 0 w 666"/>
                <a:gd name="T10" fmla="*/ 0 h 450"/>
                <a:gd name="T11" fmla="*/ 666 w 666"/>
                <a:gd name="T12" fmla="*/ 450 h 4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6" h="450">
                  <a:moveTo>
                    <a:pt x="0" y="0"/>
                  </a:moveTo>
                  <a:lnTo>
                    <a:pt x="186" y="78"/>
                  </a:lnTo>
                  <a:lnTo>
                    <a:pt x="666" y="450"/>
                  </a:lnTo>
                </a:path>
              </a:pathLst>
            </a:custGeom>
            <a:noFill/>
            <a:ln w="444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1" name="Freeform 59"/>
            <p:cNvSpPr>
              <a:spLocks/>
            </p:cNvSpPr>
            <p:nvPr/>
          </p:nvSpPr>
          <p:spPr bwMode="auto">
            <a:xfrm>
              <a:off x="2646412" y="4135090"/>
              <a:ext cx="1906588" cy="260350"/>
            </a:xfrm>
            <a:custGeom>
              <a:avLst/>
              <a:gdLst>
                <a:gd name="T0" fmla="*/ 0 w 1201"/>
                <a:gd name="T1" fmla="*/ 2147483647 h 164"/>
                <a:gd name="T2" fmla="*/ 2147483647 w 1201"/>
                <a:gd name="T3" fmla="*/ 2147483647 h 164"/>
                <a:gd name="T4" fmla="*/ 2147483647 w 1201"/>
                <a:gd name="T5" fmla="*/ 0 h 164"/>
                <a:gd name="T6" fmla="*/ 0 60000 65536"/>
                <a:gd name="T7" fmla="*/ 0 60000 65536"/>
                <a:gd name="T8" fmla="*/ 0 60000 65536"/>
                <a:gd name="T9" fmla="*/ 0 w 1201"/>
                <a:gd name="T10" fmla="*/ 0 h 164"/>
                <a:gd name="T11" fmla="*/ 1201 w 1201"/>
                <a:gd name="T12" fmla="*/ 164 h 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1" h="164">
                  <a:moveTo>
                    <a:pt x="0" y="164"/>
                  </a:moveTo>
                  <a:lnTo>
                    <a:pt x="608" y="22"/>
                  </a:lnTo>
                  <a:lnTo>
                    <a:pt x="1201" y="0"/>
                  </a:lnTo>
                </a:path>
              </a:pathLst>
            </a:custGeom>
            <a:noFill/>
            <a:ln w="444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2" name="Freeform 60"/>
            <p:cNvSpPr>
              <a:spLocks/>
            </p:cNvSpPr>
            <p:nvPr/>
          </p:nvSpPr>
          <p:spPr bwMode="auto">
            <a:xfrm>
              <a:off x="2651175" y="4206528"/>
              <a:ext cx="1862137" cy="222250"/>
            </a:xfrm>
            <a:custGeom>
              <a:avLst/>
              <a:gdLst>
                <a:gd name="T0" fmla="*/ 2147483647 w 1225"/>
                <a:gd name="T1" fmla="*/ 0 h 146"/>
                <a:gd name="T2" fmla="*/ 2147483647 w 1225"/>
                <a:gd name="T3" fmla="*/ 2147483647 h 146"/>
                <a:gd name="T4" fmla="*/ 0 w 1225"/>
                <a:gd name="T5" fmla="*/ 2147483647 h 146"/>
                <a:gd name="T6" fmla="*/ 0 60000 65536"/>
                <a:gd name="T7" fmla="*/ 0 60000 65536"/>
                <a:gd name="T8" fmla="*/ 0 60000 65536"/>
                <a:gd name="T9" fmla="*/ 0 w 1225"/>
                <a:gd name="T10" fmla="*/ 0 h 146"/>
                <a:gd name="T11" fmla="*/ 1225 w 1225"/>
                <a:gd name="T12" fmla="*/ 146 h 1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5" h="146">
                  <a:moveTo>
                    <a:pt x="1225" y="0"/>
                  </a:moveTo>
                  <a:lnTo>
                    <a:pt x="557" y="27"/>
                  </a:lnTo>
                  <a:lnTo>
                    <a:pt x="0" y="146"/>
                  </a:lnTo>
                </a:path>
              </a:pathLst>
            </a:cu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3" name="Freeform 61"/>
            <p:cNvSpPr>
              <a:spLocks/>
            </p:cNvSpPr>
            <p:nvPr/>
          </p:nvSpPr>
          <p:spPr bwMode="auto">
            <a:xfrm>
              <a:off x="2013000" y="4516090"/>
              <a:ext cx="488950" cy="527050"/>
            </a:xfrm>
            <a:custGeom>
              <a:avLst/>
              <a:gdLst>
                <a:gd name="T0" fmla="*/ 2147483647 w 308"/>
                <a:gd name="T1" fmla="*/ 0 h 332"/>
                <a:gd name="T2" fmla="*/ 2147483647 w 308"/>
                <a:gd name="T3" fmla="*/ 2147483647 h 332"/>
                <a:gd name="T4" fmla="*/ 0 w 308"/>
                <a:gd name="T5" fmla="*/ 2147483647 h 332"/>
                <a:gd name="T6" fmla="*/ 0 60000 65536"/>
                <a:gd name="T7" fmla="*/ 0 60000 65536"/>
                <a:gd name="T8" fmla="*/ 0 60000 65536"/>
                <a:gd name="T9" fmla="*/ 0 w 308"/>
                <a:gd name="T10" fmla="*/ 0 h 332"/>
                <a:gd name="T11" fmla="*/ 308 w 308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" h="332">
                  <a:moveTo>
                    <a:pt x="308" y="0"/>
                  </a:moveTo>
                  <a:lnTo>
                    <a:pt x="180" y="166"/>
                  </a:lnTo>
                  <a:lnTo>
                    <a:pt x="0" y="332"/>
                  </a:lnTo>
                </a:path>
              </a:pathLst>
            </a:custGeom>
            <a:noFill/>
            <a:ln w="444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4" name="Freeform 63"/>
            <p:cNvSpPr>
              <a:spLocks/>
            </p:cNvSpPr>
            <p:nvPr/>
          </p:nvSpPr>
          <p:spPr bwMode="auto">
            <a:xfrm>
              <a:off x="2573387" y="4482753"/>
              <a:ext cx="647700" cy="808037"/>
            </a:xfrm>
            <a:custGeom>
              <a:avLst/>
              <a:gdLst>
                <a:gd name="T0" fmla="*/ 0 w 1503"/>
                <a:gd name="T1" fmla="*/ 0 h 5723"/>
                <a:gd name="T2" fmla="*/ 2147483647 w 1503"/>
                <a:gd name="T3" fmla="*/ 2147483647 h 5723"/>
                <a:gd name="T4" fmla="*/ 0 60000 65536"/>
                <a:gd name="T5" fmla="*/ 0 60000 65536"/>
                <a:gd name="T6" fmla="*/ 0 w 1503"/>
                <a:gd name="T7" fmla="*/ 0 h 5723"/>
                <a:gd name="T8" fmla="*/ 1503 w 1503"/>
                <a:gd name="T9" fmla="*/ 5723 h 57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03" h="5723">
                  <a:moveTo>
                    <a:pt x="0" y="0"/>
                  </a:moveTo>
                  <a:lnTo>
                    <a:pt x="1503" y="5723"/>
                  </a:lnTo>
                </a:path>
              </a:pathLst>
            </a:custGeom>
            <a:noFill/>
            <a:ln w="444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4145" name="Picture 68" descr="Самолет"/>
            <p:cNvPicPr>
              <a:picLocks noChangeAspect="1" noChangeArrowheads="1"/>
            </p:cNvPicPr>
            <p:nvPr/>
          </p:nvPicPr>
          <p:blipFill>
            <a:blip r:embed="rId4" cstate="print">
              <a:lum bright="-54000" contrast="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6987" y="2411065"/>
              <a:ext cx="28733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6" name="Picture 69" descr="Самолет"/>
            <p:cNvPicPr>
              <a:picLocks noChangeAspect="1" noChangeArrowheads="1"/>
            </p:cNvPicPr>
            <p:nvPr/>
          </p:nvPicPr>
          <p:blipFill>
            <a:blip r:embed="rId4" cstate="print">
              <a:lum bright="-54000" contrast="8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950" y="1893540"/>
              <a:ext cx="2873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47" name="Group 78"/>
            <p:cNvGrpSpPr>
              <a:grpSpLocks/>
            </p:cNvGrpSpPr>
            <p:nvPr/>
          </p:nvGrpSpPr>
          <p:grpSpPr bwMode="auto">
            <a:xfrm>
              <a:off x="2438450" y="4320828"/>
              <a:ext cx="215900" cy="215900"/>
              <a:chOff x="2312" y="3635"/>
              <a:chExt cx="136" cy="136"/>
            </a:xfrm>
          </p:grpSpPr>
          <p:sp>
            <p:nvSpPr>
              <p:cNvPr id="4165" name="Oval 79"/>
              <p:cNvSpPr>
                <a:spLocks noChangeArrowheads="1"/>
              </p:cNvSpPr>
              <p:nvPr/>
            </p:nvSpPr>
            <p:spPr bwMode="auto">
              <a:xfrm>
                <a:off x="2336" y="3657"/>
                <a:ext cx="90" cy="90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  <p:sp>
            <p:nvSpPr>
              <p:cNvPr id="4166" name="Oval 80"/>
              <p:cNvSpPr>
                <a:spLocks noChangeArrowheads="1"/>
              </p:cNvSpPr>
              <p:nvPr/>
            </p:nvSpPr>
            <p:spPr bwMode="auto">
              <a:xfrm>
                <a:off x="2312" y="3635"/>
                <a:ext cx="136" cy="13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4148" name="Group 99"/>
            <p:cNvGrpSpPr>
              <a:grpSpLocks/>
            </p:cNvGrpSpPr>
            <p:nvPr/>
          </p:nvGrpSpPr>
          <p:grpSpPr bwMode="auto">
            <a:xfrm>
              <a:off x="3259187" y="2285653"/>
              <a:ext cx="215900" cy="215900"/>
              <a:chOff x="2312" y="3635"/>
              <a:chExt cx="136" cy="136"/>
            </a:xfrm>
          </p:grpSpPr>
          <p:sp>
            <p:nvSpPr>
              <p:cNvPr id="4163" name="Oval 100"/>
              <p:cNvSpPr>
                <a:spLocks noChangeArrowheads="1"/>
              </p:cNvSpPr>
              <p:nvPr/>
            </p:nvSpPr>
            <p:spPr bwMode="auto">
              <a:xfrm>
                <a:off x="2336" y="3657"/>
                <a:ext cx="90" cy="90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  <p:sp>
            <p:nvSpPr>
              <p:cNvPr id="4164" name="Oval 101"/>
              <p:cNvSpPr>
                <a:spLocks noChangeArrowheads="1"/>
              </p:cNvSpPr>
              <p:nvPr/>
            </p:nvSpPr>
            <p:spPr bwMode="auto">
              <a:xfrm>
                <a:off x="2312" y="3635"/>
                <a:ext cx="136" cy="13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4149" name="Group 102"/>
            <p:cNvGrpSpPr>
              <a:grpSpLocks/>
            </p:cNvGrpSpPr>
            <p:nvPr/>
          </p:nvGrpSpPr>
          <p:grpSpPr bwMode="auto">
            <a:xfrm>
              <a:off x="2501280" y="2160314"/>
              <a:ext cx="320675" cy="322263"/>
              <a:chOff x="2312" y="3635"/>
              <a:chExt cx="136" cy="136"/>
            </a:xfrm>
          </p:grpSpPr>
          <p:sp>
            <p:nvSpPr>
              <p:cNvPr id="4161" name="Oval 103"/>
              <p:cNvSpPr>
                <a:spLocks noChangeArrowheads="1"/>
              </p:cNvSpPr>
              <p:nvPr/>
            </p:nvSpPr>
            <p:spPr bwMode="auto">
              <a:xfrm>
                <a:off x="2336" y="3657"/>
                <a:ext cx="90" cy="90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  <p:sp>
            <p:nvSpPr>
              <p:cNvPr id="4162" name="Oval 104"/>
              <p:cNvSpPr>
                <a:spLocks noChangeArrowheads="1"/>
              </p:cNvSpPr>
              <p:nvPr/>
            </p:nvSpPr>
            <p:spPr bwMode="auto">
              <a:xfrm>
                <a:off x="2312" y="3635"/>
                <a:ext cx="136" cy="13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grpSp>
          <p:nvGrpSpPr>
            <p:cNvPr id="4150" name="Group 105"/>
            <p:cNvGrpSpPr>
              <a:grpSpLocks/>
            </p:cNvGrpSpPr>
            <p:nvPr/>
          </p:nvGrpSpPr>
          <p:grpSpPr bwMode="auto">
            <a:xfrm>
              <a:off x="547737" y="1517303"/>
              <a:ext cx="215900" cy="215900"/>
              <a:chOff x="2312" y="3635"/>
              <a:chExt cx="136" cy="136"/>
            </a:xfrm>
          </p:grpSpPr>
          <p:sp>
            <p:nvSpPr>
              <p:cNvPr id="4159" name="Oval 106"/>
              <p:cNvSpPr>
                <a:spLocks noChangeArrowheads="1"/>
              </p:cNvSpPr>
              <p:nvPr/>
            </p:nvSpPr>
            <p:spPr bwMode="auto">
              <a:xfrm>
                <a:off x="2336" y="3657"/>
                <a:ext cx="90" cy="90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  <p:sp>
            <p:nvSpPr>
              <p:cNvPr id="4160" name="Oval 107"/>
              <p:cNvSpPr>
                <a:spLocks noChangeArrowheads="1"/>
              </p:cNvSpPr>
              <p:nvPr/>
            </p:nvSpPr>
            <p:spPr bwMode="auto">
              <a:xfrm>
                <a:off x="2312" y="3635"/>
                <a:ext cx="136" cy="13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 altLang="ru-RU" dirty="0"/>
              </a:p>
            </p:txBody>
          </p:sp>
        </p:grpSp>
        <p:sp>
          <p:nvSpPr>
            <p:cNvPr id="4151" name="Text Box 6"/>
            <p:cNvSpPr txBox="1">
              <a:spLocks noChangeArrowheads="1"/>
            </p:cNvSpPr>
            <p:nvPr/>
          </p:nvSpPr>
          <p:spPr bwMode="auto">
            <a:xfrm>
              <a:off x="3424808" y="2115646"/>
              <a:ext cx="1219200" cy="276999"/>
            </a:xfrm>
            <a:prstGeom prst="rect">
              <a:avLst/>
            </a:prstGeom>
            <a:noFill/>
            <a:ln>
              <a:noFill/>
            </a:ln>
            <a:effectLst>
              <a:outerShdw sx="999" sy="999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ru-RU" sz="1200" b="1" dirty="0">
                  <a:solidFill>
                    <a:srgbClr val="002060"/>
                  </a:solidFill>
                  <a:latin typeface="Arial" pitchFamily="34" charset="0"/>
                </a:rPr>
                <a:t>Вологда</a:t>
              </a:r>
            </a:p>
          </p:txBody>
        </p:sp>
        <p:sp>
          <p:nvSpPr>
            <p:cNvPr id="4152" name="Text Box 43"/>
            <p:cNvSpPr txBox="1">
              <a:spLocks noChangeArrowheads="1"/>
            </p:cNvSpPr>
            <p:nvPr/>
          </p:nvSpPr>
          <p:spPr bwMode="auto">
            <a:xfrm>
              <a:off x="479744" y="1277974"/>
              <a:ext cx="1957388" cy="276999"/>
            </a:xfrm>
            <a:prstGeom prst="rect">
              <a:avLst/>
            </a:prstGeom>
            <a:noFill/>
            <a:ln>
              <a:noFill/>
            </a:ln>
            <a:effectLst>
              <a:outerShdw dist="17961" sx="999" sy="999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altLang="ru-RU" sz="1200" b="1" dirty="0">
                  <a:latin typeface="Arial" pitchFamily="34" charset="0"/>
                </a:rPr>
                <a:t>Санкт-Петербург</a:t>
              </a:r>
            </a:p>
          </p:txBody>
        </p:sp>
        <p:sp>
          <p:nvSpPr>
            <p:cNvPr id="4153" name="Text Box 76"/>
            <p:cNvSpPr txBox="1">
              <a:spLocks noChangeArrowheads="1"/>
            </p:cNvSpPr>
            <p:nvPr/>
          </p:nvSpPr>
          <p:spPr bwMode="auto">
            <a:xfrm>
              <a:off x="1349534" y="4173984"/>
              <a:ext cx="1160462" cy="276999"/>
            </a:xfrm>
            <a:prstGeom prst="rect">
              <a:avLst/>
            </a:prstGeom>
            <a:noFill/>
            <a:ln>
              <a:noFill/>
            </a:ln>
            <a:effectLst>
              <a:outerShdw dist="17961" sx="999" sy="999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ru-RU" altLang="ru-RU" sz="1200" b="1" dirty="0">
                  <a:latin typeface="Arial" pitchFamily="34" charset="0"/>
                </a:rPr>
                <a:t>Москва</a:t>
              </a:r>
            </a:p>
          </p:txBody>
        </p:sp>
        <p:sp>
          <p:nvSpPr>
            <p:cNvPr id="4154" name="Text Box 83"/>
            <p:cNvSpPr txBox="1">
              <a:spLocks noChangeArrowheads="1"/>
            </p:cNvSpPr>
            <p:nvPr/>
          </p:nvSpPr>
          <p:spPr bwMode="auto">
            <a:xfrm>
              <a:off x="1115616" y="2204864"/>
              <a:ext cx="1449387" cy="307777"/>
            </a:xfrm>
            <a:prstGeom prst="rect">
              <a:avLst/>
            </a:prstGeom>
            <a:noFill/>
            <a:ln>
              <a:noFill/>
            </a:ln>
            <a:effectLst>
              <a:outerShdw dist="17961" sx="999" sy="999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ru-RU" altLang="ru-RU" sz="1400" b="1" dirty="0">
                  <a:latin typeface="Arial" pitchFamily="34" charset="0"/>
                </a:rPr>
                <a:t>Череповец</a:t>
              </a:r>
            </a:p>
          </p:txBody>
        </p:sp>
        <p:sp>
          <p:nvSpPr>
            <p:cNvPr id="4155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3065516" y="4455747"/>
              <a:ext cx="1868555" cy="36355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1400" kern="10" dirty="0">
                  <a:solidFill>
                    <a:srgbClr val="A6A6A6">
                      <a:alpha val="59999"/>
                    </a:srgbClr>
                  </a:solidFill>
                  <a:latin typeface="Iris"/>
                </a:rPr>
                <a:t>Россия</a:t>
              </a:r>
            </a:p>
          </p:txBody>
        </p:sp>
        <p:sp>
          <p:nvSpPr>
            <p:cNvPr id="95" name="Line 47"/>
            <p:cNvSpPr>
              <a:spLocks noChangeShapeType="1"/>
            </p:cNvSpPr>
            <p:nvPr/>
          </p:nvSpPr>
          <p:spPr bwMode="auto">
            <a:xfrm rot="19011125">
              <a:off x="316281" y="3008800"/>
              <a:ext cx="2481422" cy="30634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 rot="19392777">
              <a:off x="370084" y="3169342"/>
              <a:ext cx="1113542" cy="37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R=700 </a:t>
              </a:r>
              <a:r>
                <a:rPr lang="ru-RU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км</a:t>
              </a:r>
            </a:p>
          </p:txBody>
        </p:sp>
        <p:sp>
          <p:nvSpPr>
            <p:cNvPr id="97" name="Text Box 104"/>
            <p:cNvSpPr txBox="1">
              <a:spLocks noChangeArrowheads="1"/>
            </p:cNvSpPr>
            <p:nvPr/>
          </p:nvSpPr>
          <p:spPr bwMode="auto">
            <a:xfrm>
              <a:off x="3818314" y="1585217"/>
              <a:ext cx="1485265" cy="47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sx="1000" sy="1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defTabSz="9572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cs"/>
                </a:rPr>
                <a:t>Вологодская </a:t>
              </a:r>
            </a:p>
            <a:p>
              <a:pPr defTabSz="9572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cs"/>
                </a:rPr>
                <a:t>область</a:t>
              </a:r>
            </a:p>
          </p:txBody>
        </p:sp>
      </p:grpSp>
      <p:sp>
        <p:nvSpPr>
          <p:cNvPr id="4107" name="Freeform 67"/>
          <p:cNvSpPr>
            <a:spLocks/>
          </p:cNvSpPr>
          <p:nvPr/>
        </p:nvSpPr>
        <p:spPr bwMode="auto">
          <a:xfrm>
            <a:off x="376238" y="5975449"/>
            <a:ext cx="523875" cy="1587"/>
          </a:xfrm>
          <a:custGeom>
            <a:avLst/>
            <a:gdLst>
              <a:gd name="T0" fmla="*/ 0 w 330"/>
              <a:gd name="T1" fmla="*/ 0 h 1"/>
              <a:gd name="T2" fmla="*/ 2147483647 w 330"/>
              <a:gd name="T3" fmla="*/ 0 h 1"/>
              <a:gd name="T4" fmla="*/ 0 60000 65536"/>
              <a:gd name="T5" fmla="*/ 0 60000 65536"/>
              <a:gd name="T6" fmla="*/ 0 w 330"/>
              <a:gd name="T7" fmla="*/ 0 h 1"/>
              <a:gd name="T8" fmla="*/ 330 w 3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" h="1">
                <a:moveTo>
                  <a:pt x="0" y="0"/>
                </a:moveTo>
                <a:lnTo>
                  <a:pt x="330" y="0"/>
                </a:lnTo>
              </a:path>
            </a:pathLst>
          </a:cu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6" name="Rectangle 2"/>
          <p:cNvSpPr>
            <a:spLocks noChangeArrowheads="1"/>
          </p:cNvSpPr>
          <p:nvPr/>
        </p:nvSpPr>
        <p:spPr bwMode="auto">
          <a:xfrm>
            <a:off x="4475163" y="980727"/>
            <a:ext cx="4489450" cy="565596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cs typeface="+mn-cs"/>
            </a:endParaRPr>
          </a:p>
        </p:txBody>
      </p:sp>
      <p:sp>
        <p:nvSpPr>
          <p:cNvPr id="107" name="Rectangle 8"/>
          <p:cNvSpPr>
            <a:spLocks noChangeArrowheads="1"/>
          </p:cNvSpPr>
          <p:nvPr/>
        </p:nvSpPr>
        <p:spPr bwMode="auto">
          <a:xfrm>
            <a:off x="4475163" y="980728"/>
            <a:ext cx="4489450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4572000" y="1052165"/>
            <a:ext cx="43926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ru-RU" altLang="ko-KR" sz="1600" b="1" dirty="0">
                <a:latin typeface="Arial" pitchFamily="34" charset="0"/>
                <a:ea typeface="Gulim" pitchFamily="34" charset="-127"/>
              </a:rPr>
              <a:t>Основные факторы</a:t>
            </a:r>
            <a:endParaRPr lang="en-US" altLang="ko-KR" sz="1600" b="1" dirty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4111" name="Rectangle 12"/>
          <p:cNvSpPr>
            <a:spLocks noChangeArrowheads="1"/>
          </p:cNvSpPr>
          <p:nvPr/>
        </p:nvSpPr>
        <p:spPr bwMode="auto">
          <a:xfrm>
            <a:off x="4572000" y="1412776"/>
            <a:ext cx="4392613" cy="51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93675" lvl="1" indent="-192088" defTabSz="895350">
              <a:spcAft>
                <a:spcPts val="80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altLang="ko-KR" sz="1300" dirty="0">
                <a:latin typeface="Arial" pitchFamily="34" charset="0"/>
                <a:ea typeface="Gulim" pitchFamily="34" charset="-127"/>
              </a:rPr>
              <a:t>Выгодное географическое положение - все виды транспортных коммуникаций: железные и автомобильные дороги, Волго-Балтийский водный путь, Международный аэропорт - воздушный коридор Европа-Азия</a:t>
            </a:r>
          </a:p>
          <a:p>
            <a:pPr marL="193675" lvl="1" indent="-192088" defTabSz="895350">
              <a:spcAft>
                <a:spcPts val="80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altLang="ko-KR" sz="1300" dirty="0">
                <a:latin typeface="Arial" pitchFamily="34" charset="0"/>
                <a:ea typeface="Gulim" pitchFamily="34" charset="-127"/>
              </a:rPr>
              <a:t>Близость к крупнейшим экономическим центрам страны: Москве и Санкт-Петербургу</a:t>
            </a:r>
          </a:p>
          <a:p>
            <a:pPr marL="193675" lvl="1" indent="-192088" defTabSz="895350">
              <a:spcAft>
                <a:spcPts val="80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altLang="ko-KR" sz="1300" dirty="0">
                <a:latin typeface="Arial" pitchFamily="34" charset="0"/>
                <a:ea typeface="Gulim" pitchFamily="34" charset="-127"/>
              </a:rPr>
              <a:t>В радиусе 700 километров крупнейшая потребительская база РФ: в зоне </a:t>
            </a:r>
            <a:r>
              <a:rPr lang="ru-RU" altLang="ru-RU" sz="1300" dirty="0">
                <a:latin typeface="Arial" pitchFamily="34" charset="0"/>
                <a:ea typeface="Gulim" pitchFamily="34" charset="-127"/>
              </a:rPr>
              <a:t>суточного пробега</a:t>
            </a:r>
            <a:r>
              <a:rPr lang="ru-RU" altLang="ko-KR" sz="1300" dirty="0">
                <a:latin typeface="Arial" pitchFamily="34" charset="0"/>
                <a:ea typeface="Gulim" pitchFamily="34" charset="-127"/>
              </a:rPr>
              <a:t> проживает 50 млн. человек</a:t>
            </a:r>
          </a:p>
          <a:p>
            <a:pPr marL="193675" lvl="1" indent="-192088" defTabSz="895350">
              <a:spcAft>
                <a:spcPts val="80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altLang="ko-KR" sz="1300" dirty="0" smtClean="0">
                <a:latin typeface="Arial" pitchFamily="34" charset="0"/>
                <a:ea typeface="Gulim" pitchFamily="34" charset="-127"/>
              </a:rPr>
              <a:t>Мощный базовый сектор экономики: металлургическая  (ОАО «Северсталь» - производство черной металлургии) и химическая промышленность (ОАО «ФосАгро» - производство минеральных удобрений) – составляет 1% в объеме отгруженной продукции промышленности России </a:t>
            </a:r>
          </a:p>
          <a:p>
            <a:pPr marL="193675" lvl="1" indent="-192088" defTabSz="895350">
              <a:spcAft>
                <a:spcPts val="80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altLang="ko-KR" sz="1300" dirty="0" smtClean="0">
                <a:latin typeface="Arial" pitchFamily="34" charset="0"/>
                <a:ea typeface="Gulim" pitchFamily="34" charset="-127"/>
              </a:rPr>
              <a:t>Территория города – 120,9 кв. км</a:t>
            </a:r>
          </a:p>
          <a:p>
            <a:pPr marL="193675" lvl="1" indent="-192088" defTabSz="895350">
              <a:spcAft>
                <a:spcPts val="80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altLang="ko-KR" sz="1300" dirty="0" smtClean="0">
                <a:latin typeface="Arial" pitchFamily="34" charset="0"/>
                <a:ea typeface="Gulim" pitchFamily="34" charset="-127"/>
              </a:rPr>
              <a:t>Население города – 317,9 тыс. чел. </a:t>
            </a:r>
          </a:p>
          <a:p>
            <a:pPr marL="193675" lvl="1" indent="-192088" defTabSz="895350">
              <a:spcAft>
                <a:spcPts val="80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altLang="ko-KR" sz="1300" dirty="0" smtClean="0">
                <a:latin typeface="Arial" pitchFamily="34" charset="0"/>
                <a:ea typeface="Gulim" pitchFamily="34" charset="-127"/>
              </a:rPr>
              <a:t>Мощная система профессионально-технического  и высшего образования</a:t>
            </a:r>
          </a:p>
          <a:p>
            <a:pPr marL="193675" lvl="1" indent="-192088" defTabSz="895350">
              <a:spcAft>
                <a:spcPts val="80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</a:pPr>
            <a:r>
              <a:rPr lang="ru-RU" altLang="ko-KR" sz="1300" dirty="0" smtClean="0">
                <a:latin typeface="Arial" pitchFamily="34" charset="0"/>
                <a:ea typeface="Gulim" pitchFamily="34" charset="-127"/>
              </a:rPr>
              <a:t>Традиции индустриального города - население, лояльное к работе в промышленности</a:t>
            </a:r>
          </a:p>
        </p:txBody>
      </p:sp>
      <p:grpSp>
        <p:nvGrpSpPr>
          <p:cNvPr id="4112" name="Группа 3"/>
          <p:cNvGrpSpPr>
            <a:grpSpLocks/>
          </p:cNvGrpSpPr>
          <p:nvPr/>
        </p:nvGrpSpPr>
        <p:grpSpPr bwMode="auto">
          <a:xfrm flipV="1">
            <a:off x="284163" y="5777011"/>
            <a:ext cx="400050" cy="46038"/>
            <a:chOff x="3811848" y="5922640"/>
            <a:chExt cx="400112" cy="0"/>
          </a:xfrm>
        </p:grpSpPr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3811848" y="5922640"/>
              <a:ext cx="69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5" name="Line 18"/>
            <p:cNvSpPr>
              <a:spLocks noChangeShapeType="1"/>
            </p:cNvSpPr>
            <p:nvPr/>
          </p:nvSpPr>
          <p:spPr bwMode="auto">
            <a:xfrm>
              <a:off x="3976711" y="5922640"/>
              <a:ext cx="69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6" name="Line 18"/>
            <p:cNvSpPr>
              <a:spLocks noChangeShapeType="1"/>
            </p:cNvSpPr>
            <p:nvPr/>
          </p:nvSpPr>
          <p:spPr bwMode="auto">
            <a:xfrm>
              <a:off x="4142660" y="5922640"/>
              <a:ext cx="69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13" name="Title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938213" y="556742"/>
            <a:ext cx="80264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ru-RU" altLang="ru-RU" sz="1500" b="1" dirty="0">
                <a:solidFill>
                  <a:srgbClr val="0070C0"/>
                </a:solidFill>
                <a:latin typeface="Arial" pitchFamily="34" charset="0"/>
              </a:rPr>
              <a:t>Череповец – крупнейший промышленно-деловой центр Северо-Запада России </a:t>
            </a:r>
          </a:p>
        </p:txBody>
      </p:sp>
      <p:sp>
        <p:nvSpPr>
          <p:cNvPr id="84" name="Номер слайда 2"/>
          <p:cNvSpPr txBox="1">
            <a:spLocks/>
          </p:cNvSpPr>
          <p:nvPr/>
        </p:nvSpPr>
        <p:spPr>
          <a:xfrm>
            <a:off x="8575675" y="6453336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852E9371-7C99-429A-AEEB-A9F374712909}" type="slidenum">
              <a:rPr lang="ru-RU" sz="20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</a:t>
            </a:fld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Рисунок 2" descr="http://nason.ru/data/image/drevnost/cherepovec_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22238"/>
            <a:ext cx="541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1154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200" b="1" dirty="0">
              <a:latin typeface="Arial"/>
              <a:cs typeface="Arial"/>
              <a:sym typeface="Arial"/>
            </a:endParaRPr>
          </a:p>
        </p:txBody>
      </p:sp>
      <p:grpSp>
        <p:nvGrpSpPr>
          <p:cNvPr id="2055" name="Группа 10"/>
          <p:cNvGrpSpPr>
            <a:grpSpLocks/>
          </p:cNvGrpSpPr>
          <p:nvPr/>
        </p:nvGrpSpPr>
        <p:grpSpPr bwMode="auto">
          <a:xfrm>
            <a:off x="796925" y="404664"/>
            <a:ext cx="8281988" cy="47625"/>
            <a:chOff x="3795" y="1579290"/>
            <a:chExt cx="9431907" cy="720080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3795" y="1579290"/>
              <a:ext cx="33844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3028442" y="1579290"/>
              <a:ext cx="33844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FFC000"/>
                </a:gs>
                <a:gs pos="32000">
                  <a:srgbClr val="FFFF00"/>
                </a:gs>
                <a:gs pos="41000">
                  <a:srgbClr val="FFFF00"/>
                </a:gs>
                <a:gs pos="55000">
                  <a:srgbClr val="FFFF00"/>
                </a:gs>
                <a:gs pos="67000">
                  <a:srgbClr val="FFFF00"/>
                </a:gs>
                <a:gs pos="100000">
                  <a:srgbClr val="FFC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6051280" y="1579290"/>
              <a:ext cx="33844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056" name="Title 2"/>
          <p:cNvSpPr txBox="1">
            <a:spLocks/>
          </p:cNvSpPr>
          <p:nvPr/>
        </p:nvSpPr>
        <p:spPr bwMode="auto">
          <a:xfrm>
            <a:off x="635000" y="138981"/>
            <a:ext cx="84010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ru-RU" altLang="ru-RU" sz="1400" b="1" dirty="0">
                <a:latin typeface="Arial" pitchFamily="34" charset="0"/>
              </a:rPr>
              <a:t>КРАТКАЯ СПРАВКА О МУНИЦИПАЛЬНОМ ОБРАЗОВАНИИ</a:t>
            </a:r>
          </a:p>
        </p:txBody>
      </p:sp>
      <p:pic>
        <p:nvPicPr>
          <p:cNvPr id="2057" name="Рисунок 2" descr="http://nason.ru/data/image/drevnost/cherepovec_2.gif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22238"/>
            <a:ext cx="541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2"/>
          <p:cNvSpPr txBox="1">
            <a:spLocks/>
          </p:cNvSpPr>
          <p:nvPr/>
        </p:nvSpPr>
        <p:spPr bwMode="auto">
          <a:xfrm>
            <a:off x="869950" y="616050"/>
            <a:ext cx="8180388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ru-RU" altLang="ru-RU" sz="1600" b="1" dirty="0">
                <a:solidFill>
                  <a:srgbClr val="0070C0"/>
                </a:solidFill>
                <a:latin typeface="Arial" pitchFamily="34" charset="0"/>
              </a:rPr>
              <a:t>Экономический потенциал муниципального образования «Город Череповец»</a:t>
            </a:r>
          </a:p>
        </p:txBody>
      </p:sp>
      <p:sp>
        <p:nvSpPr>
          <p:cNvPr id="85" name="Rectangle 5"/>
          <p:cNvSpPr>
            <a:spLocks noChangeArrowheads="1"/>
          </p:cNvSpPr>
          <p:nvPr/>
        </p:nvSpPr>
        <p:spPr bwMode="auto">
          <a:xfrm>
            <a:off x="7092950" y="1408460"/>
            <a:ext cx="2051050" cy="5170488"/>
          </a:xfrm>
          <a:prstGeom prst="rect">
            <a:avLst/>
          </a:prstGeom>
          <a:gradFill rotWithShape="1">
            <a:gsLst>
              <a:gs pos="0">
                <a:srgbClr val="ECEBE4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93286" tIns="46643" rIns="93286" bIns="46643" anchor="ctr"/>
          <a:lstStyle/>
          <a:p>
            <a:pPr>
              <a:defRPr/>
            </a:pPr>
            <a:endParaRPr lang="ru-RU" sz="10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Freeform 5"/>
          <p:cNvSpPr>
            <a:spLocks/>
          </p:cNvSpPr>
          <p:nvPr>
            <p:custDataLst>
              <p:tags r:id="rId4"/>
            </p:custDataLst>
          </p:nvPr>
        </p:nvSpPr>
        <p:spPr bwMode="blackWhite">
          <a:xfrm>
            <a:off x="73025" y="1446560"/>
            <a:ext cx="1944688" cy="1135063"/>
          </a:xfrm>
          <a:custGeom>
            <a:avLst/>
            <a:gdLst>
              <a:gd name="T0" fmla="*/ 0 w 1152"/>
              <a:gd name="T1" fmla="*/ 0 h 576"/>
              <a:gd name="T2" fmla="*/ 1048 w 1152"/>
              <a:gd name="T3" fmla="*/ 0 h 576"/>
              <a:gd name="T4" fmla="*/ 1152 w 1152"/>
              <a:gd name="T5" fmla="*/ 288 h 576"/>
              <a:gd name="T6" fmla="*/ 1048 w 1152"/>
              <a:gd name="T7" fmla="*/ 576 h 576"/>
              <a:gd name="T8" fmla="*/ 0 w 1152"/>
              <a:gd name="T9" fmla="*/ 576 h 576"/>
              <a:gd name="T10" fmla="*/ 0 w 1152"/>
              <a:gd name="T11" fmla="*/ 288 h 576"/>
              <a:gd name="T12" fmla="*/ 0 w 1152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2" h="576">
                <a:moveTo>
                  <a:pt x="0" y="0"/>
                </a:moveTo>
                <a:lnTo>
                  <a:pt x="1048" y="0"/>
                </a:lnTo>
                <a:lnTo>
                  <a:pt x="1152" y="288"/>
                </a:lnTo>
                <a:lnTo>
                  <a:pt x="1048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06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blackWhite">
          <a:xfrm>
            <a:off x="187325" y="1521173"/>
            <a:ext cx="15763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" tIns="0" rIns="3810" bIns="0" anchor="ctr"/>
          <a:lstStyle/>
          <a:p>
            <a:pPr fontAlgn="b"/>
            <a:r>
              <a:rPr lang="ru-RU" sz="1100" b="1" dirty="0">
                <a:latin typeface="Arial" pitchFamily="34" charset="0"/>
              </a:rPr>
              <a:t>Объем промышленного производства по крупным и средним предприятиям, </a:t>
            </a:r>
            <a:endParaRPr lang="en-US" sz="1100" b="1" dirty="0">
              <a:latin typeface="Arial" pitchFamily="34" charset="0"/>
            </a:endParaRPr>
          </a:p>
          <a:p>
            <a:pPr fontAlgn="b"/>
            <a:r>
              <a:rPr lang="ru-RU" sz="1100" b="1" i="1" dirty="0">
                <a:latin typeface="Arial" pitchFamily="34" charset="0"/>
              </a:rPr>
              <a:t>млрд. руб.</a:t>
            </a:r>
          </a:p>
        </p:txBody>
      </p:sp>
      <p:sp>
        <p:nvSpPr>
          <p:cNvPr id="88" name="Freeform 11"/>
          <p:cNvSpPr>
            <a:spLocks/>
          </p:cNvSpPr>
          <p:nvPr>
            <p:custDataLst>
              <p:tags r:id="rId6"/>
            </p:custDataLst>
          </p:nvPr>
        </p:nvSpPr>
        <p:spPr bwMode="blackWhite">
          <a:xfrm>
            <a:off x="73025" y="4934298"/>
            <a:ext cx="1944688" cy="1377950"/>
          </a:xfrm>
          <a:custGeom>
            <a:avLst/>
            <a:gdLst>
              <a:gd name="T0" fmla="*/ 0 w 1152"/>
              <a:gd name="T1" fmla="*/ 0 h 576"/>
              <a:gd name="T2" fmla="*/ 1048 w 1152"/>
              <a:gd name="T3" fmla="*/ 0 h 576"/>
              <a:gd name="T4" fmla="*/ 1152 w 1152"/>
              <a:gd name="T5" fmla="*/ 288 h 576"/>
              <a:gd name="T6" fmla="*/ 1048 w 1152"/>
              <a:gd name="T7" fmla="*/ 576 h 576"/>
              <a:gd name="T8" fmla="*/ 0 w 1152"/>
              <a:gd name="T9" fmla="*/ 576 h 576"/>
              <a:gd name="T10" fmla="*/ 0 w 1152"/>
              <a:gd name="T11" fmla="*/ 288 h 576"/>
              <a:gd name="T12" fmla="*/ 0 w 1152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2" h="576">
                <a:moveTo>
                  <a:pt x="0" y="0"/>
                </a:moveTo>
                <a:lnTo>
                  <a:pt x="1048" y="0"/>
                </a:lnTo>
                <a:lnTo>
                  <a:pt x="1152" y="288"/>
                </a:lnTo>
                <a:lnTo>
                  <a:pt x="1048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064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blackWhite">
          <a:xfrm>
            <a:off x="185738" y="5239098"/>
            <a:ext cx="1722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" tIns="0" rIns="3810" bIns="0" anchor="ctr"/>
          <a:lstStyle/>
          <a:p>
            <a:pPr fontAlgn="b"/>
            <a:r>
              <a:rPr lang="ru-RU" sz="1100" b="1" dirty="0">
                <a:latin typeface="Arial" pitchFamily="34" charset="0"/>
              </a:rPr>
              <a:t>Объем инвестиций в основной капитал, </a:t>
            </a:r>
            <a:endParaRPr lang="en-US" sz="1100" b="1" dirty="0">
              <a:latin typeface="Arial" pitchFamily="34" charset="0"/>
            </a:endParaRPr>
          </a:p>
          <a:p>
            <a:pPr fontAlgn="b"/>
            <a:r>
              <a:rPr lang="ru-RU" sz="1100" b="1" i="1" dirty="0">
                <a:latin typeface="Arial" pitchFamily="34" charset="0"/>
              </a:rPr>
              <a:t>млн. руб.</a:t>
            </a:r>
          </a:p>
        </p:txBody>
      </p:sp>
      <p:grpSp>
        <p:nvGrpSpPr>
          <p:cNvPr id="2065" name="Группа 3"/>
          <p:cNvGrpSpPr>
            <a:grpSpLocks/>
          </p:cNvGrpSpPr>
          <p:nvPr/>
        </p:nvGrpSpPr>
        <p:grpSpPr bwMode="auto">
          <a:xfrm>
            <a:off x="73025" y="2711798"/>
            <a:ext cx="9210675" cy="3724275"/>
            <a:chOff x="4262211" y="3104204"/>
            <a:chExt cx="6110288" cy="1793544"/>
          </a:xfrm>
        </p:grpSpPr>
        <p:grpSp>
          <p:nvGrpSpPr>
            <p:cNvPr id="2094" name="Группа 34"/>
            <p:cNvGrpSpPr>
              <a:grpSpLocks/>
            </p:cNvGrpSpPr>
            <p:nvPr/>
          </p:nvGrpSpPr>
          <p:grpSpPr bwMode="auto">
            <a:xfrm>
              <a:off x="4262211" y="3104204"/>
              <a:ext cx="6080800" cy="1005690"/>
              <a:chOff x="254317" y="1729970"/>
              <a:chExt cx="6379640" cy="1221773"/>
            </a:xfrm>
          </p:grpSpPr>
          <p:sp>
            <p:nvSpPr>
              <p:cNvPr id="95" name="Line 26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54317" y="1729970"/>
                <a:ext cx="637964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/>
                <a:tailEnd/>
              </a:ln>
              <a:effectLst/>
              <a:extLst/>
            </p:spPr>
            <p:txBody>
              <a:bodyPr lIns="93286" tIns="46643" rIns="93286" bIns="46643"/>
              <a:lstStyle/>
              <a:p>
                <a:pPr>
                  <a:defRPr/>
                </a:pPr>
                <a:endParaRPr lang="ru-RU" sz="1000" b="1" kern="0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6" name="Line 27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54317" y="2951308"/>
                <a:ext cx="6348703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/>
                <a:tailEnd/>
              </a:ln>
              <a:effectLst/>
              <a:extLst/>
            </p:spPr>
            <p:txBody>
              <a:bodyPr lIns="93286" tIns="46643" rIns="93286" bIns="46643"/>
              <a:lstStyle/>
              <a:p>
                <a:pPr>
                  <a:defRPr/>
                </a:pPr>
                <a:endParaRPr lang="ru-RU" sz="1000" b="1" kern="0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94" name="Line 2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291699" y="4897748"/>
              <a:ext cx="6080800" cy="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/>
              <a:tailEnd/>
            </a:ln>
            <a:effectLst/>
            <a:extLst/>
          </p:spPr>
          <p:txBody>
            <a:bodyPr lIns="93286" tIns="46643" rIns="93286" bIns="46643"/>
            <a:lstStyle/>
            <a:p>
              <a:pPr>
                <a:defRPr/>
              </a:pPr>
              <a:endParaRPr lang="ru-RU" sz="1000" b="1" kern="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7" name="Freeform 14"/>
          <p:cNvSpPr>
            <a:spLocks/>
          </p:cNvSpPr>
          <p:nvPr>
            <p:custDataLst>
              <p:tags r:id="rId8"/>
            </p:custDataLst>
          </p:nvPr>
        </p:nvSpPr>
        <p:spPr bwMode="blackWhite">
          <a:xfrm>
            <a:off x="84138" y="2821335"/>
            <a:ext cx="1944687" cy="1831975"/>
          </a:xfrm>
          <a:custGeom>
            <a:avLst/>
            <a:gdLst>
              <a:gd name="T0" fmla="*/ 0 w 1152"/>
              <a:gd name="T1" fmla="*/ 0 h 576"/>
              <a:gd name="T2" fmla="*/ 1048 w 1152"/>
              <a:gd name="T3" fmla="*/ 0 h 576"/>
              <a:gd name="T4" fmla="*/ 1152 w 1152"/>
              <a:gd name="T5" fmla="*/ 288 h 576"/>
              <a:gd name="T6" fmla="*/ 1048 w 1152"/>
              <a:gd name="T7" fmla="*/ 576 h 576"/>
              <a:gd name="T8" fmla="*/ 0 w 1152"/>
              <a:gd name="T9" fmla="*/ 576 h 576"/>
              <a:gd name="T10" fmla="*/ 0 w 1152"/>
              <a:gd name="T11" fmla="*/ 288 h 576"/>
              <a:gd name="T12" fmla="*/ 0 w 1152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2" h="576">
                <a:moveTo>
                  <a:pt x="0" y="0"/>
                </a:moveTo>
                <a:lnTo>
                  <a:pt x="1048" y="0"/>
                </a:lnTo>
                <a:lnTo>
                  <a:pt x="1152" y="288"/>
                </a:lnTo>
                <a:lnTo>
                  <a:pt x="1048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067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blackWhite">
          <a:xfrm>
            <a:off x="185738" y="3245198"/>
            <a:ext cx="15779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" tIns="0" rIns="3810" bIns="0" anchor="ctr"/>
          <a:lstStyle/>
          <a:p>
            <a:pPr fontAlgn="b"/>
            <a:r>
              <a:rPr lang="ru-RU" sz="1100" b="1" dirty="0">
                <a:latin typeface="Arial" pitchFamily="34" charset="0"/>
              </a:rPr>
              <a:t>Структура промышленного производства крупных и средних предприятий (по объему отгруженных товаров промышленного производства)</a:t>
            </a: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10562"/>
              </p:ext>
            </p:extLst>
          </p:nvPr>
        </p:nvGraphicFramePr>
        <p:xfrm>
          <a:off x="7235825" y="1416398"/>
          <a:ext cx="1814513" cy="496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513"/>
              </a:tblGrid>
              <a:tr h="1295814">
                <a:tc>
                  <a:txBody>
                    <a:bodyPr/>
                    <a:lstStyle/>
                    <a:p>
                      <a:pPr marL="1587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1F497D"/>
                        </a:buClr>
                        <a:buSzPct val="125000"/>
                        <a:buFontTx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Gulim" pitchFamily="34" charset="-127"/>
                          <a:cs typeface="Arial" pitchFamily="34" charset="0"/>
                        </a:rPr>
                        <a:t>Сегменты продемонстрировавшие наибольший рост в  2014 г.: потребительские товары, строительные материалы, минеральные удобрения</a:t>
                      </a:r>
                    </a:p>
                  </a:txBody>
                  <a:tcPr marL="91405" marR="91405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77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b="0" dirty="0" smtClean="0">
                          <a:latin typeface="Arial" pitchFamily="34" charset="0"/>
                          <a:ea typeface="Gulim" pitchFamily="34" charset="-127"/>
                        </a:rPr>
                        <a:t>Определяющую роль в экономике города играет металлургическое  и химическое производство. Их удельный вес суммарно составляет 88% от общего объема производства.</a:t>
                      </a:r>
                    </a:p>
                  </a:txBody>
                  <a:tcPr marL="91405" marR="91405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377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b="0" dirty="0" smtClean="0">
                          <a:latin typeface="Arial" pitchFamily="34" charset="0"/>
                          <a:ea typeface="Gulim" pitchFamily="34" charset="-127"/>
                        </a:rPr>
                        <a:t>Основную долю в общем объеме инвестиций занимают обрабатывающие производства – </a:t>
                      </a:r>
                      <a:r>
                        <a:rPr lang="ru-RU" altLang="ko-K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ulim" pitchFamily="34" charset="-127"/>
                        </a:rPr>
                        <a:t>80,1%.</a:t>
                      </a:r>
                    </a:p>
                  </a:txBody>
                  <a:tcPr marL="91405" marR="91405" marT="45710" marB="4571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1" name="Объект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028462"/>
              </p:ext>
            </p:extLst>
          </p:nvPr>
        </p:nvGraphicFramePr>
        <p:xfrm>
          <a:off x="1905000" y="2983260"/>
          <a:ext cx="52578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Диаграмма" r:id="rId31" imgW="5257705" imgH="1247903" progId="MSGraph.Chart.8">
                  <p:embed followColorScheme="full"/>
                </p:oleObj>
              </mc:Choice>
              <mc:Fallback>
                <p:oleObj name="Диаграмма" r:id="rId31" imgW="5257705" imgH="1247903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83260"/>
                        <a:ext cx="525780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Текст 35"/>
          <p:cNvSpPr>
            <a:spLocks noGrp="1"/>
          </p:cNvSpPr>
          <p:nvPr/>
        </p:nvSpPr>
        <p:spPr bwMode="gray">
          <a:xfrm>
            <a:off x="3355975" y="3613498"/>
            <a:ext cx="347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/>
          <a:p>
            <a:pPr algn="ctr" eaLnBrk="0" hangingPunct="0">
              <a:buFont typeface="Arial" pitchFamily="34" charset="0"/>
              <a:buNone/>
            </a:pPr>
            <a:fld id="{92555C35-48CE-4D6F-8E23-18EFFEE650B1}" type="datetime'''''''''''2''''''0''''''%'''''''''''''''''''''''''''''''''">
              <a:rPr lang="en-US" sz="1200" b="1">
                <a:latin typeface="Arial" pitchFamily="34" charset="0"/>
                <a:sym typeface="Arial" pitchFamily="34" charset="0"/>
              </a:rPr>
              <a:pPr algn="ctr" eaLnBrk="0" hangingPunct="0">
                <a:buFont typeface="Arial" pitchFamily="34" charset="0"/>
                <a:buNone/>
              </a:pPr>
              <a:t>20%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73" name="Текст 28"/>
          <p:cNvSpPr>
            <a:spLocks noGrp="1"/>
          </p:cNvSpPr>
          <p:nvPr/>
        </p:nvSpPr>
        <p:spPr bwMode="auto">
          <a:xfrm>
            <a:off x="2060575" y="4253260"/>
            <a:ext cx="9191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buFont typeface="Arial" pitchFamily="34" charset="0"/>
              <a:buNone/>
            </a:pPr>
            <a:fld id="{557B7B0F-7D88-4772-A24F-5422BD516FF5}" type="datetime'''Ме''т''''''а''''''лл''у''''''''''''''''''''рг''и''''''''я'">
              <a:rPr lang="en-US" sz="1100" b="1">
                <a:latin typeface="Arial" pitchFamily="34" charset="0"/>
                <a:sym typeface="Arial" pitchFamily="34" charset="0"/>
              </a:rPr>
              <a:pPr algn="ctr" eaLnBrk="0" hangingPunct="0">
                <a:buFont typeface="Arial" pitchFamily="34" charset="0"/>
                <a:buNone/>
              </a:pPr>
              <a:t>Металлургия</a:t>
            </a:fld>
            <a:endParaRPr lang="en-US" sz="11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74" name="Текст 34"/>
          <p:cNvSpPr>
            <a:spLocks noGrp="1"/>
          </p:cNvSpPr>
          <p:nvPr/>
        </p:nvSpPr>
        <p:spPr bwMode="gray">
          <a:xfrm>
            <a:off x="2346325" y="2889598"/>
            <a:ext cx="347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/>
          <a:p>
            <a:pPr algn="ctr" eaLnBrk="0" hangingPunct="0">
              <a:buFont typeface="Arial" pitchFamily="34" charset="0"/>
              <a:buNone/>
            </a:pPr>
            <a:fld id="{01F86416-53BB-44CA-9CC1-C14616F64020}" type="datetime'''''''''''''''''''''''''''''''''''''''''''''6''''''''7''''''%'">
              <a:rPr lang="en-US" sz="1200" b="1">
                <a:latin typeface="Arial" pitchFamily="34" charset="0"/>
                <a:sym typeface="Arial" pitchFamily="34" charset="0"/>
              </a:rPr>
              <a:pPr algn="ctr" eaLnBrk="0" hangingPunct="0">
                <a:buFont typeface="Arial" pitchFamily="34" charset="0"/>
                <a:buNone/>
              </a:pPr>
              <a:t>67%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75" name="Текст 38"/>
          <p:cNvSpPr>
            <a:spLocks noGrp="1"/>
          </p:cNvSpPr>
          <p:nvPr/>
        </p:nvSpPr>
        <p:spPr bwMode="gray">
          <a:xfrm>
            <a:off x="5407025" y="3899248"/>
            <a:ext cx="2635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/>
          <a:p>
            <a:pPr algn="ctr" eaLnBrk="0" hangingPunct="0">
              <a:buFont typeface="Arial" pitchFamily="34" charset="0"/>
              <a:buNone/>
            </a:pPr>
            <a:fld id="{E1EA0E38-E9B2-4CA2-8E65-DB05120874A0}" type="datetime'''''''''''''''1''''''''%'''''''''''''''''''''''''''''''''''''">
              <a:rPr lang="en-US" sz="1200" b="1">
                <a:latin typeface="Arial" pitchFamily="34" charset="0"/>
                <a:sym typeface="Arial" pitchFamily="34" charset="0"/>
              </a:rPr>
              <a:pPr algn="ctr" eaLnBrk="0" hangingPunct="0">
                <a:buFont typeface="Arial" pitchFamily="34" charset="0"/>
                <a:buNone/>
              </a:pPr>
              <a:t>1%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76" name="Текст 43"/>
          <p:cNvSpPr>
            <a:spLocks noGrp="1"/>
          </p:cNvSpPr>
          <p:nvPr/>
        </p:nvSpPr>
        <p:spPr bwMode="auto">
          <a:xfrm>
            <a:off x="6288088" y="4253260"/>
            <a:ext cx="520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buFont typeface="Arial" pitchFamily="34" charset="0"/>
              <a:buNone/>
            </a:pPr>
            <a:fld id="{D2400A69-B574-4765-8554-1CDB31D51D30}" type="datetime'''''Пр''''''''''''''''о''''''''''ч''''е''''''е'''''''''''">
              <a:rPr lang="en-US" sz="1100" b="1">
                <a:latin typeface="Arial" pitchFamily="34" charset="0"/>
                <a:sym typeface="Arial" pitchFamily="34" charset="0"/>
              </a:rPr>
              <a:pPr algn="ctr" eaLnBrk="0" hangingPunct="0">
                <a:buFont typeface="Arial" pitchFamily="34" charset="0"/>
                <a:buNone/>
              </a:pPr>
              <a:t>Прочее</a:t>
            </a:fld>
            <a:endParaRPr lang="en-US" sz="11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77" name="Текст 45"/>
          <p:cNvSpPr>
            <a:spLocks noGrp="1"/>
          </p:cNvSpPr>
          <p:nvPr/>
        </p:nvSpPr>
        <p:spPr bwMode="auto">
          <a:xfrm>
            <a:off x="5141913" y="4253260"/>
            <a:ext cx="795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buFont typeface="Arial" pitchFamily="34" charset="0"/>
              <a:buNone/>
            </a:pPr>
            <a:fld id="{78528B3B-8A2F-4ABA-828B-D07EB336DEB3}" type="datetime'Обра''''бо''''тка'' ''д''''ре''''''''''в''еси''''''''н''ы'''''">
              <a:rPr lang="en-US" sz="1100" b="1">
                <a:latin typeface="Arial" pitchFamily="34" charset="0"/>
                <a:sym typeface="Arial" pitchFamily="34" charset="0"/>
              </a:rPr>
              <a:pPr algn="ctr" eaLnBrk="0" hangingPunct="0">
                <a:buFont typeface="Arial" pitchFamily="34" charset="0"/>
                <a:buNone/>
              </a:pPr>
              <a:t>Обработка древесины</a:t>
            </a:fld>
            <a:endParaRPr lang="en-US" sz="11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78" name="Текст 42"/>
          <p:cNvSpPr>
            <a:spLocks noGrp="1"/>
          </p:cNvSpPr>
          <p:nvPr/>
        </p:nvSpPr>
        <p:spPr bwMode="auto">
          <a:xfrm>
            <a:off x="3028950" y="4253260"/>
            <a:ext cx="1001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buFont typeface="Arial" pitchFamily="34" charset="0"/>
              <a:buNone/>
            </a:pPr>
            <a:fld id="{9A955C46-FCCD-4770-8B34-19427D09F3AA}" type="datetime'Х''''и''м''''''ическ''''о''''''''е ''п''ро''изво''д''с''т''во'">
              <a:rPr lang="en-US" sz="1100" b="1">
                <a:latin typeface="Arial" pitchFamily="34" charset="0"/>
                <a:sym typeface="Arial" pitchFamily="34" charset="0"/>
              </a:rPr>
              <a:pPr algn="ctr" eaLnBrk="0" hangingPunct="0">
                <a:buFont typeface="Arial" pitchFamily="34" charset="0"/>
                <a:buNone/>
              </a:pPr>
              <a:t>Химическое производство</a:t>
            </a:fld>
            <a:endParaRPr lang="en-US" sz="11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79" name="Текст 40"/>
          <p:cNvSpPr>
            <a:spLocks noGrp="1"/>
          </p:cNvSpPr>
          <p:nvPr/>
        </p:nvSpPr>
        <p:spPr bwMode="gray">
          <a:xfrm>
            <a:off x="6416675" y="3803998"/>
            <a:ext cx="2635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/>
          <a:p>
            <a:pPr algn="ctr" eaLnBrk="0" hangingPunct="0">
              <a:buFont typeface="Arial" pitchFamily="34" charset="0"/>
              <a:buNone/>
            </a:pPr>
            <a:fld id="{A63D713D-732D-46E4-9EC1-1CAD1C02B876}" type="datetime'''''''''''8''''''''''''''''''''''''''%'''''''''''''''''''">
              <a:rPr lang="en-US" sz="1200" b="1">
                <a:latin typeface="Arial" pitchFamily="34" charset="0"/>
                <a:sym typeface="Arial" pitchFamily="34" charset="0"/>
              </a:rPr>
              <a:pPr algn="ctr" eaLnBrk="0" hangingPunct="0">
                <a:buFont typeface="Arial" pitchFamily="34" charset="0"/>
                <a:buNone/>
              </a:pPr>
              <a:t>8%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80" name="Текст 44"/>
          <p:cNvSpPr>
            <a:spLocks noGrp="1"/>
          </p:cNvSpPr>
          <p:nvPr/>
        </p:nvSpPr>
        <p:spPr bwMode="auto">
          <a:xfrm>
            <a:off x="4206875" y="4253260"/>
            <a:ext cx="655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buFont typeface="Arial" pitchFamily="34" charset="0"/>
              <a:buNone/>
            </a:pPr>
            <a:fld id="{6AE85B25-7E0A-4EC5-8F4E-2A544275FB74}" type="datetime'''''Ма''''''''''''''ш''''''ино-''стр''''о''ен''''''''''''ие'''">
              <a:rPr lang="en-US" sz="1100" b="1">
                <a:latin typeface="Arial" pitchFamily="34" charset="0"/>
                <a:sym typeface="Arial" pitchFamily="34" charset="0"/>
              </a:rPr>
              <a:pPr algn="ctr" eaLnBrk="0" hangingPunct="0">
                <a:buFont typeface="Arial" pitchFamily="34" charset="0"/>
                <a:buNone/>
              </a:pPr>
              <a:t>Машино-строение</a:t>
            </a:fld>
            <a:endParaRPr lang="en-US" sz="11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81" name="Текст 37"/>
          <p:cNvSpPr>
            <a:spLocks noGrp="1"/>
          </p:cNvSpPr>
          <p:nvPr/>
        </p:nvSpPr>
        <p:spPr bwMode="gray">
          <a:xfrm>
            <a:off x="4402138" y="3851623"/>
            <a:ext cx="2635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2225" tIns="0" rIns="22225" bIns="0" anchor="b"/>
          <a:lstStyle/>
          <a:p>
            <a:pPr algn="ctr" eaLnBrk="0" hangingPunct="0">
              <a:buFont typeface="Arial" pitchFamily="34" charset="0"/>
              <a:buNone/>
            </a:pPr>
            <a:fld id="{1E8FD31A-4A9C-4C4B-8B2B-0486C5C785FA}" type="datetime'''4''''''%'''''''''''''''''''''''''''''''">
              <a:rPr lang="en-US" sz="1200" b="1">
                <a:latin typeface="Arial" pitchFamily="34" charset="0"/>
                <a:sym typeface="Arial" pitchFamily="34" charset="0"/>
              </a:rPr>
              <a:pPr algn="ctr" eaLnBrk="0" hangingPunct="0">
                <a:buFont typeface="Arial" pitchFamily="34" charset="0"/>
                <a:buNone/>
              </a:pPr>
              <a:t>4%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graphicFrame>
        <p:nvGraphicFramePr>
          <p:cNvPr id="2052" name="Объект 45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274559594"/>
              </p:ext>
            </p:extLst>
          </p:nvPr>
        </p:nvGraphicFramePr>
        <p:xfrm>
          <a:off x="1943100" y="1268760"/>
          <a:ext cx="5057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Диаграмма" r:id="rId33" imgW="5057727" imgH="1142899" progId="MSGraph.Chart.8">
                  <p:embed followColorScheme="full"/>
                </p:oleObj>
              </mc:Choice>
              <mc:Fallback>
                <p:oleObj name="Диаграмма" r:id="rId33" imgW="5057727" imgH="114289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268760"/>
                        <a:ext cx="50577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2" name="Текст 25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521325" y="2446685"/>
            <a:ext cx="3492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buFont typeface="Arial" pitchFamily="34" charset="0"/>
              <a:buNone/>
            </a:pPr>
            <a:fld id="{11F264FB-E66C-4518-89B0-1621668C6E89}" type="datetime'''''''''''''''2''''0''''''1''''''''''''''''''''''3'''''''''''">
              <a:rPr lang="en-US" sz="1200" b="1">
                <a:latin typeface="Arial" pitchFamily="34" charset="0"/>
                <a:sym typeface="Arial" pitchFamily="34" charset="0"/>
              </a:rPr>
              <a:pPr algn="ctr">
                <a:buFont typeface="Arial" pitchFamily="34" charset="0"/>
                <a:buNone/>
              </a:pPr>
              <a:t>2013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83" name="Текст 26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326188" y="2446685"/>
            <a:ext cx="3492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buFont typeface="Arial" pitchFamily="34" charset="0"/>
              <a:buNone/>
            </a:pPr>
            <a:fld id="{CBE11E1B-5840-4DC5-8D82-D4C5AE8D33FD}" type="datetime'''''''''''''''''2''''''''''''''''''''''''01''''4'''''''">
              <a:rPr lang="en-US" sz="1200" b="1">
                <a:latin typeface="Arial" pitchFamily="34" charset="0"/>
                <a:sym typeface="Arial" pitchFamily="34" charset="0"/>
              </a:rPr>
              <a:pPr algn="ctr">
                <a:buFont typeface="Arial" pitchFamily="34" charset="0"/>
                <a:buNone/>
              </a:pPr>
              <a:t>2014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84" name="Текст 24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716463" y="2446685"/>
            <a:ext cx="3492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buFont typeface="Arial" pitchFamily="34" charset="0"/>
              <a:buNone/>
            </a:pPr>
            <a:fld id="{77BAE71A-6480-4F31-B1FD-736F8198AB8A}" type="datetime'''''''''''''''''''''2''''''''''''''''''''0''''1''''2'''">
              <a:rPr lang="en-US" sz="1200" b="1">
                <a:latin typeface="Arial" pitchFamily="34" charset="0"/>
                <a:sym typeface="Arial" pitchFamily="34" charset="0"/>
              </a:rPr>
              <a:pPr algn="ctr">
                <a:buFont typeface="Arial" pitchFamily="34" charset="0"/>
                <a:buNone/>
              </a:pPr>
              <a:t>2012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85" name="Текст 23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916363" y="2446685"/>
            <a:ext cx="3413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buFont typeface="Arial" pitchFamily="34" charset="0"/>
              <a:buNone/>
            </a:pPr>
            <a:fld id="{60F00EF2-E36F-4BF9-B6D0-E611AB0AA349}" type="datetime'''20''''''''''1''''''''''''''''''''1'''''''''''''''">
              <a:rPr lang="en-US" sz="1200" b="1">
                <a:latin typeface="Arial" pitchFamily="34" charset="0"/>
                <a:sym typeface="Arial" pitchFamily="34" charset="0"/>
              </a:rPr>
              <a:pPr algn="ctr">
                <a:buFont typeface="Arial" pitchFamily="34" charset="0"/>
                <a:buNone/>
              </a:pPr>
              <a:t>2011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86" name="Текст 21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301875" y="2446685"/>
            <a:ext cx="3492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buFont typeface="Arial" pitchFamily="34" charset="0"/>
              <a:buNone/>
            </a:pPr>
            <a:fld id="{0D4FD8C4-44BB-44AB-AC4D-D9FD5B0CE00B}" type="datetime'''''''''''''''''''2''0''''''''''''''0''''''''''''9'''''''''">
              <a:rPr lang="en-US" sz="1200" b="1">
                <a:latin typeface="Arial" pitchFamily="34" charset="0"/>
                <a:sym typeface="Arial" pitchFamily="34" charset="0"/>
              </a:rPr>
              <a:pPr algn="ctr">
                <a:buFont typeface="Arial" pitchFamily="34" charset="0"/>
                <a:buNone/>
              </a:pPr>
              <a:t>2009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87" name="Текст 2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106738" y="2446685"/>
            <a:ext cx="3492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buFont typeface="Arial" pitchFamily="34" charset="0"/>
              <a:buNone/>
            </a:pPr>
            <a:fld id="{AD44030D-80EF-46D1-BD12-87C03DF41C67}" type="datetime'''''''''''''''''''''''''''''2''0''1''''0'''''''''''''''''''''">
              <a:rPr lang="en-US" sz="1200" b="1">
                <a:latin typeface="Arial" pitchFamily="34" charset="0"/>
                <a:sym typeface="Arial" pitchFamily="34" charset="0"/>
              </a:rPr>
              <a:pPr algn="ctr">
                <a:buFont typeface="Arial" pitchFamily="34" charset="0"/>
                <a:buNone/>
              </a:pPr>
              <a:t>2010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graphicFrame>
        <p:nvGraphicFramePr>
          <p:cNvPr id="2053" name="Объект 54"/>
          <p:cNvGraphicFramePr>
            <a:graphicFrameLocks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598755312"/>
              </p:ext>
            </p:extLst>
          </p:nvPr>
        </p:nvGraphicFramePr>
        <p:xfrm>
          <a:off x="1981200" y="4850160"/>
          <a:ext cx="50482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Диаграмма" r:id="rId35" imgW="5048282" imgH="1257351" progId="MSGraph.Chart.8">
                  <p:embed followColorScheme="full"/>
                </p:oleObj>
              </mc:Choice>
              <mc:Fallback>
                <p:oleObj name="Диаграмма" r:id="rId35" imgW="5048282" imgH="1257351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50160"/>
                        <a:ext cx="504825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Текст 25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549900" y="6142385"/>
            <a:ext cx="3492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buFont typeface="Arial" pitchFamily="34" charset="0"/>
              <a:buNone/>
            </a:pPr>
            <a:fld id="{E0BFA016-7B9E-4D46-A10D-FF4186995068}" type="datetime'''2''''0''''''''13'''''''''''''''''''''">
              <a:rPr lang="en-US" sz="1200" b="1">
                <a:latin typeface="Arial" pitchFamily="34" charset="0"/>
                <a:sym typeface="Arial" pitchFamily="34" charset="0"/>
              </a:rPr>
              <a:pPr algn="ctr">
                <a:buFont typeface="Arial" pitchFamily="34" charset="0"/>
                <a:buNone/>
              </a:pPr>
              <a:t>2013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89" name="Текст 26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354763" y="6142385"/>
            <a:ext cx="3492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buFont typeface="Arial" pitchFamily="34" charset="0"/>
              <a:buNone/>
            </a:pPr>
            <a:fld id="{FCF4C4A6-417B-4FA6-86DC-DB5B11F5D9A2}" type="datetime'''''''2''''''''''''''0''''1''''''''''''''''''''''''''''4'''''">
              <a:rPr lang="en-US" sz="1200" b="1">
                <a:latin typeface="Arial" pitchFamily="34" charset="0"/>
                <a:sym typeface="Arial" pitchFamily="34" charset="0"/>
              </a:rPr>
              <a:pPr algn="ctr">
                <a:buFont typeface="Arial" pitchFamily="34" charset="0"/>
                <a:buNone/>
              </a:pPr>
              <a:t>2014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90" name="Текст 24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745038" y="6142385"/>
            <a:ext cx="3492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buFont typeface="Arial" pitchFamily="34" charset="0"/>
              <a:buNone/>
            </a:pPr>
            <a:fld id="{0A5DA9A8-1665-40C6-91AC-0AD36DD83E9C}" type="datetime'''''''''''''''''2''''''0''''1''''''''''''''2'''''''''''''''''">
              <a:rPr lang="en-US" sz="1200" b="1">
                <a:latin typeface="Arial" pitchFamily="34" charset="0"/>
                <a:sym typeface="Arial" pitchFamily="34" charset="0"/>
              </a:rPr>
              <a:pPr algn="ctr">
                <a:buFont typeface="Arial" pitchFamily="34" charset="0"/>
                <a:buNone/>
              </a:pPr>
              <a:t>2012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91" name="Текст 23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944938" y="6142385"/>
            <a:ext cx="3413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buFont typeface="Arial" pitchFamily="34" charset="0"/>
              <a:buNone/>
            </a:pPr>
            <a:fld id="{90D73468-AD0F-45DC-B761-10A0E869B3EB}" type="datetime'''''''''2''''''0''''''''''''''''1''''1'''''''''''''''''''">
              <a:rPr lang="en-US" sz="1200" b="1">
                <a:latin typeface="Arial" pitchFamily="34" charset="0"/>
                <a:sym typeface="Arial" pitchFamily="34" charset="0"/>
              </a:rPr>
              <a:pPr algn="ctr">
                <a:buFont typeface="Arial" pitchFamily="34" charset="0"/>
                <a:buNone/>
              </a:pPr>
              <a:t>2011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92" name="Текст 21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2330450" y="6142385"/>
            <a:ext cx="3492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buFont typeface="Arial" pitchFamily="34" charset="0"/>
              <a:buNone/>
            </a:pPr>
            <a:fld id="{A1E2BC9B-BAF6-42DE-A77A-F5227AE86624}" type="datetime'''2''''0''''''''''''''0''''''''''9'''">
              <a:rPr lang="en-US" sz="1200" b="1">
                <a:latin typeface="Arial" pitchFamily="34" charset="0"/>
                <a:sym typeface="Arial" pitchFamily="34" charset="0"/>
              </a:rPr>
              <a:pPr algn="ctr">
                <a:buFont typeface="Arial" pitchFamily="34" charset="0"/>
                <a:buNone/>
              </a:pPr>
              <a:t>2009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093" name="Текст 2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135313" y="6142385"/>
            <a:ext cx="3492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buFont typeface="Arial" pitchFamily="34" charset="0"/>
              <a:buNone/>
            </a:pPr>
            <a:fld id="{85DEC491-0E49-463B-8D06-05F43DCCB0C5}" type="datetime'''''2''''''''''''''''''''''''''''0''''''1''''''''''''''0'''">
              <a:rPr lang="en-US" sz="1200" b="1">
                <a:latin typeface="Arial" pitchFamily="34" charset="0"/>
                <a:sym typeface="Arial" pitchFamily="34" charset="0"/>
              </a:rPr>
              <a:pPr algn="ctr">
                <a:buFont typeface="Arial" pitchFamily="34" charset="0"/>
                <a:buNone/>
              </a:pPr>
              <a:t>2010</a:t>
            </a:fld>
            <a:endParaRPr lang="en-US" sz="1200" b="1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52" name="Номер слайда 2"/>
          <p:cNvSpPr txBox="1">
            <a:spLocks/>
          </p:cNvSpPr>
          <p:nvPr/>
        </p:nvSpPr>
        <p:spPr>
          <a:xfrm>
            <a:off x="8575675" y="6453336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852E9371-7C99-429A-AEEB-A9F374712909}" type="slidenum">
              <a:rPr lang="ru-RU" sz="20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</a:t>
            </a:fld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9" name="Группа 10"/>
          <p:cNvGrpSpPr>
            <a:grpSpLocks/>
          </p:cNvGrpSpPr>
          <p:nvPr/>
        </p:nvGrpSpPr>
        <p:grpSpPr bwMode="auto">
          <a:xfrm>
            <a:off x="796925" y="332656"/>
            <a:ext cx="8281988" cy="47625"/>
            <a:chOff x="3795" y="1579290"/>
            <a:chExt cx="9431907" cy="720080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3795" y="1579290"/>
              <a:ext cx="33844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3028442" y="1579290"/>
              <a:ext cx="33844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FFC000"/>
                </a:gs>
                <a:gs pos="32000">
                  <a:srgbClr val="FFFF00"/>
                </a:gs>
                <a:gs pos="41000">
                  <a:srgbClr val="FFFF00"/>
                </a:gs>
                <a:gs pos="55000">
                  <a:srgbClr val="FFFF00"/>
                </a:gs>
                <a:gs pos="67000">
                  <a:srgbClr val="FFFF00"/>
                </a:gs>
                <a:gs pos="100000">
                  <a:srgbClr val="FFC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6051280" y="1579290"/>
              <a:ext cx="33844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1270" name="Tit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11188" y="116632"/>
            <a:ext cx="84010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ru-RU" sz="1400" b="1" dirty="0" smtClean="0">
                <a:latin typeface="Arial" pitchFamily="34" charset="0"/>
              </a:rPr>
              <a:t>Местонахождение площадки</a:t>
            </a:r>
            <a:endParaRPr lang="ru-RU" sz="1400" b="1" dirty="0">
              <a:latin typeface="Arial" pitchFamily="34" charset="0"/>
            </a:endParaRPr>
          </a:p>
        </p:txBody>
      </p:sp>
      <p:sp>
        <p:nvSpPr>
          <p:cNvPr id="11271" name="Title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642938" y="476672"/>
            <a:ext cx="832167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ru-RU" sz="1500" b="1" dirty="0" smtClean="0">
                <a:solidFill>
                  <a:srgbClr val="0070C0"/>
                </a:solidFill>
                <a:latin typeface="Arial" pitchFamily="34" charset="0"/>
              </a:rPr>
              <a:t>Расположение и общее описание площадки границах города Череповца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70374" y="1354310"/>
            <a:ext cx="1453431" cy="5602288"/>
          </a:xfrm>
          <a:prstGeom prst="rect">
            <a:avLst/>
          </a:prstGeom>
          <a:gradFill rotWithShape="1">
            <a:gsLst>
              <a:gs pos="0">
                <a:srgbClr val="ECEBE4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93286" tIns="46643" rIns="93286" bIns="46643" anchor="ctr"/>
          <a:lstStyle/>
          <a:p>
            <a:pPr>
              <a:defRPr/>
            </a:pPr>
            <a:endParaRPr lang="ru-RU" sz="1000" b="1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3915966" y="1385540"/>
            <a:ext cx="1263823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defTabSz="913429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1100" b="1" i="1" kern="0" dirty="0">
                <a:solidFill>
                  <a:srgbClr val="000000"/>
                </a:solidFill>
                <a:latin typeface="Arial"/>
                <a:cs typeface="+mn-cs"/>
              </a:rPr>
              <a:t>Суть предложения</a:t>
            </a: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3906092" y="3882535"/>
            <a:ext cx="141433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defTabSz="913429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1100" b="1" i="1" dirty="0" smtClean="0">
                <a:latin typeface="Arial" pitchFamily="34" charset="0"/>
                <a:cs typeface="Tahoma" pitchFamily="34" charset="0"/>
              </a:rPr>
              <a:t>Стоимость комплекса</a:t>
            </a:r>
            <a:endParaRPr lang="ru-RU" sz="1100" b="1" i="1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11275" name="Группа 22"/>
          <p:cNvGrpSpPr>
            <a:grpSpLocks/>
          </p:cNvGrpSpPr>
          <p:nvPr/>
        </p:nvGrpSpPr>
        <p:grpSpPr bwMode="auto">
          <a:xfrm>
            <a:off x="3811637" y="980728"/>
            <a:ext cx="1768475" cy="277812"/>
            <a:chOff x="254315" y="1431909"/>
            <a:chExt cx="2517485" cy="277838"/>
          </a:xfrm>
        </p:grpSpPr>
        <p:cxnSp>
          <p:nvCxnSpPr>
            <p:cNvPr id="11298" name="AutoShape 249"/>
            <p:cNvCxnSpPr>
              <a:cxnSpLocks noChangeShapeType="1"/>
            </p:cNvCxnSpPr>
            <p:nvPr/>
          </p:nvCxnSpPr>
          <p:spPr bwMode="auto">
            <a:xfrm>
              <a:off x="316926" y="1709747"/>
              <a:ext cx="2101137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Прямоугольник 24"/>
            <p:cNvSpPr/>
            <p:nvPr/>
          </p:nvSpPr>
          <p:spPr>
            <a:xfrm>
              <a:off x="254315" y="1431909"/>
              <a:ext cx="2517485" cy="2762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i="1" kern="0" dirty="0">
                  <a:solidFill>
                    <a:srgbClr val="000000"/>
                  </a:solidFill>
                  <a:latin typeface="Arial"/>
                  <a:cs typeface="+mn-cs"/>
                </a:rPr>
                <a:t>Параметр</a:t>
              </a:r>
              <a:endParaRPr lang="en-US" sz="1200" b="1" i="1" kern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1276" name="Группа 25"/>
          <p:cNvGrpSpPr>
            <a:grpSpLocks/>
          </p:cNvGrpSpPr>
          <p:nvPr/>
        </p:nvGrpSpPr>
        <p:grpSpPr bwMode="auto">
          <a:xfrm>
            <a:off x="5436096" y="980728"/>
            <a:ext cx="3600000" cy="277812"/>
            <a:chOff x="639545" y="1422970"/>
            <a:chExt cx="3067195" cy="276999"/>
          </a:xfrm>
        </p:grpSpPr>
        <p:cxnSp>
          <p:nvCxnSpPr>
            <p:cNvPr id="11296" name="AutoShape 249"/>
            <p:cNvCxnSpPr>
              <a:cxnSpLocks noChangeShapeType="1"/>
            </p:cNvCxnSpPr>
            <p:nvPr/>
          </p:nvCxnSpPr>
          <p:spPr bwMode="auto">
            <a:xfrm>
              <a:off x="639545" y="1697572"/>
              <a:ext cx="3067195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Прямоугольник 27"/>
            <p:cNvSpPr/>
            <p:nvPr/>
          </p:nvSpPr>
          <p:spPr>
            <a:xfrm>
              <a:off x="653071" y="1422970"/>
              <a:ext cx="2441349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i="1" kern="0" dirty="0">
                  <a:solidFill>
                    <a:srgbClr val="000000"/>
                  </a:solidFill>
                  <a:latin typeface="Arial"/>
                  <a:cs typeface="+mn-cs"/>
                </a:rPr>
                <a:t>Значение</a:t>
              </a:r>
              <a:endParaRPr lang="en-US" sz="1200" b="1" i="1" kern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0" name="Rectangle 47"/>
          <p:cNvSpPr>
            <a:spLocks noChangeArrowheads="1"/>
          </p:cNvSpPr>
          <p:nvPr/>
        </p:nvSpPr>
        <p:spPr bwMode="auto">
          <a:xfrm>
            <a:off x="3889919" y="5898758"/>
            <a:ext cx="141433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defTabSz="913429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1100" b="1" i="1" dirty="0" smtClean="0">
                <a:latin typeface="Arial" pitchFamily="34" charset="0"/>
                <a:cs typeface="Tahoma" pitchFamily="34" charset="0"/>
              </a:rPr>
              <a:t>Предложения по использованию </a:t>
            </a:r>
            <a:endParaRPr lang="ru-RU" sz="1100" b="1" i="1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11279" name="Группа 31"/>
          <p:cNvGrpSpPr>
            <a:grpSpLocks/>
          </p:cNvGrpSpPr>
          <p:nvPr/>
        </p:nvGrpSpPr>
        <p:grpSpPr bwMode="auto">
          <a:xfrm>
            <a:off x="9461500" y="1989138"/>
            <a:ext cx="3967163" cy="3743325"/>
            <a:chOff x="348730" y="2277711"/>
            <a:chExt cx="8401299" cy="2898043"/>
          </a:xfrm>
        </p:grpSpPr>
        <p:grpSp>
          <p:nvGrpSpPr>
            <p:cNvPr id="11290" name="Группа 32"/>
            <p:cNvGrpSpPr>
              <a:grpSpLocks/>
            </p:cNvGrpSpPr>
            <p:nvPr/>
          </p:nvGrpSpPr>
          <p:grpSpPr bwMode="auto">
            <a:xfrm>
              <a:off x="358129" y="2277711"/>
              <a:ext cx="8391900" cy="1894875"/>
              <a:chOff x="254317" y="2504126"/>
              <a:chExt cx="6378932" cy="3199911"/>
            </a:xfrm>
          </p:grpSpPr>
          <p:sp>
            <p:nvSpPr>
              <p:cNvPr id="35" name="Line 26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54840" y="2504126"/>
                <a:ext cx="6378409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/>
                <a:tailEnd/>
              </a:ln>
              <a:effectLst/>
              <a:extLst/>
            </p:spPr>
            <p:txBody>
              <a:bodyPr lIns="93286" tIns="46643" rIns="93286" bIns="46643"/>
              <a:lstStyle/>
              <a:p>
                <a:pPr>
                  <a:defRPr/>
                </a:pPr>
                <a:endParaRPr lang="ru-RU" sz="1000" b="1" kern="0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36" name="Line 27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54840" y="3514883"/>
                <a:ext cx="6345187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/>
                <a:tailEnd/>
              </a:ln>
              <a:effectLst/>
              <a:extLst/>
            </p:spPr>
            <p:txBody>
              <a:bodyPr lIns="93286" tIns="46643" rIns="93286" bIns="46643"/>
              <a:lstStyle/>
              <a:p>
                <a:pPr>
                  <a:defRPr/>
                </a:pPr>
                <a:endParaRPr lang="ru-RU" sz="1000" b="1" kern="0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37" name="Line 28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54840" y="4668850"/>
                <a:ext cx="6345187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/>
                <a:tailEnd/>
              </a:ln>
              <a:effectLst/>
              <a:extLst/>
            </p:spPr>
            <p:txBody>
              <a:bodyPr lIns="93286" tIns="46643" rIns="93286" bIns="46643"/>
              <a:lstStyle/>
              <a:p>
                <a:pPr>
                  <a:defRPr/>
                </a:pPr>
                <a:endParaRPr lang="ru-RU" sz="1000" b="1" kern="0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39" name="Line 29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4840" y="5704514"/>
                <a:ext cx="6345187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/>
                <a:tailEnd/>
              </a:ln>
              <a:effectLst/>
              <a:extLst/>
            </p:spPr>
            <p:txBody>
              <a:bodyPr lIns="93286" tIns="46643" rIns="93286" bIns="46643"/>
              <a:lstStyle/>
              <a:p>
                <a:pPr>
                  <a:defRPr/>
                </a:pPr>
                <a:endParaRPr lang="ru-RU" sz="1000" b="1" kern="0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34" name="Line 27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348730" y="5175754"/>
              <a:ext cx="8387852" cy="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lIns="93286" tIns="46643" rIns="93286" bIns="46643"/>
            <a:lstStyle/>
            <a:p>
              <a:pPr>
                <a:defRPr/>
              </a:pPr>
              <a:endParaRPr lang="ru-RU" sz="1000" b="1" kern="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3915965" y="2112533"/>
            <a:ext cx="1414338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defTabSz="913429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1100" b="1" i="1" dirty="0">
                <a:latin typeface="Arial" pitchFamily="34" charset="0"/>
                <a:cs typeface="Tahoma" pitchFamily="34" charset="0"/>
              </a:rPr>
              <a:t>Характеристики объекта</a:t>
            </a:r>
            <a:endParaRPr lang="ru-RU" sz="1100" b="1" i="1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1288" name="AutoShape 249"/>
          <p:cNvCxnSpPr>
            <a:cxnSpLocks noChangeShapeType="1"/>
          </p:cNvCxnSpPr>
          <p:nvPr/>
        </p:nvCxnSpPr>
        <p:spPr bwMode="auto">
          <a:xfrm>
            <a:off x="107504" y="1267966"/>
            <a:ext cx="3672000" cy="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Прямоугольник 44"/>
          <p:cNvSpPr/>
          <p:nvPr/>
        </p:nvSpPr>
        <p:spPr bwMode="auto">
          <a:xfrm>
            <a:off x="35496" y="991761"/>
            <a:ext cx="3733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kern="0" dirty="0">
                <a:solidFill>
                  <a:srgbClr val="000000"/>
                </a:solidFill>
                <a:latin typeface="Arial"/>
                <a:cs typeface="+mn-cs"/>
              </a:rPr>
              <a:t>Инвестиционная площадка</a:t>
            </a:r>
            <a:endParaRPr lang="en-US" sz="1200" b="1" i="1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3" name="Номер слайда 2"/>
          <p:cNvSpPr txBox="1">
            <a:spLocks/>
          </p:cNvSpPr>
          <p:nvPr/>
        </p:nvSpPr>
        <p:spPr>
          <a:xfrm>
            <a:off x="8575675" y="6518275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607330A5-9C7D-4846-B6DA-F3FD18C4B901}" type="slidenum">
              <a:rPr lang="ru-RU" sz="20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</a:t>
            </a:fld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47"/>
          <p:cNvSpPr>
            <a:spLocks noChangeArrowheads="1"/>
          </p:cNvSpPr>
          <p:nvPr/>
        </p:nvSpPr>
        <p:spPr bwMode="auto">
          <a:xfrm>
            <a:off x="3897479" y="2946742"/>
            <a:ext cx="1414339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defTabSz="913429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1100" b="1" i="1" dirty="0" smtClean="0">
                <a:latin typeface="Arial" pitchFamily="34" charset="0"/>
                <a:cs typeface="Tahoma" pitchFamily="34" charset="0"/>
              </a:rPr>
              <a:t>Условия реализации </a:t>
            </a:r>
            <a:endParaRPr lang="ru-RU" sz="1100" b="1" i="1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66" name="Picture 5" descr="000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-1588"/>
            <a:ext cx="939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0147"/>
            <a:ext cx="3679927" cy="270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107503" y="4221089"/>
            <a:ext cx="3661221" cy="2382996"/>
          </a:xfrm>
          <a:prstGeom prst="wedgeRectCallout">
            <a:avLst>
              <a:gd name="adj1" fmla="val -32292"/>
              <a:gd name="adj2" fmla="val -108905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 bwMode="auto">
          <a:xfrm>
            <a:off x="611188" y="2650282"/>
            <a:ext cx="215900" cy="21590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80" rIns="91352" bIns="456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"/>
          <a:stretch/>
        </p:blipFill>
        <p:spPr bwMode="auto">
          <a:xfrm>
            <a:off x="107502" y="4233356"/>
            <a:ext cx="3661222" cy="237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406987" y="4487431"/>
            <a:ext cx="2246359" cy="1791801"/>
          </a:xfrm>
          <a:custGeom>
            <a:avLst/>
            <a:gdLst>
              <a:gd name="connsiteX0" fmla="*/ 1125822 w 2246359"/>
              <a:gd name="connsiteY0" fmla="*/ 364703 h 1791801"/>
              <a:gd name="connsiteX1" fmla="*/ 1041253 w 2246359"/>
              <a:gd name="connsiteY1" fmla="*/ 655408 h 1791801"/>
              <a:gd name="connsiteX2" fmla="*/ 486271 w 2246359"/>
              <a:gd name="connsiteY2" fmla="*/ 465129 h 1791801"/>
              <a:gd name="connsiteX3" fmla="*/ 565554 w 2246359"/>
              <a:gd name="connsiteY3" fmla="*/ 153281 h 1791801"/>
              <a:gd name="connsiteX4" fmla="*/ 206137 w 2246359"/>
              <a:gd name="connsiteY4" fmla="*/ 0 h 1791801"/>
              <a:gd name="connsiteX5" fmla="*/ 137425 w 2246359"/>
              <a:gd name="connsiteY5" fmla="*/ 184994 h 1791801"/>
              <a:gd name="connsiteX6" fmla="*/ 174423 w 2246359"/>
              <a:gd name="connsiteY6" fmla="*/ 206137 h 1791801"/>
              <a:gd name="connsiteX7" fmla="*/ 227279 w 2246359"/>
              <a:gd name="connsiteY7" fmla="*/ 179709 h 1791801"/>
              <a:gd name="connsiteX8" fmla="*/ 258992 w 2246359"/>
              <a:gd name="connsiteY8" fmla="*/ 195566 h 1791801"/>
              <a:gd name="connsiteX9" fmla="*/ 0 w 2246359"/>
              <a:gd name="connsiteY9" fmla="*/ 967256 h 1791801"/>
              <a:gd name="connsiteX10" fmla="*/ 89855 w 2246359"/>
              <a:gd name="connsiteY10" fmla="*/ 1020111 h 1791801"/>
              <a:gd name="connsiteX11" fmla="*/ 126853 w 2246359"/>
              <a:gd name="connsiteY11" fmla="*/ 893258 h 1791801"/>
              <a:gd name="connsiteX12" fmla="*/ 163852 w 2246359"/>
              <a:gd name="connsiteY12" fmla="*/ 903829 h 1791801"/>
              <a:gd name="connsiteX13" fmla="*/ 243136 w 2246359"/>
              <a:gd name="connsiteY13" fmla="*/ 613124 h 1791801"/>
              <a:gd name="connsiteX14" fmla="*/ 422844 w 2246359"/>
              <a:gd name="connsiteY14" fmla="*/ 671265 h 1791801"/>
              <a:gd name="connsiteX15" fmla="*/ 459843 w 2246359"/>
              <a:gd name="connsiteY15" fmla="*/ 523270 h 1791801"/>
              <a:gd name="connsiteX16" fmla="*/ 808689 w 2246359"/>
              <a:gd name="connsiteY16" fmla="*/ 634266 h 1791801"/>
              <a:gd name="connsiteX17" fmla="*/ 787547 w 2246359"/>
              <a:gd name="connsiteY17" fmla="*/ 702978 h 1791801"/>
              <a:gd name="connsiteX18" fmla="*/ 935542 w 2246359"/>
              <a:gd name="connsiteY18" fmla="*/ 734692 h 1791801"/>
              <a:gd name="connsiteX19" fmla="*/ 861545 w 2246359"/>
              <a:gd name="connsiteY19" fmla="*/ 977827 h 1791801"/>
              <a:gd name="connsiteX20" fmla="*/ 924971 w 2246359"/>
              <a:gd name="connsiteY20" fmla="*/ 993683 h 1791801"/>
              <a:gd name="connsiteX21" fmla="*/ 887973 w 2246359"/>
              <a:gd name="connsiteY21" fmla="*/ 1094109 h 1791801"/>
              <a:gd name="connsiteX22" fmla="*/ 1205105 w 2246359"/>
              <a:gd name="connsiteY22" fmla="*/ 1199820 h 1791801"/>
              <a:gd name="connsiteX23" fmla="*/ 1109966 w 2246359"/>
              <a:gd name="connsiteY23" fmla="*/ 1569808 h 1791801"/>
              <a:gd name="connsiteX24" fmla="*/ 1427099 w 2246359"/>
              <a:gd name="connsiteY24" fmla="*/ 1649092 h 1791801"/>
              <a:gd name="connsiteX25" fmla="*/ 1976796 w 2246359"/>
              <a:gd name="connsiteY25" fmla="*/ 1791801 h 1791801"/>
              <a:gd name="connsiteX26" fmla="*/ 2246359 w 2246359"/>
              <a:gd name="connsiteY26" fmla="*/ 734692 h 1791801"/>
              <a:gd name="connsiteX27" fmla="*/ 1125822 w 2246359"/>
              <a:gd name="connsiteY27" fmla="*/ 364703 h 179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46359" h="1791801">
                <a:moveTo>
                  <a:pt x="1125822" y="364703"/>
                </a:moveTo>
                <a:lnTo>
                  <a:pt x="1041253" y="655408"/>
                </a:lnTo>
                <a:lnTo>
                  <a:pt x="486271" y="465129"/>
                </a:lnTo>
                <a:lnTo>
                  <a:pt x="565554" y="153281"/>
                </a:lnTo>
                <a:lnTo>
                  <a:pt x="206137" y="0"/>
                </a:lnTo>
                <a:lnTo>
                  <a:pt x="137425" y="184994"/>
                </a:lnTo>
                <a:lnTo>
                  <a:pt x="174423" y="206137"/>
                </a:lnTo>
                <a:lnTo>
                  <a:pt x="227279" y="179709"/>
                </a:lnTo>
                <a:lnTo>
                  <a:pt x="258992" y="195566"/>
                </a:lnTo>
                <a:lnTo>
                  <a:pt x="0" y="967256"/>
                </a:lnTo>
                <a:lnTo>
                  <a:pt x="89855" y="1020111"/>
                </a:lnTo>
                <a:lnTo>
                  <a:pt x="126853" y="893258"/>
                </a:lnTo>
                <a:lnTo>
                  <a:pt x="163852" y="903829"/>
                </a:lnTo>
                <a:lnTo>
                  <a:pt x="243136" y="613124"/>
                </a:lnTo>
                <a:lnTo>
                  <a:pt x="422844" y="671265"/>
                </a:lnTo>
                <a:lnTo>
                  <a:pt x="459843" y="523270"/>
                </a:lnTo>
                <a:lnTo>
                  <a:pt x="808689" y="634266"/>
                </a:lnTo>
                <a:lnTo>
                  <a:pt x="787547" y="702978"/>
                </a:lnTo>
                <a:lnTo>
                  <a:pt x="935542" y="734692"/>
                </a:lnTo>
                <a:lnTo>
                  <a:pt x="861545" y="977827"/>
                </a:lnTo>
                <a:lnTo>
                  <a:pt x="924971" y="993683"/>
                </a:lnTo>
                <a:lnTo>
                  <a:pt x="887973" y="1094109"/>
                </a:lnTo>
                <a:lnTo>
                  <a:pt x="1205105" y="1199820"/>
                </a:lnTo>
                <a:lnTo>
                  <a:pt x="1109966" y="1569808"/>
                </a:lnTo>
                <a:lnTo>
                  <a:pt x="1427099" y="1649092"/>
                </a:lnTo>
                <a:lnTo>
                  <a:pt x="1976796" y="1791801"/>
                </a:lnTo>
                <a:lnTo>
                  <a:pt x="2246359" y="734692"/>
                </a:lnTo>
                <a:lnTo>
                  <a:pt x="1125822" y="364703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Rectangle 33"/>
          <p:cNvSpPr>
            <a:spLocks noChangeArrowheads="1"/>
          </p:cNvSpPr>
          <p:nvPr/>
        </p:nvSpPr>
        <p:spPr bwMode="auto">
          <a:xfrm>
            <a:off x="5451972" y="1354310"/>
            <a:ext cx="3600001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200" dirty="0">
                <a:latin typeface="Arial" panose="020B0604020202020204" pitchFamily="34" charset="0"/>
              </a:rPr>
              <a:t>п</a:t>
            </a:r>
            <a:r>
              <a:rPr lang="ru-RU" sz="1200" dirty="0" smtClean="0">
                <a:latin typeface="Arial" panose="020B0604020202020204" pitchFamily="34" charset="0"/>
              </a:rPr>
              <a:t>родажа частного имущественного комплекса объектов недвижимости  (здания и земельные участки)</a:t>
            </a:r>
          </a:p>
        </p:txBody>
      </p:sp>
      <p:sp>
        <p:nvSpPr>
          <p:cNvPr id="50" name="Rectangle 33"/>
          <p:cNvSpPr>
            <a:spLocks noChangeArrowheads="1"/>
          </p:cNvSpPr>
          <p:nvPr/>
        </p:nvSpPr>
        <p:spPr bwMode="auto">
          <a:xfrm>
            <a:off x="5436095" y="2112533"/>
            <a:ext cx="3600001" cy="16619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sz="1200" dirty="0">
                <a:latin typeface="Arial" panose="020B0604020202020204" pitchFamily="34" charset="0"/>
              </a:rPr>
              <a:t>шесть земельных участков общей площадью  - </a:t>
            </a:r>
            <a:r>
              <a:rPr lang="ru-RU" sz="1200" dirty="0" smtClean="0">
                <a:latin typeface="Arial" panose="020B0604020202020204" pitchFamily="34" charset="0"/>
              </a:rPr>
              <a:t>11,33 </a:t>
            </a:r>
            <a:r>
              <a:rPr lang="ru-RU" sz="1200" dirty="0">
                <a:latin typeface="Arial" panose="020B0604020202020204" pitchFamily="34" charset="0"/>
              </a:rPr>
              <a:t>га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sz="1200" dirty="0">
                <a:latin typeface="Arial" panose="020B0604020202020204" pitchFamily="34" charset="0"/>
              </a:rPr>
              <a:t>восемь зданий различного назначения  общей площадью – 48 тыс. </a:t>
            </a:r>
            <a:r>
              <a:rPr lang="ru-RU" sz="1200" dirty="0" smtClean="0">
                <a:latin typeface="Arial" panose="020B0604020202020204" pitchFamily="34" charset="0"/>
              </a:rPr>
              <a:t>м2</a:t>
            </a:r>
          </a:p>
          <a:p>
            <a:pPr>
              <a:defRPr/>
            </a:pPr>
            <a:endParaRPr lang="ru-RU" sz="900" dirty="0">
              <a:latin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sz="1200" dirty="0" smtClean="0">
                <a:latin typeface="Arial" panose="020B0604020202020204" pitchFamily="34" charset="0"/>
              </a:rPr>
              <a:t>продажа в собственность полностью или частично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sz="1200" dirty="0" smtClean="0">
                <a:latin typeface="Arial" panose="020B0604020202020204" pitchFamily="34" charset="0"/>
              </a:rPr>
              <a:t>сдача в долгосрочную аренду земельных участков и объектов</a:t>
            </a: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5412237" y="3882535"/>
            <a:ext cx="360000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200" dirty="0">
                <a:latin typeface="Arial" panose="020B0604020202020204" pitchFamily="34" charset="0"/>
              </a:rPr>
              <a:t>п</a:t>
            </a:r>
            <a:r>
              <a:rPr lang="ru-RU" sz="1200" dirty="0" smtClean="0">
                <a:latin typeface="Arial" panose="020B0604020202020204" pitchFamily="34" charset="0"/>
              </a:rPr>
              <a:t>ри проведении переговоров  и в зависимости от вида использования</a:t>
            </a:r>
          </a:p>
        </p:txBody>
      </p:sp>
      <p:sp>
        <p:nvSpPr>
          <p:cNvPr id="52" name="Rectangle 47"/>
          <p:cNvSpPr>
            <a:spLocks noChangeArrowheads="1"/>
          </p:cNvSpPr>
          <p:nvPr/>
        </p:nvSpPr>
        <p:spPr bwMode="auto">
          <a:xfrm>
            <a:off x="3889919" y="4437063"/>
            <a:ext cx="1414339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defTabSz="913429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1100" b="1" i="1" dirty="0" smtClean="0">
                <a:latin typeface="Arial" pitchFamily="34" charset="0"/>
                <a:cs typeface="Tahoma" pitchFamily="34" charset="0"/>
              </a:rPr>
              <a:t>Коммуникации</a:t>
            </a:r>
            <a:endParaRPr lang="ru-RU" sz="1100" b="1" i="1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5412237" y="4444734"/>
            <a:ext cx="3600001" cy="1477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sz="1200" dirty="0" smtClean="0">
                <a:latin typeface="Arial" panose="020B0604020202020204" pitchFamily="34" charset="0"/>
              </a:rPr>
              <a:t>электроснабжение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ТП № 22 -  800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кВт/час,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ТП № 23 -  800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кВт/час)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sz="1200" dirty="0">
                <a:latin typeface="Arial" panose="020B0604020202020204" pitchFamily="34" charset="0"/>
              </a:rPr>
              <a:t>г</a:t>
            </a:r>
            <a:r>
              <a:rPr lang="ru-RU" sz="1200" dirty="0" smtClean="0">
                <a:latin typeface="Arial" panose="020B0604020202020204" pitchFamily="34" charset="0"/>
              </a:rPr>
              <a:t>азоснабжение </a:t>
            </a:r>
            <a:r>
              <a:rPr lang="ru-RU" sz="1200" dirty="0">
                <a:latin typeface="Arial" panose="020B0604020202020204" pitchFamily="34" charset="0"/>
              </a:rPr>
              <a:t>– </a:t>
            </a:r>
            <a:r>
              <a:rPr lang="ru-RU" sz="1200" dirty="0" smtClean="0">
                <a:latin typeface="Arial" panose="020B0604020202020204" pitchFamily="34" charset="0"/>
              </a:rPr>
              <a:t>55,6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1200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/час</a:t>
            </a:r>
            <a:endParaRPr lang="ru-RU" sz="1200" dirty="0" smtClean="0">
              <a:latin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sz="1200" dirty="0" smtClean="0">
                <a:latin typeface="Arial" panose="020B0604020202020204" pitchFamily="34" charset="0"/>
              </a:rPr>
              <a:t>водоснабжение (2 ввода, диаметр трубопровода – 150 мм, до 40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12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/час</a:t>
            </a:r>
            <a:r>
              <a:rPr lang="ru-RU" sz="1200" dirty="0" smtClean="0">
                <a:latin typeface="Arial" panose="020B0604020202020204" pitchFamily="34" charset="0"/>
              </a:rPr>
              <a:t>)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теплоснабжение  (ввод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№ 1до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40 м</a:t>
            </a:r>
            <a:r>
              <a:rPr lang="ru-RU" sz="12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/час, №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2 до 50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12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/час)</a:t>
            </a:r>
          </a:p>
          <a:p>
            <a:pPr>
              <a:defRPr/>
            </a:pPr>
            <a:endParaRPr lang="ru-RU" sz="1200" dirty="0" smtClean="0">
              <a:latin typeface="Arial" panose="020B0604020202020204" pitchFamily="34" charset="0"/>
            </a:endParaRPr>
          </a:p>
        </p:txBody>
      </p:sp>
      <p:sp>
        <p:nvSpPr>
          <p:cNvPr id="54" name="Rectangle 33"/>
          <p:cNvSpPr>
            <a:spLocks noChangeArrowheads="1"/>
          </p:cNvSpPr>
          <p:nvPr/>
        </p:nvSpPr>
        <p:spPr bwMode="auto">
          <a:xfrm>
            <a:off x="5385969" y="5877272"/>
            <a:ext cx="3600001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200" dirty="0">
                <a:latin typeface="Arial" panose="020B0604020202020204" pitchFamily="34" charset="0"/>
              </a:rPr>
              <a:t>п</a:t>
            </a:r>
            <a:r>
              <a:rPr lang="ru-RU" sz="1200" dirty="0" smtClean="0">
                <a:latin typeface="Arial" panose="020B0604020202020204" pitchFamily="34" charset="0"/>
              </a:rPr>
              <a:t>роизводство высоких переделов, производственно-складское назначение, объекты торговли</a:t>
            </a:r>
          </a:p>
        </p:txBody>
      </p:sp>
    </p:spTree>
    <p:extLst>
      <p:ext uri="{BB962C8B-B14F-4D97-AF65-F5344CB8AC3E}">
        <p14:creationId xmlns:p14="http://schemas.microsoft.com/office/powerpoint/2010/main" val="12862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9" name="Группа 10"/>
          <p:cNvGrpSpPr>
            <a:grpSpLocks/>
          </p:cNvGrpSpPr>
          <p:nvPr/>
        </p:nvGrpSpPr>
        <p:grpSpPr bwMode="auto">
          <a:xfrm>
            <a:off x="796925" y="332656"/>
            <a:ext cx="8281988" cy="47625"/>
            <a:chOff x="3795" y="1579290"/>
            <a:chExt cx="9431907" cy="720080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3795" y="1579290"/>
              <a:ext cx="33844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3028442" y="1579290"/>
              <a:ext cx="33844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FFC000"/>
                </a:gs>
                <a:gs pos="32000">
                  <a:srgbClr val="FFFF00"/>
                </a:gs>
                <a:gs pos="41000">
                  <a:srgbClr val="FFFF00"/>
                </a:gs>
                <a:gs pos="55000">
                  <a:srgbClr val="FFFF00"/>
                </a:gs>
                <a:gs pos="67000">
                  <a:srgbClr val="FFFF00"/>
                </a:gs>
                <a:gs pos="100000">
                  <a:srgbClr val="FFC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6051280" y="1579290"/>
              <a:ext cx="33844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1270" name="Tit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11188" y="116632"/>
            <a:ext cx="8401050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ru-RU" sz="1400" b="1" dirty="0">
                <a:latin typeface="Arial" pitchFamily="34" charset="0"/>
              </a:rPr>
              <a:t>Ситуационный анализ площадки</a:t>
            </a:r>
          </a:p>
        </p:txBody>
      </p:sp>
      <p:sp>
        <p:nvSpPr>
          <p:cNvPr id="11271" name="Title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642938" y="556955"/>
            <a:ext cx="832167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ru-RU" sz="1500" b="1" dirty="0" smtClean="0">
                <a:solidFill>
                  <a:srgbClr val="0070C0"/>
                </a:solidFill>
                <a:latin typeface="Arial" pitchFamily="34" charset="0"/>
              </a:rPr>
              <a:t>Описание площадки (окружение, объекты, коммуникации)  </a:t>
            </a:r>
          </a:p>
        </p:txBody>
      </p:sp>
      <p:grpSp>
        <p:nvGrpSpPr>
          <p:cNvPr id="11279" name="Группа 31"/>
          <p:cNvGrpSpPr>
            <a:grpSpLocks/>
          </p:cNvGrpSpPr>
          <p:nvPr/>
        </p:nvGrpSpPr>
        <p:grpSpPr bwMode="auto">
          <a:xfrm>
            <a:off x="9461500" y="1989138"/>
            <a:ext cx="3967163" cy="3743325"/>
            <a:chOff x="348730" y="2277711"/>
            <a:chExt cx="8401299" cy="2898043"/>
          </a:xfrm>
        </p:grpSpPr>
        <p:grpSp>
          <p:nvGrpSpPr>
            <p:cNvPr id="11290" name="Группа 32"/>
            <p:cNvGrpSpPr>
              <a:grpSpLocks/>
            </p:cNvGrpSpPr>
            <p:nvPr/>
          </p:nvGrpSpPr>
          <p:grpSpPr bwMode="auto">
            <a:xfrm>
              <a:off x="358129" y="2277711"/>
              <a:ext cx="8391900" cy="1894875"/>
              <a:chOff x="254317" y="2504126"/>
              <a:chExt cx="6378932" cy="3199911"/>
            </a:xfrm>
          </p:grpSpPr>
          <p:sp>
            <p:nvSpPr>
              <p:cNvPr id="35" name="Line 26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54840" y="2504126"/>
                <a:ext cx="6378409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/>
                <a:tailEnd/>
              </a:ln>
              <a:effectLst/>
              <a:extLst/>
            </p:spPr>
            <p:txBody>
              <a:bodyPr lIns="93286" tIns="46643" rIns="93286" bIns="46643"/>
              <a:lstStyle/>
              <a:p>
                <a:pPr>
                  <a:defRPr/>
                </a:pPr>
                <a:endParaRPr lang="ru-RU" sz="1000" b="1" ker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36" name="Line 27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54840" y="3514883"/>
                <a:ext cx="6345187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/>
                <a:tailEnd/>
              </a:ln>
              <a:effectLst/>
              <a:extLst/>
            </p:spPr>
            <p:txBody>
              <a:bodyPr lIns="93286" tIns="46643" rIns="93286" bIns="46643"/>
              <a:lstStyle/>
              <a:p>
                <a:pPr>
                  <a:defRPr/>
                </a:pPr>
                <a:endParaRPr lang="ru-RU" sz="1000" b="1" ker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37" name="Line 28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54840" y="4668850"/>
                <a:ext cx="6345187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/>
                <a:tailEnd/>
              </a:ln>
              <a:effectLst/>
              <a:extLst/>
            </p:spPr>
            <p:txBody>
              <a:bodyPr lIns="93286" tIns="46643" rIns="93286" bIns="46643"/>
              <a:lstStyle/>
              <a:p>
                <a:pPr>
                  <a:defRPr/>
                </a:pPr>
                <a:endParaRPr lang="ru-RU" sz="1000" b="1" ker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39" name="Line 29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4840" y="5704514"/>
                <a:ext cx="6345187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/>
                <a:tailEnd/>
              </a:ln>
              <a:effectLst/>
              <a:extLst/>
            </p:spPr>
            <p:txBody>
              <a:bodyPr lIns="93286" tIns="46643" rIns="93286" bIns="46643"/>
              <a:lstStyle/>
              <a:p>
                <a:pPr>
                  <a:defRPr/>
                </a:pPr>
                <a:endParaRPr lang="ru-RU" sz="1000" b="1" ker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34" name="Line 27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348730" y="5175754"/>
              <a:ext cx="8387852" cy="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 lIns="93286" tIns="46643" rIns="93286" bIns="46643"/>
            <a:lstStyle/>
            <a:p>
              <a:pPr>
                <a:defRPr/>
              </a:pPr>
              <a:endParaRPr lang="ru-RU" sz="1000" b="1" ker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cxnSp>
        <p:nvCxnSpPr>
          <p:cNvPr id="11288" name="AutoShape 249"/>
          <p:cNvCxnSpPr>
            <a:cxnSpLocks noChangeShapeType="1"/>
          </p:cNvCxnSpPr>
          <p:nvPr/>
        </p:nvCxnSpPr>
        <p:spPr bwMode="auto">
          <a:xfrm>
            <a:off x="107504" y="1054503"/>
            <a:ext cx="4320480" cy="274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Прямоугольник 44"/>
          <p:cNvSpPr/>
          <p:nvPr/>
        </p:nvSpPr>
        <p:spPr bwMode="auto">
          <a:xfrm>
            <a:off x="35496" y="778298"/>
            <a:ext cx="4392488" cy="27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kern="0" dirty="0" smtClean="0">
                <a:solidFill>
                  <a:srgbClr val="000000"/>
                </a:solidFill>
                <a:latin typeface="Arial"/>
                <a:cs typeface="+mn-cs"/>
              </a:rPr>
              <a:t>    Инвестиционная </a:t>
            </a:r>
            <a:r>
              <a:rPr lang="ru-RU" sz="1200" b="1" i="1" kern="0" dirty="0">
                <a:solidFill>
                  <a:srgbClr val="000000"/>
                </a:solidFill>
                <a:latin typeface="Arial"/>
                <a:cs typeface="+mn-cs"/>
              </a:rPr>
              <a:t>площадка</a:t>
            </a:r>
            <a:endParaRPr lang="en-US" sz="1200" b="1" i="1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3" name="Номер слайда 2"/>
          <p:cNvSpPr txBox="1">
            <a:spLocks/>
          </p:cNvSpPr>
          <p:nvPr/>
        </p:nvSpPr>
        <p:spPr>
          <a:xfrm>
            <a:off x="8575675" y="6518275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607330A5-9C7D-4846-B6DA-F3FD18C4B901}" type="slidenum">
              <a:rPr lang="ru-RU" sz="20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</a:t>
            </a:fld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5" descr="000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-1588"/>
            <a:ext cx="9398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7504" y="1121538"/>
            <a:ext cx="4320480" cy="2658202"/>
            <a:chOff x="155280" y="4487431"/>
            <a:chExt cx="3038098" cy="1846608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3" r="17019" b="18287"/>
            <a:stretch/>
          </p:blipFill>
          <p:spPr bwMode="auto">
            <a:xfrm>
              <a:off x="155280" y="4487431"/>
              <a:ext cx="3038098" cy="1846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олилиния 6"/>
            <p:cNvSpPr/>
            <p:nvPr/>
          </p:nvSpPr>
          <p:spPr>
            <a:xfrm>
              <a:off x="406987" y="4487431"/>
              <a:ext cx="2246359" cy="1791801"/>
            </a:xfrm>
            <a:custGeom>
              <a:avLst/>
              <a:gdLst>
                <a:gd name="connsiteX0" fmla="*/ 1125822 w 2246359"/>
                <a:gd name="connsiteY0" fmla="*/ 364703 h 1791801"/>
                <a:gd name="connsiteX1" fmla="*/ 1041253 w 2246359"/>
                <a:gd name="connsiteY1" fmla="*/ 655408 h 1791801"/>
                <a:gd name="connsiteX2" fmla="*/ 486271 w 2246359"/>
                <a:gd name="connsiteY2" fmla="*/ 465129 h 1791801"/>
                <a:gd name="connsiteX3" fmla="*/ 565554 w 2246359"/>
                <a:gd name="connsiteY3" fmla="*/ 153281 h 1791801"/>
                <a:gd name="connsiteX4" fmla="*/ 206137 w 2246359"/>
                <a:gd name="connsiteY4" fmla="*/ 0 h 1791801"/>
                <a:gd name="connsiteX5" fmla="*/ 137425 w 2246359"/>
                <a:gd name="connsiteY5" fmla="*/ 184994 h 1791801"/>
                <a:gd name="connsiteX6" fmla="*/ 174423 w 2246359"/>
                <a:gd name="connsiteY6" fmla="*/ 206137 h 1791801"/>
                <a:gd name="connsiteX7" fmla="*/ 227279 w 2246359"/>
                <a:gd name="connsiteY7" fmla="*/ 179709 h 1791801"/>
                <a:gd name="connsiteX8" fmla="*/ 258992 w 2246359"/>
                <a:gd name="connsiteY8" fmla="*/ 195566 h 1791801"/>
                <a:gd name="connsiteX9" fmla="*/ 0 w 2246359"/>
                <a:gd name="connsiteY9" fmla="*/ 967256 h 1791801"/>
                <a:gd name="connsiteX10" fmla="*/ 89855 w 2246359"/>
                <a:gd name="connsiteY10" fmla="*/ 1020111 h 1791801"/>
                <a:gd name="connsiteX11" fmla="*/ 126853 w 2246359"/>
                <a:gd name="connsiteY11" fmla="*/ 893258 h 1791801"/>
                <a:gd name="connsiteX12" fmla="*/ 163852 w 2246359"/>
                <a:gd name="connsiteY12" fmla="*/ 903829 h 1791801"/>
                <a:gd name="connsiteX13" fmla="*/ 243136 w 2246359"/>
                <a:gd name="connsiteY13" fmla="*/ 613124 h 1791801"/>
                <a:gd name="connsiteX14" fmla="*/ 422844 w 2246359"/>
                <a:gd name="connsiteY14" fmla="*/ 671265 h 1791801"/>
                <a:gd name="connsiteX15" fmla="*/ 459843 w 2246359"/>
                <a:gd name="connsiteY15" fmla="*/ 523270 h 1791801"/>
                <a:gd name="connsiteX16" fmla="*/ 808689 w 2246359"/>
                <a:gd name="connsiteY16" fmla="*/ 634266 h 1791801"/>
                <a:gd name="connsiteX17" fmla="*/ 787547 w 2246359"/>
                <a:gd name="connsiteY17" fmla="*/ 702978 h 1791801"/>
                <a:gd name="connsiteX18" fmla="*/ 935542 w 2246359"/>
                <a:gd name="connsiteY18" fmla="*/ 734692 h 1791801"/>
                <a:gd name="connsiteX19" fmla="*/ 861545 w 2246359"/>
                <a:gd name="connsiteY19" fmla="*/ 977827 h 1791801"/>
                <a:gd name="connsiteX20" fmla="*/ 924971 w 2246359"/>
                <a:gd name="connsiteY20" fmla="*/ 993683 h 1791801"/>
                <a:gd name="connsiteX21" fmla="*/ 887973 w 2246359"/>
                <a:gd name="connsiteY21" fmla="*/ 1094109 h 1791801"/>
                <a:gd name="connsiteX22" fmla="*/ 1205105 w 2246359"/>
                <a:gd name="connsiteY22" fmla="*/ 1199820 h 1791801"/>
                <a:gd name="connsiteX23" fmla="*/ 1109966 w 2246359"/>
                <a:gd name="connsiteY23" fmla="*/ 1569808 h 1791801"/>
                <a:gd name="connsiteX24" fmla="*/ 1427099 w 2246359"/>
                <a:gd name="connsiteY24" fmla="*/ 1649092 h 1791801"/>
                <a:gd name="connsiteX25" fmla="*/ 1976796 w 2246359"/>
                <a:gd name="connsiteY25" fmla="*/ 1791801 h 1791801"/>
                <a:gd name="connsiteX26" fmla="*/ 2246359 w 2246359"/>
                <a:gd name="connsiteY26" fmla="*/ 734692 h 1791801"/>
                <a:gd name="connsiteX27" fmla="*/ 1125822 w 2246359"/>
                <a:gd name="connsiteY27" fmla="*/ 364703 h 179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6359" h="1791801">
                  <a:moveTo>
                    <a:pt x="1125822" y="364703"/>
                  </a:moveTo>
                  <a:lnTo>
                    <a:pt x="1041253" y="655408"/>
                  </a:lnTo>
                  <a:lnTo>
                    <a:pt x="486271" y="465129"/>
                  </a:lnTo>
                  <a:lnTo>
                    <a:pt x="565554" y="153281"/>
                  </a:lnTo>
                  <a:lnTo>
                    <a:pt x="206137" y="0"/>
                  </a:lnTo>
                  <a:lnTo>
                    <a:pt x="137425" y="184994"/>
                  </a:lnTo>
                  <a:lnTo>
                    <a:pt x="174423" y="206137"/>
                  </a:lnTo>
                  <a:lnTo>
                    <a:pt x="227279" y="179709"/>
                  </a:lnTo>
                  <a:lnTo>
                    <a:pt x="258992" y="195566"/>
                  </a:lnTo>
                  <a:lnTo>
                    <a:pt x="0" y="967256"/>
                  </a:lnTo>
                  <a:lnTo>
                    <a:pt x="89855" y="1020111"/>
                  </a:lnTo>
                  <a:lnTo>
                    <a:pt x="126853" y="893258"/>
                  </a:lnTo>
                  <a:lnTo>
                    <a:pt x="163852" y="903829"/>
                  </a:lnTo>
                  <a:lnTo>
                    <a:pt x="243136" y="613124"/>
                  </a:lnTo>
                  <a:lnTo>
                    <a:pt x="422844" y="671265"/>
                  </a:lnTo>
                  <a:lnTo>
                    <a:pt x="459843" y="523270"/>
                  </a:lnTo>
                  <a:lnTo>
                    <a:pt x="808689" y="634266"/>
                  </a:lnTo>
                  <a:lnTo>
                    <a:pt x="787547" y="702978"/>
                  </a:lnTo>
                  <a:lnTo>
                    <a:pt x="935542" y="734692"/>
                  </a:lnTo>
                  <a:lnTo>
                    <a:pt x="861545" y="977827"/>
                  </a:lnTo>
                  <a:lnTo>
                    <a:pt x="924971" y="993683"/>
                  </a:lnTo>
                  <a:lnTo>
                    <a:pt x="887973" y="1094109"/>
                  </a:lnTo>
                  <a:lnTo>
                    <a:pt x="1205105" y="1199820"/>
                  </a:lnTo>
                  <a:lnTo>
                    <a:pt x="1109966" y="1569808"/>
                  </a:lnTo>
                  <a:lnTo>
                    <a:pt x="1427099" y="1649092"/>
                  </a:lnTo>
                  <a:lnTo>
                    <a:pt x="1976796" y="1791801"/>
                  </a:lnTo>
                  <a:lnTo>
                    <a:pt x="2246359" y="734692"/>
                  </a:lnTo>
                  <a:lnTo>
                    <a:pt x="1125822" y="364703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299508"/>
              </p:ext>
            </p:extLst>
          </p:nvPr>
        </p:nvGraphicFramePr>
        <p:xfrm>
          <a:off x="107503" y="3789040"/>
          <a:ext cx="8978020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3"/>
                <a:gridCol w="2232248"/>
                <a:gridCol w="864096"/>
                <a:gridCol w="1152128"/>
                <a:gridCol w="792088"/>
                <a:gridCol w="1008112"/>
                <a:gridCol w="1800200"/>
                <a:gridCol w="8411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80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latin typeface="Arial" pitchFamily="34" charset="0"/>
                          <a:cs typeface="Arial" pitchFamily="34" charset="0"/>
                        </a:rPr>
                        <a:t>Существующее назначение здания/ адрес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Год постройки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Площадь, м2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Этажность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Материал</a:t>
                      </a:r>
                      <a:r>
                        <a:rPr lang="ru-RU" sz="800" baseline="0" dirty="0" smtClean="0">
                          <a:latin typeface="Arial" pitchFamily="34" charset="0"/>
                          <a:cs typeface="Arial" pitchFamily="34" charset="0"/>
                        </a:rPr>
                        <a:t> ф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ундамента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Материал стен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Высота потолков, м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1886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00B050"/>
                          </a:solidFill>
                        </a:rPr>
                        <a:t>1.</a:t>
                      </a:r>
                      <a:endParaRPr lang="ru-RU" sz="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Профилакторий</a:t>
                      </a:r>
                    </a:p>
                    <a:p>
                      <a:r>
                        <a:rPr lang="ru-RU" sz="800" baseline="0" dirty="0" smtClean="0">
                          <a:latin typeface="Arial" pitchFamily="34" charset="0"/>
                          <a:cs typeface="Arial" pitchFamily="34" charset="0"/>
                        </a:rPr>
                        <a:t>(ул. Стройиндустрии, 6, стр.12)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1972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13266,0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сборный ж/б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кирпичные, бетонные, перекрытия - ж/б сборные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от 2,5 до 10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4362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00B050"/>
                          </a:solidFill>
                        </a:rPr>
                        <a:t>2.</a:t>
                      </a:r>
                      <a:endParaRPr lang="ru-RU" sz="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Общежитие</a:t>
                      </a:r>
                      <a:r>
                        <a:rPr lang="ru-RU" sz="800" b="1" baseline="0" dirty="0" smtClean="0">
                          <a:latin typeface="Arial" pitchFamily="34" charset="0"/>
                          <a:cs typeface="Arial" pitchFamily="34" charset="0"/>
                        </a:rPr>
                        <a:t> гостиничного типа</a:t>
                      </a:r>
                    </a:p>
                    <a:p>
                      <a:r>
                        <a:rPr lang="ru-RU" sz="800" baseline="0" dirty="0" smtClean="0">
                          <a:latin typeface="Arial" pitchFamily="34" charset="0"/>
                          <a:cs typeface="Arial" pitchFamily="34" charset="0"/>
                        </a:rPr>
                        <a:t>(ул. Стройиндустрии,6, стр.12А)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1972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13231,0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сборный ж/б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кирпичные, бетонные,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перекрытия - ж/б сборные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от 2,5 до 10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4192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00B050"/>
                          </a:solidFill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Прачечная</a:t>
                      </a:r>
                      <a:endParaRPr lang="ru-RU" sz="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800" baseline="0" dirty="0" smtClean="0">
                          <a:latin typeface="Arial" pitchFamily="34" charset="0"/>
                          <a:cs typeface="Arial" pitchFamily="34" charset="0"/>
                        </a:rPr>
                        <a:t>(ул. Стройиндустрии,6, стр.11)</a:t>
                      </a:r>
                      <a:endParaRPr lang="ru-RU" sz="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1959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101,8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бетонный ленточный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кирпичные,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перекрытия - ж/б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9314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00B050"/>
                          </a:solidFill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baseline="0" dirty="0" smtClean="0">
                          <a:latin typeface="Arial" pitchFamily="34" charset="0"/>
                          <a:cs typeface="Arial" pitchFamily="34" charset="0"/>
                        </a:rPr>
                        <a:t>Здание ремонта легковых автомашин</a:t>
                      </a:r>
                    </a:p>
                    <a:p>
                      <a:r>
                        <a:rPr lang="ru-RU" sz="800" baseline="0" dirty="0" smtClean="0">
                          <a:latin typeface="Arial" pitchFamily="34" charset="0"/>
                          <a:cs typeface="Arial" pitchFamily="34" charset="0"/>
                        </a:rPr>
                        <a:t>(ул. Стройиндустрии,6, д. 6, стр. 10)</a:t>
                      </a:r>
                      <a:endParaRPr lang="ru-RU" sz="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1976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542,5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сборный ж/б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кирпичные, бетонные,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перекрытия - ж/б сборные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6,33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00B050"/>
                          </a:solidFill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baseline="0" dirty="0" smtClean="0">
                          <a:latin typeface="Arial" pitchFamily="34" charset="0"/>
                          <a:cs typeface="Arial" pitchFamily="34" charset="0"/>
                        </a:rPr>
                        <a:t>Крытая автостоянка</a:t>
                      </a:r>
                    </a:p>
                    <a:p>
                      <a:r>
                        <a:rPr lang="ru-RU" sz="800" baseline="0" dirty="0" smtClean="0">
                          <a:latin typeface="Arial" pitchFamily="34" charset="0"/>
                          <a:cs typeface="Arial" pitchFamily="34" charset="0"/>
                        </a:rPr>
                        <a:t>(ул. Стройиндустрии, д.6, стр.9</a:t>
                      </a:r>
                      <a:endParaRPr lang="ru-RU" sz="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1984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15749,6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сборный ж/б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кирпичные, бетонные,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перекрытия - ж/б сборные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9,15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00B050"/>
                          </a:solidFill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baseline="0" dirty="0" smtClean="0">
                          <a:latin typeface="Arial" pitchFamily="34" charset="0"/>
                          <a:cs typeface="Arial" pitchFamily="34" charset="0"/>
                        </a:rPr>
                        <a:t>Сварочный цех</a:t>
                      </a:r>
                    </a:p>
                    <a:p>
                      <a:r>
                        <a:rPr lang="ru-RU" sz="800" baseline="0" dirty="0" smtClean="0">
                          <a:latin typeface="Arial" pitchFamily="34" charset="0"/>
                          <a:cs typeface="Arial" pitchFamily="34" charset="0"/>
                        </a:rPr>
                        <a:t>(ул. Стройиндустрии, д.6, стр.8)</a:t>
                      </a:r>
                      <a:endParaRPr lang="ru-RU" sz="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1962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1280,1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сборный ж/б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кирпичные, бетонные,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перекрытия - ж/б сборные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9,35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00B050"/>
                          </a:solidFill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baseline="0" dirty="0" smtClean="0">
                          <a:latin typeface="Arial" pitchFamily="34" charset="0"/>
                          <a:cs typeface="Arial" pitchFamily="34" charset="0"/>
                        </a:rPr>
                        <a:t>Склад материальный</a:t>
                      </a:r>
                    </a:p>
                    <a:p>
                      <a:r>
                        <a:rPr lang="ru-RU" sz="800" baseline="0" dirty="0" smtClean="0">
                          <a:latin typeface="Arial" pitchFamily="34" charset="0"/>
                          <a:cs typeface="Arial" pitchFamily="34" charset="0"/>
                        </a:rPr>
                        <a:t>(ул. Стройиндустрии, д.6, стр.4)</a:t>
                      </a:r>
                      <a:endParaRPr lang="ru-RU" sz="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1961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2234,3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бетонный ленточный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кирпичные,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перекрытия - ж/б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00B050"/>
                          </a:solidFill>
                        </a:rPr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baseline="0" dirty="0" smtClean="0">
                          <a:latin typeface="Arial" pitchFamily="34" charset="0"/>
                          <a:cs typeface="Arial" pitchFamily="34" charset="0"/>
                        </a:rPr>
                        <a:t>Склад материальный</a:t>
                      </a:r>
                    </a:p>
                    <a:p>
                      <a:r>
                        <a:rPr lang="ru-RU" sz="800" baseline="0" dirty="0" smtClean="0">
                          <a:latin typeface="Arial" pitchFamily="34" charset="0"/>
                          <a:cs typeface="Arial" pitchFamily="34" charset="0"/>
                        </a:rPr>
                        <a:t>(ул. Стройиндустрии, д.6, стр.4)</a:t>
                      </a:r>
                      <a:endParaRPr lang="ru-RU" sz="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1970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1787,5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бетонный ленточный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кирпичные,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перекрытия - ж/б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078386" y="171395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92D050"/>
                </a:solidFill>
              </a:rPr>
              <a:t>8</a:t>
            </a:r>
            <a:endParaRPr lang="ru-RU" sz="1600" b="1" dirty="0">
              <a:solidFill>
                <a:srgbClr val="92D05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06874" y="184482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92D050"/>
                </a:solidFill>
              </a:rPr>
              <a:t>7</a:t>
            </a:r>
            <a:endParaRPr lang="ru-RU" sz="1600" b="1" dirty="0">
              <a:solidFill>
                <a:srgbClr val="92D05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43808" y="221882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92D050"/>
                </a:solidFill>
              </a:rPr>
              <a:t>6</a:t>
            </a:r>
            <a:endParaRPr lang="ru-RU" sz="1600" b="1" dirty="0">
              <a:solidFill>
                <a:srgbClr val="92D05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09485" y="245063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92D050"/>
                </a:solidFill>
              </a:rPr>
              <a:t>5</a:t>
            </a:r>
            <a:endParaRPr lang="ru-RU" sz="1600" b="1" dirty="0">
              <a:solidFill>
                <a:srgbClr val="92D05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08382" y="25696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92D050"/>
                </a:solidFill>
              </a:rPr>
              <a:t>4</a:t>
            </a:r>
            <a:endParaRPr lang="ru-RU" sz="1600" b="1" dirty="0">
              <a:solidFill>
                <a:srgbClr val="92D05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76012" y="27089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92D050"/>
                </a:solidFill>
              </a:rPr>
              <a:t>3</a:t>
            </a:r>
            <a:endParaRPr lang="ru-RU" sz="1600" b="1" dirty="0">
              <a:solidFill>
                <a:srgbClr val="92D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43808" y="306081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62731" y="28798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92D050"/>
                </a:solidFill>
              </a:rPr>
              <a:t>1</a:t>
            </a:r>
            <a:endParaRPr lang="ru-RU" sz="1600" b="1" dirty="0">
              <a:solidFill>
                <a:srgbClr val="92D050"/>
              </a:solidFill>
            </a:endParaRPr>
          </a:p>
        </p:txBody>
      </p:sp>
      <p:sp>
        <p:nvSpPr>
          <p:cNvPr id="76" name="Стрелка вправо 75"/>
          <p:cNvSpPr/>
          <p:nvPr/>
        </p:nvSpPr>
        <p:spPr>
          <a:xfrm rot="1555840">
            <a:off x="467954" y="1183563"/>
            <a:ext cx="248691" cy="11415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право 76"/>
          <p:cNvSpPr/>
          <p:nvPr/>
        </p:nvSpPr>
        <p:spPr>
          <a:xfrm rot="9886928">
            <a:off x="3431065" y="2959192"/>
            <a:ext cx="248691" cy="11415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3482170" y="284699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1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40224" y="112632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1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23928" y="207263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2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27059" y="267771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3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62443" y="278919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4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03648" y="21678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4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83271" y="20010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5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851485"/>
              </p:ext>
            </p:extLst>
          </p:nvPr>
        </p:nvGraphicFramePr>
        <p:xfrm>
          <a:off x="4523302" y="1196752"/>
          <a:ext cx="4304628" cy="135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312"/>
                <a:gridCol w="388731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Окружение площадки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799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входная группа с КПП (</a:t>
                      </a: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ворота 3 </a:t>
                      </a: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,6 м)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6803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АЗС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131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остановка автобусов № 1, 2, 3 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9598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ГИБДД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664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Изолятор временного содержания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 bwMode="auto">
          <a:xfrm>
            <a:off x="4550313" y="778298"/>
            <a:ext cx="4392488" cy="27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kern="0" dirty="0" smtClean="0">
                <a:solidFill>
                  <a:srgbClr val="000000"/>
                </a:solidFill>
                <a:latin typeface="Arial"/>
                <a:cs typeface="+mn-cs"/>
              </a:rPr>
              <a:t>    </a:t>
            </a:r>
            <a:r>
              <a:rPr lang="ru-RU" sz="1200" b="1" i="1" kern="0" dirty="0" smtClean="0">
                <a:solidFill>
                  <a:srgbClr val="000000"/>
                </a:solidFill>
                <a:latin typeface="Arial"/>
                <a:cs typeface="+mn-cs"/>
              </a:rPr>
              <a:t>Окружение площадки</a:t>
            </a:r>
            <a:endParaRPr lang="en-US" sz="1200" b="1" i="1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49" name="AutoShape 249"/>
          <p:cNvCxnSpPr>
            <a:cxnSpLocks noChangeShapeType="1"/>
          </p:cNvCxnSpPr>
          <p:nvPr/>
        </p:nvCxnSpPr>
        <p:spPr bwMode="auto">
          <a:xfrm>
            <a:off x="4535451" y="1052736"/>
            <a:ext cx="4320480" cy="274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Прямоугольник 49"/>
          <p:cNvSpPr/>
          <p:nvPr/>
        </p:nvSpPr>
        <p:spPr bwMode="auto">
          <a:xfrm>
            <a:off x="4535451" y="3401773"/>
            <a:ext cx="4392488" cy="27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kern="0" dirty="0" smtClean="0">
                <a:solidFill>
                  <a:srgbClr val="000000"/>
                </a:solidFill>
                <a:latin typeface="Arial"/>
                <a:cs typeface="+mn-cs"/>
              </a:rPr>
              <a:t>    </a:t>
            </a:r>
            <a:r>
              <a:rPr lang="ru-RU" sz="1200" b="1" i="1" kern="0" dirty="0" smtClean="0">
                <a:solidFill>
                  <a:srgbClr val="000000"/>
                </a:solidFill>
                <a:latin typeface="Arial"/>
                <a:cs typeface="+mn-cs"/>
              </a:rPr>
              <a:t>Объекты на территории  площадки</a:t>
            </a:r>
            <a:endParaRPr lang="en-US" sz="1200" b="1" i="1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51" name="AutoShape 249"/>
          <p:cNvCxnSpPr>
            <a:cxnSpLocks noChangeShapeType="1"/>
          </p:cNvCxnSpPr>
          <p:nvPr/>
        </p:nvCxnSpPr>
        <p:spPr bwMode="auto">
          <a:xfrm>
            <a:off x="4520589" y="3676211"/>
            <a:ext cx="4320480" cy="274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644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5"/>
          <p:cNvSpPr>
            <a:spLocks/>
          </p:cNvSpPr>
          <p:nvPr>
            <p:custDataLst>
              <p:tags r:id="rId1"/>
            </p:custDataLst>
          </p:nvPr>
        </p:nvSpPr>
        <p:spPr bwMode="blackWhite">
          <a:xfrm>
            <a:off x="214313" y="4881563"/>
            <a:ext cx="1330325" cy="1787525"/>
          </a:xfrm>
          <a:custGeom>
            <a:avLst/>
            <a:gdLst>
              <a:gd name="T0" fmla="*/ 0 w 1152"/>
              <a:gd name="T1" fmla="*/ 0 h 576"/>
              <a:gd name="T2" fmla="*/ 1048 w 1152"/>
              <a:gd name="T3" fmla="*/ 0 h 576"/>
              <a:gd name="T4" fmla="*/ 1152 w 1152"/>
              <a:gd name="T5" fmla="*/ 288 h 576"/>
              <a:gd name="T6" fmla="*/ 1048 w 1152"/>
              <a:gd name="T7" fmla="*/ 576 h 576"/>
              <a:gd name="T8" fmla="*/ 0 w 1152"/>
              <a:gd name="T9" fmla="*/ 576 h 576"/>
              <a:gd name="T10" fmla="*/ 0 w 1152"/>
              <a:gd name="T11" fmla="*/ 288 h 576"/>
              <a:gd name="T12" fmla="*/ 0 w 1152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2" h="576">
                <a:moveTo>
                  <a:pt x="0" y="0"/>
                </a:moveTo>
                <a:lnTo>
                  <a:pt x="1048" y="0"/>
                </a:lnTo>
                <a:lnTo>
                  <a:pt x="1152" y="288"/>
                </a:lnTo>
                <a:lnTo>
                  <a:pt x="1048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03" name="Freeform 5"/>
          <p:cNvSpPr>
            <a:spLocks/>
          </p:cNvSpPr>
          <p:nvPr>
            <p:custDataLst>
              <p:tags r:id="rId2"/>
            </p:custDataLst>
          </p:nvPr>
        </p:nvSpPr>
        <p:spPr bwMode="blackWhite">
          <a:xfrm>
            <a:off x="214313" y="2146300"/>
            <a:ext cx="1330325" cy="2447925"/>
          </a:xfrm>
          <a:custGeom>
            <a:avLst/>
            <a:gdLst>
              <a:gd name="T0" fmla="*/ 0 w 1152"/>
              <a:gd name="T1" fmla="*/ 0 h 576"/>
              <a:gd name="T2" fmla="*/ 1048 w 1152"/>
              <a:gd name="T3" fmla="*/ 0 h 576"/>
              <a:gd name="T4" fmla="*/ 1152 w 1152"/>
              <a:gd name="T5" fmla="*/ 288 h 576"/>
              <a:gd name="T6" fmla="*/ 1048 w 1152"/>
              <a:gd name="T7" fmla="*/ 576 h 576"/>
              <a:gd name="T8" fmla="*/ 0 w 1152"/>
              <a:gd name="T9" fmla="*/ 576 h 576"/>
              <a:gd name="T10" fmla="*/ 0 w 1152"/>
              <a:gd name="T11" fmla="*/ 288 h 576"/>
              <a:gd name="T12" fmla="*/ 0 w 1152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2" h="576">
                <a:moveTo>
                  <a:pt x="0" y="0"/>
                </a:moveTo>
                <a:lnTo>
                  <a:pt x="1048" y="0"/>
                </a:lnTo>
                <a:lnTo>
                  <a:pt x="1152" y="288"/>
                </a:lnTo>
                <a:lnTo>
                  <a:pt x="1048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grpSp>
        <p:nvGrpSpPr>
          <p:cNvPr id="16388" name="Группа 10"/>
          <p:cNvGrpSpPr>
            <a:grpSpLocks/>
          </p:cNvGrpSpPr>
          <p:nvPr/>
        </p:nvGrpSpPr>
        <p:grpSpPr bwMode="auto">
          <a:xfrm>
            <a:off x="796925" y="387350"/>
            <a:ext cx="8281988" cy="47625"/>
            <a:chOff x="3795" y="1579290"/>
            <a:chExt cx="9431907" cy="720080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3795" y="1579290"/>
              <a:ext cx="33844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3028442" y="1579290"/>
              <a:ext cx="33844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FFC000"/>
                </a:gs>
                <a:gs pos="32000">
                  <a:srgbClr val="FFFF00"/>
                </a:gs>
                <a:gs pos="41000">
                  <a:srgbClr val="FFFF00"/>
                </a:gs>
                <a:gs pos="55000">
                  <a:srgbClr val="FFFF00"/>
                </a:gs>
                <a:gs pos="67000">
                  <a:srgbClr val="FFFF00"/>
                </a:gs>
                <a:gs pos="100000">
                  <a:srgbClr val="FFC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6051280" y="1579290"/>
              <a:ext cx="3384422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6389" name="Rectangle 15"/>
          <p:cNvSpPr>
            <a:spLocks noChangeArrowheads="1"/>
          </p:cNvSpPr>
          <p:nvPr/>
        </p:nvSpPr>
        <p:spPr bwMode="auto">
          <a:xfrm>
            <a:off x="2649538" y="3730625"/>
            <a:ext cx="64182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lvl="1" defTabSz="895350">
              <a:buClr>
                <a:schemeClr val="tx2"/>
              </a:buClr>
              <a:buSzPct val="125000"/>
              <a:buFont typeface="Arial" pitchFamily="34" charset="0"/>
              <a:buNone/>
            </a:pPr>
            <a:r>
              <a:rPr lang="ru-RU" altLang="ko-KR" sz="1200" b="1">
                <a:latin typeface="Arial" pitchFamily="34" charset="0"/>
                <a:ea typeface="Gulim" pitchFamily="34" charset="-127"/>
              </a:rPr>
              <a:t>УЧАСТИЕ В ПРИВЛЕЧЕНИИ ВНЕШНИХ ИНВЕСТИЦИИЙ (ФЕДЕРАЛЬНЫХ, РЕГИОНАЛЬНЫХ)</a:t>
            </a:r>
          </a:p>
        </p:txBody>
      </p:sp>
      <p:grpSp>
        <p:nvGrpSpPr>
          <p:cNvPr id="16390" name="Группа 36"/>
          <p:cNvGrpSpPr>
            <a:grpSpLocks/>
          </p:cNvGrpSpPr>
          <p:nvPr/>
        </p:nvGrpSpPr>
        <p:grpSpPr bwMode="auto">
          <a:xfrm>
            <a:off x="1976438" y="2146300"/>
            <a:ext cx="431800" cy="287338"/>
            <a:chOff x="5049227" y="3010032"/>
            <a:chExt cx="908056" cy="787398"/>
          </a:xfrm>
        </p:grpSpPr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5049227" y="3153592"/>
              <a:ext cx="774518" cy="6438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5292932" y="3010032"/>
              <a:ext cx="664351" cy="71779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391" name="Группа 40"/>
          <p:cNvGrpSpPr>
            <a:grpSpLocks/>
          </p:cNvGrpSpPr>
          <p:nvPr/>
        </p:nvGrpSpPr>
        <p:grpSpPr bwMode="auto">
          <a:xfrm>
            <a:off x="1976438" y="2506663"/>
            <a:ext cx="431800" cy="287337"/>
            <a:chOff x="5049227" y="3010032"/>
            <a:chExt cx="908056" cy="787398"/>
          </a:xfrm>
        </p:grpSpPr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5049227" y="3153590"/>
              <a:ext cx="774518" cy="6438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4" name="Freeform 23"/>
            <p:cNvSpPr>
              <a:spLocks/>
            </p:cNvSpPr>
            <p:nvPr/>
          </p:nvSpPr>
          <p:spPr bwMode="auto">
            <a:xfrm>
              <a:off x="5292932" y="3010032"/>
              <a:ext cx="664351" cy="71779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392" name="Группа 44"/>
          <p:cNvGrpSpPr>
            <a:grpSpLocks/>
          </p:cNvGrpSpPr>
          <p:nvPr/>
        </p:nvGrpSpPr>
        <p:grpSpPr bwMode="auto">
          <a:xfrm>
            <a:off x="1976438" y="2903538"/>
            <a:ext cx="431800" cy="288925"/>
            <a:chOff x="5049227" y="3010032"/>
            <a:chExt cx="908056" cy="787398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5049227" y="3152801"/>
              <a:ext cx="774518" cy="6446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57" name="Freeform 23"/>
            <p:cNvSpPr>
              <a:spLocks/>
            </p:cNvSpPr>
            <p:nvPr/>
          </p:nvSpPr>
          <p:spPr bwMode="auto">
            <a:xfrm>
              <a:off x="5292932" y="3010032"/>
              <a:ext cx="664351" cy="718176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393" name="Группа 47"/>
          <p:cNvGrpSpPr>
            <a:grpSpLocks/>
          </p:cNvGrpSpPr>
          <p:nvPr/>
        </p:nvGrpSpPr>
        <p:grpSpPr bwMode="auto">
          <a:xfrm>
            <a:off x="1976438" y="3298825"/>
            <a:ext cx="431800" cy="287338"/>
            <a:chOff x="5049227" y="3010032"/>
            <a:chExt cx="908056" cy="787398"/>
          </a:xfrm>
        </p:grpSpPr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>
              <a:off x="5049227" y="3153592"/>
              <a:ext cx="774518" cy="6438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5292932" y="3010032"/>
              <a:ext cx="664351" cy="71779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394" name="Группа 53"/>
          <p:cNvGrpSpPr>
            <a:grpSpLocks/>
          </p:cNvGrpSpPr>
          <p:nvPr/>
        </p:nvGrpSpPr>
        <p:grpSpPr bwMode="auto">
          <a:xfrm>
            <a:off x="1984375" y="3697288"/>
            <a:ext cx="433388" cy="287337"/>
            <a:chOff x="5049227" y="3010032"/>
            <a:chExt cx="908056" cy="787398"/>
          </a:xfrm>
        </p:grpSpPr>
        <p:sp>
          <p:nvSpPr>
            <p:cNvPr id="63" name="Rectangle 43"/>
            <p:cNvSpPr>
              <a:spLocks noChangeArrowheads="1"/>
            </p:cNvSpPr>
            <p:nvPr/>
          </p:nvSpPr>
          <p:spPr bwMode="auto">
            <a:xfrm>
              <a:off x="5049227" y="3153590"/>
              <a:ext cx="775008" cy="6438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5295366" y="3010032"/>
              <a:ext cx="661917" cy="71779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6395" name="Rectangle 7"/>
          <p:cNvSpPr>
            <a:spLocks noChangeArrowheads="1"/>
          </p:cNvSpPr>
          <p:nvPr/>
        </p:nvSpPr>
        <p:spPr bwMode="auto">
          <a:xfrm>
            <a:off x="2663825" y="4224338"/>
            <a:ext cx="64055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lvl="1" defTabSz="895350">
              <a:buClr>
                <a:schemeClr val="tx2"/>
              </a:buClr>
              <a:buSzPct val="125000"/>
              <a:buFont typeface="Arial" pitchFamily="34" charset="0"/>
              <a:buNone/>
            </a:pPr>
            <a:r>
              <a:rPr lang="ru-RU" altLang="ko-KR" sz="1200" b="1">
                <a:latin typeface="Arial" pitchFamily="34" charset="0"/>
                <a:ea typeface="Gulim" pitchFamily="34" charset="-127"/>
              </a:rPr>
              <a:t>ИНФОРМАЦИОННОЕ И НОРМАТИВНО-ПРАВОВОЕ ОБЕСПЕЧЕНИЕ ИНВЕСТИЦИОННОЙ ДЕЯТЕЛЬНОСТИ</a:t>
            </a:r>
          </a:p>
        </p:txBody>
      </p:sp>
      <p:grpSp>
        <p:nvGrpSpPr>
          <p:cNvPr id="16396" name="Группа 47"/>
          <p:cNvGrpSpPr>
            <a:grpSpLocks/>
          </p:cNvGrpSpPr>
          <p:nvPr/>
        </p:nvGrpSpPr>
        <p:grpSpPr bwMode="auto">
          <a:xfrm>
            <a:off x="1984375" y="4152900"/>
            <a:ext cx="431800" cy="287338"/>
            <a:chOff x="5049227" y="3010032"/>
            <a:chExt cx="908056" cy="787398"/>
          </a:xfrm>
        </p:grpSpPr>
        <p:sp>
          <p:nvSpPr>
            <p:cNvPr id="67" name="Rectangle 43"/>
            <p:cNvSpPr>
              <a:spLocks noChangeArrowheads="1"/>
            </p:cNvSpPr>
            <p:nvPr/>
          </p:nvSpPr>
          <p:spPr bwMode="auto">
            <a:xfrm>
              <a:off x="5049227" y="3153592"/>
              <a:ext cx="774518" cy="6438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5292934" y="3010032"/>
              <a:ext cx="664349" cy="717794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1" name="Rectangl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1475" y="3040063"/>
            <a:ext cx="12049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3429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1100" b="1" i="1" kern="0" dirty="0">
                <a:solidFill>
                  <a:srgbClr val="000000"/>
                </a:solidFill>
                <a:latin typeface="Arial"/>
                <a:cs typeface="+mn-cs"/>
              </a:rPr>
              <a:t>Базовые </a:t>
            </a:r>
          </a:p>
          <a:p>
            <a:pPr defTabSz="913429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1100" b="1" i="1" kern="0" dirty="0">
                <a:solidFill>
                  <a:srgbClr val="000000"/>
                </a:solidFill>
                <a:latin typeface="Arial"/>
                <a:cs typeface="+mn-cs"/>
              </a:rPr>
              <a:t>направления деятельности агентства</a:t>
            </a:r>
          </a:p>
        </p:txBody>
      </p:sp>
      <p:sp>
        <p:nvSpPr>
          <p:cNvPr id="75" name="Line 2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07950" y="4738688"/>
            <a:ext cx="8761413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86" tIns="46643" rIns="93286" bIns="46643"/>
          <a:lstStyle/>
          <a:p>
            <a:pPr>
              <a:defRPr/>
            </a:pPr>
            <a:endParaRPr lang="ru-RU" sz="1000" b="1" ker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6399" name="Rectangle 7"/>
          <p:cNvSpPr>
            <a:spLocks noChangeArrowheads="1"/>
          </p:cNvSpPr>
          <p:nvPr/>
        </p:nvSpPr>
        <p:spPr bwMode="auto">
          <a:xfrm>
            <a:off x="2635250" y="3001963"/>
            <a:ext cx="811053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lvl="1" defTabSz="895350">
              <a:buClr>
                <a:schemeClr val="tx2"/>
              </a:buClr>
              <a:buSzPct val="125000"/>
              <a:buFont typeface="Arial" pitchFamily="34" charset="0"/>
              <a:buNone/>
            </a:pPr>
            <a:r>
              <a:rPr lang="ru-RU" altLang="ko-KR" sz="1200" b="1">
                <a:latin typeface="Arial" pitchFamily="34" charset="0"/>
                <a:ea typeface="Gulim" pitchFamily="34" charset="-127"/>
              </a:rPr>
              <a:t>РАЗВИТИЕ ИНФРАСТРУКТУРЫ ДЛЯ РЕАЛИЗАЦИИ ИНВЕСТИЦИОННЫХ ПРОЕКТОВ</a:t>
            </a:r>
          </a:p>
        </p:txBody>
      </p:sp>
      <p:sp>
        <p:nvSpPr>
          <p:cNvPr id="16400" name="Rectangle 11"/>
          <p:cNvSpPr>
            <a:spLocks noChangeArrowheads="1"/>
          </p:cNvSpPr>
          <p:nvPr/>
        </p:nvSpPr>
        <p:spPr bwMode="auto">
          <a:xfrm>
            <a:off x="2640013" y="2589213"/>
            <a:ext cx="81057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lvl="1" defTabSz="895350">
              <a:buClr>
                <a:schemeClr val="tx2"/>
              </a:buClr>
              <a:buSzPct val="125000"/>
              <a:buFont typeface="Arial" pitchFamily="34" charset="0"/>
              <a:buNone/>
            </a:pPr>
            <a:r>
              <a:rPr lang="ru-RU" altLang="ko-KR" sz="1200" b="1">
                <a:latin typeface="Arial" pitchFamily="34" charset="0"/>
                <a:ea typeface="Gulim" pitchFamily="34" charset="-127"/>
              </a:rPr>
              <a:t>ПРОДВИЖЕНИЕ ИНВЕСТИЦИОННЫХ ПРОЕКТОВ И ВОЗМОЖНОСТЕЙ ГОРОДА</a:t>
            </a:r>
          </a:p>
        </p:txBody>
      </p:sp>
      <p:sp>
        <p:nvSpPr>
          <p:cNvPr id="16401" name="Rectangle 7"/>
          <p:cNvSpPr>
            <a:spLocks noChangeArrowheads="1"/>
          </p:cNvSpPr>
          <p:nvPr/>
        </p:nvSpPr>
        <p:spPr bwMode="auto">
          <a:xfrm>
            <a:off x="2627313" y="2217738"/>
            <a:ext cx="796448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lvl="1" defTabSz="895350">
              <a:buClr>
                <a:schemeClr val="tx2"/>
              </a:buClr>
              <a:buSzPct val="125000"/>
              <a:buFont typeface="Arial" pitchFamily="34" charset="0"/>
              <a:buNone/>
            </a:pPr>
            <a:r>
              <a:rPr lang="ru-RU" altLang="ko-KR" sz="1200" b="1">
                <a:latin typeface="Arial" pitchFamily="34" charset="0"/>
                <a:ea typeface="Gulim" pitchFamily="34" charset="-127"/>
              </a:rPr>
              <a:t>СОПРОВОЖДЕНИЕ ИНВЕСТИЦИОННЫХ ПРОЕКТОВ В РЕЖИМЕ «ОДНОГО ОКНА»</a:t>
            </a:r>
          </a:p>
        </p:txBody>
      </p:sp>
      <p:sp>
        <p:nvSpPr>
          <p:cNvPr id="16402" name="Rectangle 7"/>
          <p:cNvSpPr>
            <a:spLocks noChangeArrowheads="1"/>
          </p:cNvSpPr>
          <p:nvPr/>
        </p:nvSpPr>
        <p:spPr bwMode="auto">
          <a:xfrm>
            <a:off x="2655888" y="3370263"/>
            <a:ext cx="80867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lvl="1" defTabSz="895350">
              <a:buClr>
                <a:schemeClr val="tx2"/>
              </a:buClr>
              <a:buSzPct val="125000"/>
              <a:buFont typeface="Arial" pitchFamily="34" charset="0"/>
              <a:buNone/>
            </a:pPr>
            <a:r>
              <a:rPr lang="ru-RU" altLang="ko-KR" sz="1200" b="1">
                <a:latin typeface="Arial" pitchFamily="34" charset="0"/>
                <a:ea typeface="Gulim" pitchFamily="34" charset="-127"/>
              </a:rPr>
              <a:t>КОМПЛЕКСНОЕ РАЗВИТИЕ ТЕРРИТОРИЙ</a:t>
            </a:r>
          </a:p>
        </p:txBody>
      </p:sp>
      <p:sp>
        <p:nvSpPr>
          <p:cNvPr id="16403" name="Title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683568" y="122238"/>
            <a:ext cx="8347075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ru-RU" altLang="ru-RU" sz="1400" b="1" dirty="0">
                <a:latin typeface="Arial" pitchFamily="34" charset="0"/>
              </a:rPr>
              <a:t>АНО </a:t>
            </a:r>
            <a:r>
              <a:rPr lang="ru-RU" altLang="ru-RU" sz="1400" b="1" dirty="0" smtClean="0">
                <a:latin typeface="Arial" pitchFamily="34" charset="0"/>
              </a:rPr>
              <a:t>«ИА «ЧЕРЕПОВЕЦ</a:t>
            </a:r>
            <a:r>
              <a:rPr lang="ru-RU" altLang="ru-RU" sz="1400" b="1" dirty="0">
                <a:latin typeface="Arial" pitchFamily="34" charset="0"/>
              </a:rPr>
              <a:t>» - ОПЕРАТОР ИНВЕСТИЦИОННОГО ПРОЦЕССА ГОРОДА</a:t>
            </a:r>
          </a:p>
        </p:txBody>
      </p:sp>
      <p:sp>
        <p:nvSpPr>
          <p:cNvPr id="16404" name="Title 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576387" y="550863"/>
            <a:ext cx="7388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0"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АНО «Инвестиционное агентство «Череповец»: концессия </a:t>
            </a:r>
            <a:r>
              <a:rPr lang="ru-RU" altLang="ru-R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и реализация инвестиционных проектов    «под </a:t>
            </a:r>
            <a:r>
              <a:rPr lang="ru-RU" altLang="ru-RU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ключ»</a:t>
            </a:r>
          </a:p>
        </p:txBody>
      </p:sp>
      <p:pic>
        <p:nvPicPr>
          <p:cNvPr id="16405" name="Picture 27" descr="http://qrcoder.ru/code/?http%3A%2F%2Fiacher.ru%2F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4826000"/>
            <a:ext cx="17494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4"/>
          <p:cNvSpPr txBox="1">
            <a:spLocks noChangeArrowheads="1"/>
          </p:cNvSpPr>
          <p:nvPr/>
        </p:nvSpPr>
        <p:spPr bwMode="auto">
          <a:xfrm>
            <a:off x="9756576" y="3626094"/>
            <a:ext cx="46085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1825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182563" algn="l"/>
              </a:tabLst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825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182563" algn="l"/>
              </a:tabLs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тел.: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 (8202)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57-02-55</a:t>
            </a:r>
          </a:p>
          <a:p>
            <a:pPr marL="1825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182563" algn="l"/>
              </a:tabLst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825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182563" algn="l"/>
              </a:tabLst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e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mail: </a:t>
            </a:r>
            <a:r>
              <a:rPr lang="en-US" sz="1200" dirty="0" err="1" smtClean="0">
                <a:latin typeface="Arial" pitchFamily="34" charset="0"/>
                <a:cs typeface="Arial" pitchFamily="34" charset="0"/>
                <a:hlinkClick r:id="rId10"/>
              </a:rPr>
              <a:t>invest@ia</a:t>
            </a:r>
            <a:r>
              <a:rPr lang="ru-RU" sz="1200" dirty="0" smtClean="0">
                <a:latin typeface="Arial" pitchFamily="34" charset="0"/>
                <a:cs typeface="Arial" pitchFamily="34" charset="0"/>
                <a:hlinkClick r:id="rId10"/>
              </a:rPr>
              <a:t>-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10"/>
              </a:rPr>
              <a:t>cher.ru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1825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182563" algn="l"/>
              </a:tabLst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825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182563" algn="l"/>
              </a:tabLst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www.ia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cher.ru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4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1475" y="5732463"/>
            <a:ext cx="1173163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3429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1100" b="1" i="1" kern="0" dirty="0">
                <a:solidFill>
                  <a:srgbClr val="000000"/>
                </a:solidFill>
                <a:latin typeface="Arial"/>
                <a:cs typeface="+mn-cs"/>
              </a:rPr>
              <a:t>Контакты</a:t>
            </a:r>
          </a:p>
        </p:txBody>
      </p:sp>
      <p:pic>
        <p:nvPicPr>
          <p:cNvPr id="16412" name="Picture 5" descr="000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25463"/>
            <a:ext cx="136207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Номер слайда 2"/>
          <p:cNvSpPr txBox="1">
            <a:spLocks/>
          </p:cNvSpPr>
          <p:nvPr/>
        </p:nvSpPr>
        <p:spPr>
          <a:xfrm>
            <a:off x="8575675" y="6453336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852E9371-7C99-429A-AEEB-A9F374712909}" type="slidenum">
              <a:rPr lang="ru-RU" sz="20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</a:t>
            </a:fld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408238" y="4810125"/>
            <a:ext cx="46085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182563">
              <a:spcAft>
                <a:spcPts val="0"/>
              </a:spcAft>
              <a:buNone/>
              <a:tabLst>
                <a:tab pos="182563" algn="l"/>
              </a:tabLs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Адрес: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162600, Россия, Вологодская обл., г. Череповец, пр. Строителей 6, оф. 210</a:t>
            </a:r>
          </a:p>
          <a:p>
            <a:pPr marL="182563">
              <a:spcAft>
                <a:spcPts val="0"/>
              </a:spcAft>
              <a:buNone/>
              <a:tabLst>
                <a:tab pos="182563" algn="l"/>
              </a:tabLst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182563">
              <a:spcAft>
                <a:spcPts val="0"/>
              </a:spcAft>
              <a:buNone/>
              <a:tabLst>
                <a:tab pos="182563" algn="l"/>
              </a:tabLst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Директор: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Андреева Оксана Рудольфовна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82563">
              <a:spcAft>
                <a:spcPts val="0"/>
              </a:spcAft>
              <a:buNone/>
              <a:tabLst>
                <a:tab pos="182563" algn="l"/>
              </a:tabLst>
              <a:defRPr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182563">
              <a:spcAft>
                <a:spcPts val="0"/>
              </a:spcAft>
              <a:buNone/>
              <a:tabLst>
                <a:tab pos="182563" algn="l"/>
              </a:tabLst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Tel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.: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921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73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569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82563">
              <a:spcAft>
                <a:spcPts val="0"/>
              </a:spcAft>
              <a:buNone/>
              <a:tabLst>
                <a:tab pos="182563" algn="l"/>
              </a:tabLst>
              <a:defRPr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182563">
              <a:spcAft>
                <a:spcPts val="0"/>
              </a:spcAft>
              <a:buNone/>
              <a:tabLst>
                <a:tab pos="182563" algn="l"/>
              </a:tabLst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mail: </a:t>
            </a:r>
            <a:r>
              <a:rPr lang="en-US" sz="1200" dirty="0" err="1" smtClean="0">
                <a:latin typeface="Arial" pitchFamily="34" charset="0"/>
                <a:cs typeface="Arial" pitchFamily="34" charset="0"/>
                <a:hlinkClick r:id="rId12"/>
              </a:rPr>
              <a:t>invest@ia</a:t>
            </a:r>
            <a:r>
              <a:rPr lang="ru-RU" sz="1200" dirty="0" smtClean="0">
                <a:latin typeface="Arial" pitchFamily="34" charset="0"/>
                <a:cs typeface="Arial" pitchFamily="34" charset="0"/>
                <a:hlinkClick r:id="rId12"/>
              </a:rPr>
              <a:t>-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12"/>
              </a:rPr>
              <a:t>cher.ru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u="sng" dirty="0">
                <a:hlinkClick r:id="rId13"/>
              </a:rPr>
              <a:t>or@agr-city.ru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8256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tabLst>
                <a:tab pos="182563" algn="l"/>
              </a:tabLst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www.ia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cher.ru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12" descr="E:\резюме\Шаблоны\Новая папка\Main Files\Новая папка\mail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6309320"/>
            <a:ext cx="3095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3" descr="E:\резюме\Шаблоны\Новая папка\Main Files\Новая папка\hom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5032375"/>
            <a:ext cx="3095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4" descr="E:\резюме\Шаблоны\Новая папка\Main Files\Новая папка\old_telephon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5537200"/>
            <a:ext cx="3095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5" descr="E:\резюме\Шаблоны\Новая папка\Main Files\Новая папка\inf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6" y="5906074"/>
            <a:ext cx="30956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50&quot;/&gt;&lt;CPresentation id=&quot;1&quot;&gt;&lt;m_precDefaultNumber/&gt;&lt;m_precDefaultPercent/&gt;&lt;m_precDefaultDate/&gt;&lt;m_precDefaultYear/&gt;&lt;m_precDefaultQuarter/&gt;&lt;m_precDefaultMonth/&gt;&lt;m_precDefaultWeek/&gt;&lt;m_precDefaultDay/&gt;&lt;m_mruColor&gt;&lt;m_vecMRU length=&quot;1&quot;&gt;&lt;elem m_fUsage=&quot;1.00000000000000000000E+000&quot;&gt;&lt;m_msothmcolidx val=&quot;0&quot;/&gt;&lt;m_rgb r=&quot;2&quot; g=&quot;67&quot; b=&quot;b9&quot;/&gt;&lt;m_ppcolschidx tagver0=&quot;23004&quot; tagname0=&quot;m_ppcolschidxUNRECOGNIZED&quot; val=&quot;0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_nH5ZhikCLa.nhj.0RZ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uw0wPZCk2jP.3cSeok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nycxUyVk2Qn6kz0Kl49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Z_GGk8BkyYQTZuGo4T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D2t_AC1U2iehN8VX0j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Vvtsu5XkauJEioNDPzR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tiau09bUetqA7iVHTT.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PybRS17kOKttOn8tgNg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w4vvhf1kiT90avjcW0P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9.uL.2.0ybkZwQt6FOo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UVRzfIO0O2aO0P1B3dp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HYshIUv0uf5FFYxdIJZ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dn4Grt70KQMoRqrh6t3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W1dIdPU06YUv.uFkqW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1oVMqA1z0q5UU41_uhj1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rribPM6Eap3HB.Fq6Kv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rribPM6Eap3HB.Fq6Kv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R5bslvtk6BIr8C0QV05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R5bslvtk6BIr8C0QV05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rribPM6Eap3HB.Fq6Kv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R5bslvtk6BIr8C0QV05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8LwI2UKEOJ23zNgeCyk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yumetPU0qpmh.qvNMM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eUVnKbjU.5rlnAK.Q5N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R5bslvtk6BIr8C0QV05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rribPM6Eap3HB.Fq6Kv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R5bslvtk6BIr8C0QV05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8LwI2UKEOJ23zNgeCyk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yumetPU0qpmh.qvNMMQ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FCsUogRk.SG0RiDttK_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eUVnKbjU.5rlnAK.Q5N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rribPM6Eap3HB.Fq6Kv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DP8nsrtEmLnm14IZ63w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Z56VMuF0etTZqbqmpBT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661668</TotalTime>
  <Words>878</Words>
  <Application>Microsoft Office PowerPoint</Application>
  <PresentationFormat>Экран (4:3)</PresentationFormat>
  <Paragraphs>237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Тема Office</vt:lpstr>
      <vt:lpstr>think-cell Slide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GRESSER</dc:creator>
  <cp:lastModifiedBy>Игорь</cp:lastModifiedBy>
  <cp:revision>64</cp:revision>
  <cp:lastPrinted>2015-05-06T12:54:37Z</cp:lastPrinted>
  <dcterms:created xsi:type="dcterms:W3CDTF">2015-05-06T05:11:12Z</dcterms:created>
  <dcterms:modified xsi:type="dcterms:W3CDTF">2015-08-06T08:48:16Z</dcterms:modified>
</cp:coreProperties>
</file>