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3" r:id="rId3"/>
    <p:sldId id="292" r:id="rId4"/>
    <p:sldId id="284" r:id="rId5"/>
    <p:sldId id="288" r:id="rId6"/>
    <p:sldId id="293" r:id="rId7"/>
    <p:sldId id="295" r:id="rId8"/>
    <p:sldId id="296" r:id="rId9"/>
  </p:sldIdLst>
  <p:sldSz cx="9144000" cy="6858000" type="screen4x3"/>
  <p:notesSz cx="6669088" cy="9926638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679" autoAdjust="0"/>
  </p:normalViewPr>
  <p:slideViewPr>
    <p:cSldViewPr>
      <p:cViewPr>
        <p:scale>
          <a:sx n="73" d="100"/>
          <a:sy n="73" d="100"/>
        </p:scale>
        <p:origin x="-306" y="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FB984-58BE-4459-BA6D-BC3067785B22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77ECC-7FBA-4900-B073-CD4FCFE3A7D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59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814F1-FB4D-43DB-AFDF-284B7D8CB392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FA8F4-FED4-4434-97D0-CD96EC1525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1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Актуальность  франшизы  как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бизнес-модели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 в частности для Череповца это хороший способ гармонизировать  экономику посредством развития  сферы услуг и социальной сферы.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FA8F4-FED4-4434-97D0-CD96EC1525B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FA8F4-FED4-4434-97D0-CD96EC1525B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222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aseline="0" dirty="0" smtClean="0"/>
              <a:t>Мы приветствуем создание </a:t>
            </a:r>
            <a:r>
              <a:rPr lang="ru-RU" baseline="0" dirty="0" err="1" smtClean="0"/>
              <a:t>франчайзинга</a:t>
            </a:r>
            <a:r>
              <a:rPr lang="ru-RU" baseline="0" dirty="0" smtClean="0"/>
              <a:t> в любых сферах.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 настоящее время в Череповце  данный</a:t>
            </a:r>
            <a:r>
              <a:rPr lang="ru-RU" baseline="0" dirty="0" smtClean="0"/>
              <a:t> формат бизнеса активно развивается, появляются  известные франшизы российского и мирового уровня.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FA8F4-FED4-4434-97D0-CD96EC1525B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76D75-C4FB-4877-B99A-FB8BF8727D4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117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76D75-C4FB-4877-B99A-FB8BF8727D4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117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647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042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04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1715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984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719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191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88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364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1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4CF6-43C0-4020-B4C5-574B3D30C10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488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6335513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34CF6-43C0-4020-B4C5-574B3D30C104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FB312-252B-45E9-A17B-26D5D0C050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09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5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.xml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5.xml"/><Relationship Id="rId7" Type="http://schemas.openxmlformats.org/officeDocument/2006/relationships/image" Target="../media/image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6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3" Type="http://schemas.openxmlformats.org/officeDocument/2006/relationships/tags" Target="../tags/tag19.xml"/><Relationship Id="rId21" Type="http://schemas.openxmlformats.org/officeDocument/2006/relationships/image" Target="../media/image23.png"/><Relationship Id="rId34" Type="http://schemas.openxmlformats.org/officeDocument/2006/relationships/image" Target="../media/image36.jpeg"/><Relationship Id="rId42" Type="http://schemas.openxmlformats.org/officeDocument/2006/relationships/image" Target="../media/image44.png"/><Relationship Id="rId47" Type="http://schemas.openxmlformats.org/officeDocument/2006/relationships/image" Target="../media/image49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jpeg"/><Relationship Id="rId33" Type="http://schemas.openxmlformats.org/officeDocument/2006/relationships/image" Target="../media/image35.jpeg"/><Relationship Id="rId38" Type="http://schemas.openxmlformats.org/officeDocument/2006/relationships/image" Target="../media/image40.png"/><Relationship Id="rId46" Type="http://schemas.openxmlformats.org/officeDocument/2006/relationships/image" Target="../media/image48.jpeg"/><Relationship Id="rId2" Type="http://schemas.openxmlformats.org/officeDocument/2006/relationships/tags" Target="../tags/tag18.xml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41" Type="http://schemas.openxmlformats.org/officeDocument/2006/relationships/image" Target="../media/image43.png"/><Relationship Id="rId1" Type="http://schemas.openxmlformats.org/officeDocument/2006/relationships/tags" Target="../tags/tag17.xml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jpe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jpe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jpeg"/><Relationship Id="rId10" Type="http://schemas.openxmlformats.org/officeDocument/2006/relationships/image" Target="../media/image12.png"/><Relationship Id="rId19" Type="http://schemas.openxmlformats.org/officeDocument/2006/relationships/image" Target="../media/image21.jpeg"/><Relationship Id="rId31" Type="http://schemas.openxmlformats.org/officeDocument/2006/relationships/image" Target="../media/image33.png"/><Relationship Id="rId44" Type="http://schemas.openxmlformats.org/officeDocument/2006/relationships/image" Target="../media/image46.jpeg"/><Relationship Id="rId4" Type="http://schemas.openxmlformats.org/officeDocument/2006/relationships/tags" Target="../tags/tag20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jpe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jpeg"/><Relationship Id="rId43" Type="http://schemas.openxmlformats.org/officeDocument/2006/relationships/image" Target="../media/image45.png"/><Relationship Id="rId48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55.pn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068960"/>
            <a:ext cx="7488832" cy="144016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Бизнес-форум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«Франчайзинг-2015. Курс на перспективное развитие</a:t>
            </a:r>
            <a:r>
              <a:rPr lang="ru-RU" sz="2000" dirty="0" smtClean="0">
                <a:solidFill>
                  <a:schemeClr val="bg1"/>
                </a:solidFill>
              </a:rPr>
              <a:t>»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3000" dirty="0" smtClean="0">
                <a:solidFill>
                  <a:schemeClr val="bg1"/>
                </a:solidFill>
              </a:rPr>
              <a:t>«</a:t>
            </a:r>
            <a:r>
              <a:rPr lang="ru-RU" sz="3000" b="1" i="1" dirty="0" smtClean="0">
                <a:solidFill>
                  <a:schemeClr val="bg1"/>
                </a:solidFill>
              </a:rPr>
              <a:t>Франчайзинг </a:t>
            </a:r>
            <a:r>
              <a:rPr lang="ru-RU" sz="3000" b="1" i="1" dirty="0">
                <a:solidFill>
                  <a:schemeClr val="bg1"/>
                </a:solidFill>
              </a:rPr>
              <a:t>как способ гармоничного развития городской </a:t>
            </a:r>
            <a:r>
              <a:rPr lang="ru-RU" sz="3000" b="1" i="1" dirty="0" smtClean="0">
                <a:solidFill>
                  <a:schemeClr val="bg1"/>
                </a:solidFill>
              </a:rPr>
              <a:t>экономики»</a:t>
            </a:r>
            <a:r>
              <a:rPr lang="ru-RU" sz="3000" b="1" i="1" dirty="0">
                <a:solidFill>
                  <a:schemeClr val="bg1"/>
                </a:solidFill>
              </a:rPr>
              <a:t/>
            </a:r>
            <a:br>
              <a:rPr lang="ru-RU" sz="3000" b="1" i="1" dirty="0">
                <a:solidFill>
                  <a:schemeClr val="bg1"/>
                </a:solidFill>
              </a:rPr>
            </a:br>
            <a:r>
              <a:rPr lang="ru-RU" sz="3000" b="1" i="1" dirty="0" smtClean="0"/>
              <a:t/>
            </a:r>
            <a:br>
              <a:rPr lang="ru-RU" sz="3000" b="1" i="1" dirty="0" smtClean="0"/>
            </a:br>
            <a:endParaRPr lang="ru-RU" sz="30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51980" y="5445224"/>
            <a:ext cx="6120680" cy="1080120"/>
          </a:xfrm>
        </p:spPr>
        <p:txBody>
          <a:bodyPr>
            <a:noAutofit/>
          </a:bodyPr>
          <a:lstStyle/>
          <a:p>
            <a:pPr algn="l"/>
            <a:r>
              <a:rPr lang="ru-RU" sz="16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Докладчик: </a:t>
            </a:r>
            <a:r>
              <a:rPr lang="ru-RU" sz="1600" b="1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Ананьин Михаил Анатольевич</a:t>
            </a:r>
          </a:p>
          <a:p>
            <a:pPr marL="1528763" algn="l"/>
            <a:r>
              <a:rPr lang="ru-RU" sz="1600" b="1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Заместитель мэра города Череповца, курирующий вопросы социально-экономического развития города</a:t>
            </a:r>
            <a:endParaRPr lang="ru-RU" sz="1600" b="1" i="1" dirty="0" smtClean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-36513" y="-76200"/>
            <a:ext cx="1512888" cy="15589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122396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Кольцо 7"/>
          <p:cNvSpPr/>
          <p:nvPr/>
        </p:nvSpPr>
        <p:spPr>
          <a:xfrm>
            <a:off x="-396875" y="-412750"/>
            <a:ext cx="2232025" cy="2232025"/>
          </a:xfrm>
          <a:prstGeom prst="donut">
            <a:avLst>
              <a:gd name="adj" fmla="val 2225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7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"/>
          <p:cNvSpPr txBox="1">
            <a:spLocks/>
          </p:cNvSpPr>
          <p:nvPr/>
        </p:nvSpPr>
        <p:spPr bwMode="auto">
          <a:xfrm>
            <a:off x="611560" y="93961"/>
            <a:ext cx="8532440" cy="830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200" b="1" dirty="0" smtClean="0"/>
          </a:p>
        </p:txBody>
      </p:sp>
      <p:sp>
        <p:nvSpPr>
          <p:cNvPr id="16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2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>
            <p:custDataLst>
              <p:tags r:id="rId1"/>
            </p:custDataLst>
          </p:nvPr>
        </p:nvSpPr>
        <p:spPr>
          <a:xfrm>
            <a:off x="1276601" y="1988840"/>
            <a:ext cx="7625669" cy="64807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>
            <p:custDataLst>
              <p:tags r:id="rId2"/>
            </p:custDataLst>
          </p:nvPr>
        </p:nvSpPr>
        <p:spPr>
          <a:xfrm>
            <a:off x="1276601" y="1104970"/>
            <a:ext cx="7545342" cy="4675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Быстрый старт</a:t>
            </a:r>
          </a:p>
        </p:txBody>
      </p:sp>
      <p:grpSp>
        <p:nvGrpSpPr>
          <p:cNvPr id="39" name="Группа 85"/>
          <p:cNvGrpSpPr/>
          <p:nvPr>
            <p:custDataLst>
              <p:tags r:id="rId3"/>
            </p:custDataLst>
          </p:nvPr>
        </p:nvGrpSpPr>
        <p:grpSpPr>
          <a:xfrm>
            <a:off x="753066" y="1128129"/>
            <a:ext cx="431751" cy="256087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Группа 88"/>
          <p:cNvGrpSpPr/>
          <p:nvPr>
            <p:custDataLst>
              <p:tags r:id="rId4"/>
            </p:custDataLst>
          </p:nvPr>
        </p:nvGrpSpPr>
        <p:grpSpPr>
          <a:xfrm>
            <a:off x="720759" y="1995317"/>
            <a:ext cx="431751" cy="256087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43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292080" y="404664"/>
            <a:ext cx="355712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Актуальность  франчайзинга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49422" y="1695767"/>
            <a:ext cx="57212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 разработанным 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 опробованным методам ведения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бизнеса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sp>
        <p:nvSpPr>
          <p:cNvPr id="27" name="Прямоугольник 26"/>
          <p:cNvSpPr/>
          <p:nvPr>
            <p:custDataLst>
              <p:tags r:id="rId5"/>
            </p:custDataLst>
          </p:nvPr>
        </p:nvSpPr>
        <p:spPr>
          <a:xfrm>
            <a:off x="1276601" y="2845913"/>
            <a:ext cx="7608224" cy="4675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Рекламная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маркетинговая стратегии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федерального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уровня</a:t>
            </a:r>
          </a:p>
        </p:txBody>
      </p:sp>
      <p:grpSp>
        <p:nvGrpSpPr>
          <p:cNvPr id="28" name="Группа 88"/>
          <p:cNvGrpSpPr/>
          <p:nvPr>
            <p:custDataLst>
              <p:tags r:id="rId6"/>
            </p:custDataLst>
          </p:nvPr>
        </p:nvGrpSpPr>
        <p:grpSpPr>
          <a:xfrm>
            <a:off x="755006" y="2869072"/>
            <a:ext cx="431751" cy="256087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29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Прямоугольник 30"/>
          <p:cNvSpPr/>
          <p:nvPr>
            <p:custDataLst>
              <p:tags r:id="rId7"/>
            </p:custDataLst>
          </p:nvPr>
        </p:nvSpPr>
        <p:spPr>
          <a:xfrm>
            <a:off x="1276601" y="3507874"/>
            <a:ext cx="7608224" cy="4675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Систематическая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помощь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стороны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франчайзора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88"/>
          <p:cNvGrpSpPr/>
          <p:nvPr>
            <p:custDataLst>
              <p:tags r:id="rId8"/>
            </p:custDataLst>
          </p:nvPr>
        </p:nvGrpSpPr>
        <p:grpSpPr>
          <a:xfrm>
            <a:off x="779014" y="3613589"/>
            <a:ext cx="431751" cy="256087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52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4" name="Прямоугольник 53"/>
          <p:cNvSpPr/>
          <p:nvPr>
            <p:custDataLst>
              <p:tags r:id="rId9"/>
            </p:custDataLst>
          </p:nvPr>
        </p:nvSpPr>
        <p:spPr>
          <a:xfrm>
            <a:off x="1276601" y="4221088"/>
            <a:ext cx="7608224" cy="46751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  <a:endParaRPr lang="ru-RU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Отработанная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адаптации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нововведениям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Группа 88"/>
          <p:cNvGrpSpPr/>
          <p:nvPr>
            <p:custDataLst>
              <p:tags r:id="rId10"/>
            </p:custDataLst>
          </p:nvPr>
        </p:nvGrpSpPr>
        <p:grpSpPr>
          <a:xfrm>
            <a:off x="769523" y="4308632"/>
            <a:ext cx="431751" cy="256087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743060"/>
            <a:ext cx="6083402" cy="2070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696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3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itle 2"/>
          <p:cNvSpPr txBox="1">
            <a:spLocks/>
          </p:cNvSpPr>
          <p:nvPr/>
        </p:nvSpPr>
        <p:spPr bwMode="auto">
          <a:xfrm>
            <a:off x="608566" y="60425"/>
            <a:ext cx="8543925" cy="1666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456" y="227112"/>
            <a:ext cx="802854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Благотворное влияние франчайзинга  для  городской экономики Череповца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7741" y="950593"/>
            <a:ext cx="18858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Общественное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24470" y="2277925"/>
            <a:ext cx="1405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Розничная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торговля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66893" y="3516671"/>
            <a:ext cx="2228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сфера, </a:t>
            </a:r>
            <a:endParaRPr lang="ru-RU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-магазины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323" y="4887117"/>
            <a:ext cx="201504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  <a:endParaRPr lang="ru-RU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36787" y="908720"/>
            <a:ext cx="1052058" cy="5773099"/>
          </a:xfrm>
          <a:prstGeom prst="rect">
            <a:avLst/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836712"/>
            <a:ext cx="1277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b="1" i="1" dirty="0">
                <a:latin typeface="Arial" pitchFamily="34" charset="0"/>
                <a:cs typeface="Arial" panose="020B0604020202020204" pitchFamily="34" charset="0"/>
              </a:rPr>
              <a:t>Основные</a:t>
            </a:r>
          </a:p>
          <a:p>
            <a:r>
              <a:rPr lang="ru-RU" altLang="ru-RU" sz="1400" b="1" i="1" dirty="0">
                <a:latin typeface="Arial" pitchFamily="34" charset="0"/>
                <a:cs typeface="Arial" panose="020B0604020202020204" pitchFamily="34" charset="0"/>
              </a:rPr>
              <a:t>факторы</a:t>
            </a:r>
          </a:p>
        </p:txBody>
      </p:sp>
      <p:grpSp>
        <p:nvGrpSpPr>
          <p:cNvPr id="63" name="Группа 85"/>
          <p:cNvGrpSpPr/>
          <p:nvPr>
            <p:custDataLst>
              <p:tags r:id="rId1"/>
            </p:custDataLst>
          </p:nvPr>
        </p:nvGrpSpPr>
        <p:grpSpPr>
          <a:xfrm>
            <a:off x="1259632" y="4509120"/>
            <a:ext cx="431751" cy="256087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66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1" name="Группа 85"/>
          <p:cNvGrpSpPr/>
          <p:nvPr>
            <p:custDataLst>
              <p:tags r:id="rId2"/>
            </p:custDataLst>
          </p:nvPr>
        </p:nvGrpSpPr>
        <p:grpSpPr>
          <a:xfrm>
            <a:off x="1259632" y="1844824"/>
            <a:ext cx="431751" cy="256087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83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Группа 85"/>
          <p:cNvGrpSpPr/>
          <p:nvPr>
            <p:custDataLst>
              <p:tags r:id="rId3"/>
            </p:custDataLst>
          </p:nvPr>
        </p:nvGrpSpPr>
        <p:grpSpPr>
          <a:xfrm>
            <a:off x="1259632" y="2924944"/>
            <a:ext cx="431751" cy="256087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86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5"/>
          <p:cNvGrpSpPr/>
          <p:nvPr>
            <p:custDataLst>
              <p:tags r:id="rId4"/>
            </p:custDataLst>
          </p:nvPr>
        </p:nvGrpSpPr>
        <p:grpSpPr>
          <a:xfrm>
            <a:off x="1259632" y="3717032"/>
            <a:ext cx="431751" cy="256087"/>
            <a:chOff x="11209794" y="3553554"/>
            <a:chExt cx="645258" cy="543356"/>
          </a:xfrm>
          <a:solidFill>
            <a:schemeClr val="bg1">
              <a:lumMod val="85000"/>
            </a:schemeClr>
          </a:solidFill>
        </p:grpSpPr>
        <p:sp>
          <p:nvSpPr>
            <p:cNvPr id="89" name="Rectangle 43"/>
            <p:cNvSpPr>
              <a:spLocks noChangeArrowheads="1"/>
            </p:cNvSpPr>
            <p:nvPr/>
          </p:nvSpPr>
          <p:spPr bwMode="auto">
            <a:xfrm>
              <a:off x="11209794" y="3696428"/>
              <a:ext cx="508086" cy="400482"/>
            </a:xfrm>
            <a:prstGeom prst="rect">
              <a:avLst/>
            </a:prstGeom>
            <a:solidFill>
              <a:srgbClr val="C00000"/>
            </a:solidFill>
            <a:ln w="9525" algn="ctr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23"/>
            <p:cNvSpPr>
              <a:spLocks/>
            </p:cNvSpPr>
            <p:nvPr/>
          </p:nvSpPr>
          <p:spPr bwMode="auto">
            <a:xfrm>
              <a:off x="11419847" y="3553554"/>
              <a:ext cx="435205" cy="446843"/>
            </a:xfrm>
            <a:custGeom>
              <a:avLst/>
              <a:gdLst>
                <a:gd name="T0" fmla="*/ 2 w 140"/>
                <a:gd name="T1" fmla="*/ 94 h 152"/>
                <a:gd name="T2" fmla="*/ 2 w 140"/>
                <a:gd name="T3" fmla="*/ 94 h 152"/>
                <a:gd name="T4" fmla="*/ 0 w 140"/>
                <a:gd name="T5" fmla="*/ 88 h 152"/>
                <a:gd name="T6" fmla="*/ 2 w 140"/>
                <a:gd name="T7" fmla="*/ 82 h 152"/>
                <a:gd name="T8" fmla="*/ 6 w 140"/>
                <a:gd name="T9" fmla="*/ 76 h 152"/>
                <a:gd name="T10" fmla="*/ 20 w 140"/>
                <a:gd name="T11" fmla="*/ 68 h 152"/>
                <a:gd name="T12" fmla="*/ 20 w 140"/>
                <a:gd name="T13" fmla="*/ 68 h 152"/>
                <a:gd name="T14" fmla="*/ 26 w 140"/>
                <a:gd name="T15" fmla="*/ 68 h 152"/>
                <a:gd name="T16" fmla="*/ 28 w 140"/>
                <a:gd name="T17" fmla="*/ 68 h 152"/>
                <a:gd name="T18" fmla="*/ 32 w 140"/>
                <a:gd name="T19" fmla="*/ 72 h 152"/>
                <a:gd name="T20" fmla="*/ 32 w 140"/>
                <a:gd name="T21" fmla="*/ 72 h 152"/>
                <a:gd name="T22" fmla="*/ 38 w 140"/>
                <a:gd name="T23" fmla="*/ 92 h 152"/>
                <a:gd name="T24" fmla="*/ 38 w 140"/>
                <a:gd name="T25" fmla="*/ 92 h 152"/>
                <a:gd name="T26" fmla="*/ 42 w 140"/>
                <a:gd name="T27" fmla="*/ 100 h 152"/>
                <a:gd name="T28" fmla="*/ 44 w 140"/>
                <a:gd name="T29" fmla="*/ 100 h 152"/>
                <a:gd name="T30" fmla="*/ 48 w 140"/>
                <a:gd name="T31" fmla="*/ 94 h 152"/>
                <a:gd name="T32" fmla="*/ 90 w 140"/>
                <a:gd name="T33" fmla="*/ 22 h 152"/>
                <a:gd name="T34" fmla="*/ 90 w 140"/>
                <a:gd name="T35" fmla="*/ 22 h 152"/>
                <a:gd name="T36" fmla="*/ 96 w 140"/>
                <a:gd name="T37" fmla="*/ 16 h 152"/>
                <a:gd name="T38" fmla="*/ 104 w 140"/>
                <a:gd name="T39" fmla="*/ 10 h 152"/>
                <a:gd name="T40" fmla="*/ 112 w 140"/>
                <a:gd name="T41" fmla="*/ 6 h 152"/>
                <a:gd name="T42" fmla="*/ 134 w 140"/>
                <a:gd name="T43" fmla="*/ 0 h 152"/>
                <a:gd name="T44" fmla="*/ 134 w 140"/>
                <a:gd name="T45" fmla="*/ 0 h 152"/>
                <a:gd name="T46" fmla="*/ 136 w 140"/>
                <a:gd name="T47" fmla="*/ 0 h 152"/>
                <a:gd name="T48" fmla="*/ 138 w 140"/>
                <a:gd name="T49" fmla="*/ 0 h 152"/>
                <a:gd name="T50" fmla="*/ 140 w 140"/>
                <a:gd name="T51" fmla="*/ 2 h 152"/>
                <a:gd name="T52" fmla="*/ 140 w 140"/>
                <a:gd name="T53" fmla="*/ 4 h 152"/>
                <a:gd name="T54" fmla="*/ 136 w 140"/>
                <a:gd name="T55" fmla="*/ 10 h 152"/>
                <a:gd name="T56" fmla="*/ 136 w 140"/>
                <a:gd name="T57" fmla="*/ 10 h 152"/>
                <a:gd name="T58" fmla="*/ 110 w 140"/>
                <a:gd name="T59" fmla="*/ 46 h 152"/>
                <a:gd name="T60" fmla="*/ 86 w 140"/>
                <a:gd name="T61" fmla="*/ 82 h 152"/>
                <a:gd name="T62" fmla="*/ 64 w 140"/>
                <a:gd name="T63" fmla="*/ 120 h 152"/>
                <a:gd name="T64" fmla="*/ 52 w 140"/>
                <a:gd name="T65" fmla="*/ 142 h 152"/>
                <a:gd name="T66" fmla="*/ 52 w 140"/>
                <a:gd name="T67" fmla="*/ 142 h 152"/>
                <a:gd name="T68" fmla="*/ 50 w 140"/>
                <a:gd name="T69" fmla="*/ 146 h 152"/>
                <a:gd name="T70" fmla="*/ 46 w 140"/>
                <a:gd name="T71" fmla="*/ 150 h 152"/>
                <a:gd name="T72" fmla="*/ 38 w 140"/>
                <a:gd name="T73" fmla="*/ 150 h 152"/>
                <a:gd name="T74" fmla="*/ 38 w 140"/>
                <a:gd name="T75" fmla="*/ 150 h 152"/>
                <a:gd name="T76" fmla="*/ 26 w 140"/>
                <a:gd name="T77" fmla="*/ 152 h 152"/>
                <a:gd name="T78" fmla="*/ 26 w 140"/>
                <a:gd name="T79" fmla="*/ 152 h 152"/>
                <a:gd name="T80" fmla="*/ 20 w 140"/>
                <a:gd name="T81" fmla="*/ 150 h 152"/>
                <a:gd name="T82" fmla="*/ 18 w 140"/>
                <a:gd name="T83" fmla="*/ 146 h 152"/>
                <a:gd name="T84" fmla="*/ 16 w 140"/>
                <a:gd name="T85" fmla="*/ 142 h 152"/>
                <a:gd name="T86" fmla="*/ 2 w 140"/>
                <a:gd name="T87" fmla="*/ 94 h 1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40"/>
                <a:gd name="T133" fmla="*/ 0 h 152"/>
                <a:gd name="T134" fmla="*/ 140 w 140"/>
                <a:gd name="T135" fmla="*/ 152 h 1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40" h="152">
                  <a:moveTo>
                    <a:pt x="2" y="94"/>
                  </a:moveTo>
                  <a:lnTo>
                    <a:pt x="2" y="94"/>
                  </a:lnTo>
                  <a:lnTo>
                    <a:pt x="0" y="88"/>
                  </a:lnTo>
                  <a:lnTo>
                    <a:pt x="2" y="82"/>
                  </a:lnTo>
                  <a:lnTo>
                    <a:pt x="6" y="76"/>
                  </a:lnTo>
                  <a:lnTo>
                    <a:pt x="20" y="68"/>
                  </a:lnTo>
                  <a:lnTo>
                    <a:pt x="26" y="68"/>
                  </a:lnTo>
                  <a:lnTo>
                    <a:pt x="28" y="68"/>
                  </a:lnTo>
                  <a:lnTo>
                    <a:pt x="32" y="72"/>
                  </a:lnTo>
                  <a:lnTo>
                    <a:pt x="38" y="92"/>
                  </a:lnTo>
                  <a:lnTo>
                    <a:pt x="42" y="100"/>
                  </a:lnTo>
                  <a:lnTo>
                    <a:pt x="44" y="100"/>
                  </a:lnTo>
                  <a:lnTo>
                    <a:pt x="48" y="94"/>
                  </a:lnTo>
                  <a:lnTo>
                    <a:pt x="90" y="22"/>
                  </a:lnTo>
                  <a:lnTo>
                    <a:pt x="96" y="16"/>
                  </a:lnTo>
                  <a:lnTo>
                    <a:pt x="104" y="10"/>
                  </a:lnTo>
                  <a:lnTo>
                    <a:pt x="112" y="6"/>
                  </a:lnTo>
                  <a:lnTo>
                    <a:pt x="134" y="0"/>
                  </a:lnTo>
                  <a:lnTo>
                    <a:pt x="136" y="0"/>
                  </a:lnTo>
                  <a:lnTo>
                    <a:pt x="138" y="0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36" y="10"/>
                  </a:lnTo>
                  <a:lnTo>
                    <a:pt x="110" y="46"/>
                  </a:lnTo>
                  <a:lnTo>
                    <a:pt x="86" y="82"/>
                  </a:lnTo>
                  <a:lnTo>
                    <a:pt x="64" y="120"/>
                  </a:lnTo>
                  <a:lnTo>
                    <a:pt x="52" y="142"/>
                  </a:lnTo>
                  <a:lnTo>
                    <a:pt x="50" y="146"/>
                  </a:lnTo>
                  <a:lnTo>
                    <a:pt x="46" y="150"/>
                  </a:lnTo>
                  <a:lnTo>
                    <a:pt x="38" y="150"/>
                  </a:lnTo>
                  <a:lnTo>
                    <a:pt x="26" y="152"/>
                  </a:lnTo>
                  <a:lnTo>
                    <a:pt x="20" y="150"/>
                  </a:lnTo>
                  <a:lnTo>
                    <a:pt x="18" y="146"/>
                  </a:lnTo>
                  <a:lnTo>
                    <a:pt x="16" y="142"/>
                  </a:lnTo>
                  <a:lnTo>
                    <a:pt x="2" y="9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691680" y="1700808"/>
            <a:ext cx="388843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itchFamily="34" charset="0"/>
              </a:rPr>
              <a:t>Возможность усиления  </a:t>
            </a:r>
            <a:r>
              <a:rPr lang="ru-RU" sz="1600" b="1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  <a:sym typeface="Arial" pitchFamily="34" charset="0"/>
              </a:rPr>
              <a:t>позиции </a:t>
            </a:r>
            <a:r>
              <a:rPr lang="ru-RU" sz="1600" b="1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  <a:sym typeface="Arial" pitchFamily="34" charset="0"/>
              </a:rPr>
              <a:t>малого и среднего предпринимательства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63688" y="2924944"/>
            <a:ext cx="378481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качества  сферы услуг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3717032"/>
            <a:ext cx="3520644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Появление  новых рабочих мест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4437112"/>
            <a:ext cx="4572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ru-RU" alt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Появление узнаваемых зарекомендованных брендов  как повышение имиджа города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3491880" cy="1832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68960"/>
            <a:ext cx="3491880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85184"/>
            <a:ext cx="3491880" cy="1772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351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 txBox="1">
            <a:spLocks/>
          </p:cNvSpPr>
          <p:nvPr/>
        </p:nvSpPr>
        <p:spPr>
          <a:xfrm>
            <a:off x="53794" y="6446663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C45D8568-3546-4613-9456-5AC0D6096D5C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4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Title 2"/>
          <p:cNvSpPr txBox="1">
            <a:spLocks/>
          </p:cNvSpPr>
          <p:nvPr/>
        </p:nvSpPr>
        <p:spPr bwMode="auto">
          <a:xfrm>
            <a:off x="608566" y="60425"/>
            <a:ext cx="8543925" cy="1666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200" b="1" dirty="0"/>
          </a:p>
        </p:txBody>
      </p:sp>
      <p:sp>
        <p:nvSpPr>
          <p:cNvPr id="72" name="Line 152"/>
          <p:cNvSpPr>
            <a:spLocks noChangeShapeType="1"/>
          </p:cNvSpPr>
          <p:nvPr/>
        </p:nvSpPr>
        <p:spPr bwMode="auto">
          <a:xfrm flipH="1" flipV="1">
            <a:off x="595950" y="1896194"/>
            <a:ext cx="8509000" cy="20638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96284" y="245943"/>
            <a:ext cx="4379019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Действующие франшизы  в г. Череповце</a:t>
            </a:r>
          </a:p>
        </p:txBody>
      </p:sp>
      <p:sp>
        <p:nvSpPr>
          <p:cNvPr id="53" name="Овал 52"/>
          <p:cNvSpPr/>
          <p:nvPr>
            <p:custDataLst>
              <p:tags r:id="rId1"/>
            </p:custDataLst>
          </p:nvPr>
        </p:nvSpPr>
        <p:spPr>
          <a:xfrm>
            <a:off x="681323" y="629979"/>
            <a:ext cx="1691680" cy="1173169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3601" y="950593"/>
            <a:ext cx="1694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Общественное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питание</a:t>
            </a:r>
          </a:p>
        </p:txBody>
      </p:sp>
      <p:pic>
        <p:nvPicPr>
          <p:cNvPr id="55" name="Picture 19" descr="J:\My Job\2015.05.18 Презентация Франшизы\картинки\logo-shokoladnic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19" y="629980"/>
            <a:ext cx="644213" cy="64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8" descr="J:\My Job\2015.05.18 Презентация Франшизы\картинки\Burger_King_Logo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619" y="1308759"/>
            <a:ext cx="561496" cy="56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7" descr="J:\My Job\2015.05.18 Презентация Франшизы\картинки\1024px-KFC_logo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615275"/>
            <a:ext cx="601288" cy="60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8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431" y="1251443"/>
            <a:ext cx="870105" cy="58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13" descr="J:\My Job\2015.05.18 Презентация Франшизы\картинки\кофе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958" y="692704"/>
            <a:ext cx="1332284" cy="687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536" y="1101080"/>
            <a:ext cx="805433" cy="80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6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72" t="13095" r="32879" b="16105"/>
          <a:stretch/>
        </p:blipFill>
        <p:spPr bwMode="auto">
          <a:xfrm>
            <a:off x="3958987" y="639491"/>
            <a:ext cx="550413" cy="46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Овал 61"/>
          <p:cNvSpPr/>
          <p:nvPr>
            <p:custDataLst>
              <p:tags r:id="rId2"/>
            </p:custDataLst>
          </p:nvPr>
        </p:nvSpPr>
        <p:spPr>
          <a:xfrm>
            <a:off x="693332" y="2014507"/>
            <a:ext cx="1691680" cy="1173169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3720" y="2277925"/>
            <a:ext cx="12668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Розничная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торговля</a:t>
            </a:r>
          </a:p>
        </p:txBody>
      </p:sp>
      <p:sp>
        <p:nvSpPr>
          <p:cNvPr id="64" name="Line 152"/>
          <p:cNvSpPr>
            <a:spLocks noChangeShapeType="1"/>
          </p:cNvSpPr>
          <p:nvPr/>
        </p:nvSpPr>
        <p:spPr bwMode="auto">
          <a:xfrm flipH="1" flipV="1">
            <a:off x="583481" y="3187676"/>
            <a:ext cx="8673869" cy="20638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pic>
        <p:nvPicPr>
          <p:cNvPr id="65" name="Picture 2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383" y="1980969"/>
            <a:ext cx="1426389" cy="32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5" descr="J:\My Job\2015.05.18 Презентация Франшизы\картинки\экс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60" y="2304480"/>
            <a:ext cx="714241" cy="78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7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8" r="25416" b="28937"/>
          <a:stretch/>
        </p:blipFill>
        <p:spPr bwMode="auto">
          <a:xfrm>
            <a:off x="3109811" y="2255271"/>
            <a:ext cx="768468" cy="34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5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53" y="2855529"/>
            <a:ext cx="585919" cy="23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323" y="1988340"/>
            <a:ext cx="681453" cy="46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6" descr="J:\My Job\2015.05.18 Презентация Франшизы\картинки\бегем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27" y="2494174"/>
            <a:ext cx="693502" cy="69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9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69" y="2020673"/>
            <a:ext cx="1470741" cy="28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39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69" y="2358210"/>
            <a:ext cx="1402934" cy="36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4" descr="J:\My Job\2015.05.18 Презентация Франшизы\картинки\1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776" y="2908739"/>
            <a:ext cx="1560210" cy="24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48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533" y="1991327"/>
            <a:ext cx="1045322" cy="28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49"/>
          <p:cNvPicPr>
            <a:picLocks noChangeAspect="1" noChangeArrowheads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5" t="44909" r="11805" b="38246"/>
          <a:stretch/>
        </p:blipFill>
        <p:spPr bwMode="auto">
          <a:xfrm>
            <a:off x="6075903" y="2374012"/>
            <a:ext cx="1591468" cy="22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51" descr="http://murana.ru/_pics/289/colins-logo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86" y="2663441"/>
            <a:ext cx="937039" cy="24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54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10" y="2925836"/>
            <a:ext cx="1279900" cy="22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53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5" b="22880"/>
          <a:stretch/>
        </p:blipFill>
        <p:spPr bwMode="auto">
          <a:xfrm>
            <a:off x="7337195" y="1945414"/>
            <a:ext cx="660351" cy="37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60"/>
          <p:cNvPicPr>
            <a:picLocks noChangeAspect="1" noChangeArrowheads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45" b="35910"/>
          <a:stretch/>
        </p:blipFill>
        <p:spPr bwMode="auto">
          <a:xfrm>
            <a:off x="7740352" y="2315438"/>
            <a:ext cx="1055098" cy="33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" name="Picture 58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46835" b="-7082"/>
          <a:stretch/>
        </p:blipFill>
        <p:spPr bwMode="auto">
          <a:xfrm>
            <a:off x="7167207" y="2642146"/>
            <a:ext cx="745037" cy="21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121" y="2903953"/>
            <a:ext cx="1368830" cy="27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" name="Овал 104"/>
          <p:cNvSpPr/>
          <p:nvPr>
            <p:custDataLst>
              <p:tags r:id="rId3"/>
            </p:custDataLst>
          </p:nvPr>
        </p:nvSpPr>
        <p:spPr>
          <a:xfrm>
            <a:off x="693332" y="3231297"/>
            <a:ext cx="1691680" cy="1173169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Овал 105"/>
          <p:cNvSpPr/>
          <p:nvPr>
            <p:custDataLst>
              <p:tags r:id="rId4"/>
            </p:custDataLst>
          </p:nvPr>
        </p:nvSpPr>
        <p:spPr>
          <a:xfrm>
            <a:off x="748350" y="4477505"/>
            <a:ext cx="1691680" cy="1173169"/>
          </a:xfrm>
          <a:prstGeom prst="ellipse">
            <a:avLst/>
          </a:prstGeom>
          <a:solidFill>
            <a:srgbClr val="FF0000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8" y="5672609"/>
            <a:ext cx="1719263" cy="119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" name="Line 152"/>
          <p:cNvSpPr>
            <a:spLocks noChangeShapeType="1"/>
          </p:cNvSpPr>
          <p:nvPr/>
        </p:nvSpPr>
        <p:spPr bwMode="auto">
          <a:xfrm flipH="1" flipV="1">
            <a:off x="574980" y="5640355"/>
            <a:ext cx="8509000" cy="20638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108" name="Line 152"/>
          <p:cNvSpPr>
            <a:spLocks noChangeShapeType="1"/>
          </p:cNvSpPr>
          <p:nvPr/>
        </p:nvSpPr>
        <p:spPr bwMode="auto">
          <a:xfrm flipH="1" flipV="1">
            <a:off x="583481" y="4404466"/>
            <a:ext cx="8509000" cy="20638"/>
          </a:xfrm>
          <a:prstGeom prst="line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01496" y="3472907"/>
            <a:ext cx="19742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IT-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-магазины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1323" y="4887117"/>
            <a:ext cx="20150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Здравоохранение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9" name="Picture 9" descr="J:\My Job\2015.05.18 Презентация Франшизы\картинки\Безымянный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483" y="3472907"/>
            <a:ext cx="1228725" cy="63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0" descr="J:\My Job\2015.05.18 Презентация Франшизы\картинки\4 гл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79" y="3532316"/>
            <a:ext cx="1950058" cy="51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1" descr="J:\My Job\2015.05.18 Презентация Франшизы\картинки\US_Medica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301" y="4643964"/>
            <a:ext cx="1445221" cy="35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42" descr="J:\My Job\2015.05.18 Презентация Франшизы\картинки\инвитро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284" y="5241060"/>
            <a:ext cx="1021252" cy="250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20" descr="J:\My Job\2015.05.18 Презентация Франшизы\картинки\здор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725144"/>
            <a:ext cx="1131521" cy="67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" name="Picture 55"/>
          <p:cNvPicPr>
            <a:picLocks noChangeAspect="1" noChangeArrowheads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89" r="53906" b="28800"/>
          <a:stretch/>
        </p:blipFill>
        <p:spPr bwMode="auto">
          <a:xfrm>
            <a:off x="5580112" y="4437112"/>
            <a:ext cx="123363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32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5949280"/>
            <a:ext cx="1025763" cy="44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45"/>
          <p:cNvPicPr>
            <a:picLocks noChangeAspect="1" noChangeArrowheads="1"/>
          </p:cNvPicPr>
          <p:nvPr/>
        </p:nvPicPr>
        <p:blipFill rotWithShape="1"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9" t="13701" r="6009" b="16891"/>
          <a:stretch/>
        </p:blipFill>
        <p:spPr bwMode="auto">
          <a:xfrm>
            <a:off x="4283968" y="5949280"/>
            <a:ext cx="891196" cy="483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" name="Picture 57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949280"/>
            <a:ext cx="1178312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3" b="28582"/>
          <a:stretch/>
        </p:blipFill>
        <p:spPr bwMode="auto">
          <a:xfrm>
            <a:off x="8137555" y="1985487"/>
            <a:ext cx="792088" cy="354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981" y="1450615"/>
            <a:ext cx="1142261" cy="285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 rotWithShape="1"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3" t="17823" r="28362" b="65549"/>
          <a:stretch/>
        </p:blipFill>
        <p:spPr bwMode="auto">
          <a:xfrm>
            <a:off x="6120083" y="1458144"/>
            <a:ext cx="1792161" cy="27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J:\My Job\2015.05.18 Презентация Франшизы\картинки\пицца.jp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795" y="884106"/>
            <a:ext cx="1295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3" name="Picture 1" descr="E:\My Job\2015.05.18 Презентация Франшизы\картинки\суши.jpg"/>
          <p:cNvPicPr>
            <a:picLocks noChangeAspect="1" noChangeArrowheads="1"/>
          </p:cNvPicPr>
          <p:nvPr/>
        </p:nvPicPr>
        <p:blipFill>
          <a:blip r:embed="rId45" cstate="print"/>
          <a:srcRect/>
          <a:stretch>
            <a:fillRect/>
          </a:stretch>
        </p:blipFill>
        <p:spPr bwMode="auto">
          <a:xfrm>
            <a:off x="7380312" y="908720"/>
            <a:ext cx="1440160" cy="288032"/>
          </a:xfrm>
          <a:prstGeom prst="rect">
            <a:avLst/>
          </a:prstGeom>
          <a:noFill/>
        </p:spPr>
      </p:pic>
      <p:pic>
        <p:nvPicPr>
          <p:cNvPr id="13315" name="Picture 3" descr="http://xn--90agclul.xn--35-dlchgj4car6j.xn--p1ai/img/logo2.jpg"/>
          <p:cNvPicPr>
            <a:picLocks noChangeAspect="1" noChangeArrowheads="1"/>
          </p:cNvPicPr>
          <p:nvPr/>
        </p:nvPicPr>
        <p:blipFill>
          <a:blip r:embed="rId46" cstate="print"/>
          <a:srcRect/>
          <a:stretch>
            <a:fillRect/>
          </a:stretch>
        </p:blipFill>
        <p:spPr bwMode="auto">
          <a:xfrm>
            <a:off x="5508104" y="4941168"/>
            <a:ext cx="1296144" cy="623462"/>
          </a:xfrm>
          <a:prstGeom prst="rect">
            <a:avLst/>
          </a:prstGeom>
          <a:noFill/>
        </p:spPr>
      </p:pic>
      <p:pic>
        <p:nvPicPr>
          <p:cNvPr id="13316" name="Picture 4" descr="E:\My Job\2015.05.18 Презентация Франшизы\картинки\мед.jpg"/>
          <p:cNvPicPr>
            <a:picLocks noChangeAspect="1" noChangeArrowheads="1"/>
          </p:cNvPicPr>
          <p:nvPr/>
        </p:nvPicPr>
        <p:blipFill>
          <a:blip r:embed="rId47" cstate="print"/>
          <a:srcRect/>
          <a:stretch>
            <a:fillRect/>
          </a:stretch>
        </p:blipFill>
        <p:spPr bwMode="auto">
          <a:xfrm>
            <a:off x="6876256" y="4797152"/>
            <a:ext cx="1296144" cy="471325"/>
          </a:xfrm>
          <a:prstGeom prst="rect">
            <a:avLst/>
          </a:prstGeom>
          <a:noFill/>
        </p:spPr>
      </p:pic>
      <p:sp>
        <p:nvSpPr>
          <p:cNvPr id="63" name="TextBox 62"/>
          <p:cNvSpPr txBox="1"/>
          <p:nvPr/>
        </p:nvSpPr>
        <p:spPr>
          <a:xfrm>
            <a:off x="899592" y="6093296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Сфера услуг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7" name="Picture 5" descr="E:\My Job\2015.05.18 Презентация Франшизы\картинки\мозголом.jpg"/>
          <p:cNvPicPr>
            <a:picLocks noChangeAspect="1" noChangeArrowheads="1"/>
          </p:cNvPicPr>
          <p:nvPr/>
        </p:nvPicPr>
        <p:blipFill>
          <a:blip r:embed="rId48" cstate="print"/>
          <a:srcRect/>
          <a:stretch>
            <a:fillRect/>
          </a:stretch>
        </p:blipFill>
        <p:spPr bwMode="auto">
          <a:xfrm>
            <a:off x="6804248" y="6093296"/>
            <a:ext cx="1374699" cy="288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628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 txBox="1">
            <a:spLocks/>
          </p:cNvSpPr>
          <p:nvPr/>
        </p:nvSpPr>
        <p:spPr>
          <a:xfrm>
            <a:off x="53975" y="6446838"/>
            <a:ext cx="487363" cy="36671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A1D09F03-B3AD-4D5A-B24E-F92319256995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5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Прямоугольник 45"/>
          <p:cNvSpPr>
            <a:spLocks noChangeArrowheads="1"/>
          </p:cNvSpPr>
          <p:nvPr/>
        </p:nvSpPr>
        <p:spPr bwMode="auto">
          <a:xfrm>
            <a:off x="1381447" y="3784600"/>
            <a:ext cx="65389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 altLang="ru-RU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itle 2"/>
          <p:cNvSpPr txBox="1">
            <a:spLocks/>
          </p:cNvSpPr>
          <p:nvPr/>
        </p:nvSpPr>
        <p:spPr bwMode="auto">
          <a:xfrm>
            <a:off x="539553" y="93961"/>
            <a:ext cx="8604448" cy="1666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8356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Площадки (территории города) для размещения  компаний-франшиз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75656" y="836712"/>
            <a:ext cx="403244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Франшизы в сфере услуг, развлечений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itre 3"/>
          <p:cNvSpPr txBox="1">
            <a:spLocks/>
          </p:cNvSpPr>
          <p:nvPr/>
        </p:nvSpPr>
        <p:spPr>
          <a:xfrm>
            <a:off x="1452563" y="1483044"/>
            <a:ext cx="7691437" cy="580036"/>
          </a:xfrm>
          <a:prstGeom prst="rect">
            <a:avLst/>
          </a:prstGeom>
          <a:solidFill>
            <a:srgbClr val="FF5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«Центральная городская набережная,  территория от Ягорбского моста до Октябрьского моста»</a:t>
            </a:r>
          </a:p>
        </p:txBody>
      </p:sp>
      <p:grpSp>
        <p:nvGrpSpPr>
          <p:cNvPr id="47" name="Группа 1"/>
          <p:cNvGrpSpPr>
            <a:grpSpLocks/>
          </p:cNvGrpSpPr>
          <p:nvPr/>
        </p:nvGrpSpPr>
        <p:grpSpPr bwMode="auto">
          <a:xfrm>
            <a:off x="611560" y="2060848"/>
            <a:ext cx="4181475" cy="3143250"/>
            <a:chOff x="303508" y="1316038"/>
            <a:chExt cx="4014492" cy="3142533"/>
          </a:xfrm>
        </p:grpSpPr>
        <p:pic>
          <p:nvPicPr>
            <p:cNvPr id="48" name="Picture 4" descr="C:\Users\Светлана\Documents\Светлана\Территория жизни. Территория бизнеса\Выставка\Новая папка\Рисунок1.png"/>
            <p:cNvPicPr>
              <a:picLocks noChangeAspect="1" noChangeArrowheads="1"/>
            </p:cNvPicPr>
            <p:nvPr/>
          </p:nvPicPr>
          <p:blipFill>
            <a:blip r:embed="rId2" cstate="print"/>
            <a:srcRect l="11015" t="-887" r="3775" b="858"/>
            <a:stretch>
              <a:fillRect/>
            </a:stretch>
          </p:blipFill>
          <p:spPr bwMode="auto">
            <a:xfrm>
              <a:off x="303508" y="1316038"/>
              <a:ext cx="4014492" cy="3142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Овал 48"/>
            <p:cNvSpPr/>
            <p:nvPr/>
          </p:nvSpPr>
          <p:spPr>
            <a:xfrm>
              <a:off x="3706834" y="1773134"/>
              <a:ext cx="234712" cy="228548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52" tIns="45680" rIns="91352" bIns="4568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52" name="Овал 51"/>
            <p:cNvSpPr/>
            <p:nvPr/>
          </p:nvSpPr>
          <p:spPr>
            <a:xfrm>
              <a:off x="3635201" y="2184203"/>
              <a:ext cx="234712" cy="228548"/>
            </a:xfrm>
            <a:prstGeom prst="ellipse">
              <a:avLst/>
            </a:prstGeom>
            <a:solidFill>
              <a:schemeClr val="bg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52" tIns="45680" rIns="91352" bIns="4568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Овал 52"/>
            <p:cNvSpPr/>
            <p:nvPr/>
          </p:nvSpPr>
          <p:spPr>
            <a:xfrm>
              <a:off x="2824377" y="3319006"/>
              <a:ext cx="234712" cy="228548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52" tIns="45680" rIns="91352" bIns="4568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54" name="Овал 53"/>
            <p:cNvSpPr/>
            <p:nvPr/>
          </p:nvSpPr>
          <p:spPr>
            <a:xfrm>
              <a:off x="2589665" y="3319006"/>
              <a:ext cx="234712" cy="228548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52" tIns="45680" rIns="91352" bIns="4568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55" name="Овал 54"/>
            <p:cNvSpPr/>
            <p:nvPr/>
          </p:nvSpPr>
          <p:spPr>
            <a:xfrm>
              <a:off x="1420676" y="3750708"/>
              <a:ext cx="234712" cy="228548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52" tIns="45680" rIns="91352" bIns="4568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6" name="Овал 55"/>
            <p:cNvSpPr/>
            <p:nvPr/>
          </p:nvSpPr>
          <p:spPr>
            <a:xfrm>
              <a:off x="333990" y="3822129"/>
              <a:ext cx="234712" cy="228548"/>
            </a:xfrm>
            <a:prstGeom prst="ellipse">
              <a:avLst/>
            </a:prstGeom>
            <a:solidFill>
              <a:srgbClr val="C00000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52" tIns="45680" rIns="91352" bIns="4568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88515"/>
              </p:ext>
            </p:extLst>
          </p:nvPr>
        </p:nvGraphicFramePr>
        <p:xfrm>
          <a:off x="4788025" y="2708920"/>
          <a:ext cx="4032448" cy="1627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/>
                <a:gridCol w="2808313"/>
              </a:tblGrid>
              <a:tr h="1435521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Назначение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0" marB="4571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90000"/>
                        </a:lnSpc>
                        <a:spcBef>
                          <a:spcPct val="0"/>
                        </a:spcBef>
                        <a:buFontTx/>
                        <a:buNone/>
                        <a:defRPr/>
                      </a:pPr>
                      <a:r>
                        <a:rPr lang="ru-RU" altLang="ru-RU" sz="14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Комплексное развитие прибрежных территорий центрального района города через формирование объектов общественной и коммерческой инфраструктуры, рекреационных зон и ярких архитектурных акцентов</a:t>
                      </a:r>
                    </a:p>
                  </a:txBody>
                  <a:tcPr marL="91437" marR="91437" marT="45710" marB="4571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/>
        </p:nvGraphicFramePr>
        <p:xfrm>
          <a:off x="827584" y="5301208"/>
          <a:ext cx="7992888" cy="1150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619"/>
                <a:gridCol w="5907269"/>
              </a:tblGrid>
              <a:tr h="1150144">
                <a:tc>
                  <a:txBody>
                    <a:bodyPr/>
                    <a:lstStyle/>
                    <a:p>
                      <a:pPr algn="l"/>
                      <a:endParaRPr lang="ru-RU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0" marB="4571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19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Повышение качества городской среды</a:t>
                      </a:r>
                    </a:p>
                    <a:p>
                      <a:pPr marL="2619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Формирование зоны туристической привлекательности</a:t>
                      </a:r>
                    </a:p>
                    <a:p>
                      <a:pPr marL="2619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4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Улучшение бытового обслуживания отдыхающих</a:t>
                      </a:r>
                    </a:p>
                    <a:p>
                      <a:pPr marL="2619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Повышение эффективности транспортной системы</a:t>
                      </a:r>
                    </a:p>
                  </a:txBody>
                  <a:tcPr marL="91437" marR="91437" marT="45710" marB="4571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21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2"/>
          <p:cNvSpPr txBox="1">
            <a:spLocks/>
          </p:cNvSpPr>
          <p:nvPr/>
        </p:nvSpPr>
        <p:spPr>
          <a:xfrm>
            <a:off x="53975" y="6446838"/>
            <a:ext cx="487363" cy="366712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A1D09F03-B3AD-4D5A-B24E-F92319256995}" type="slidenum">
              <a:rPr lang="ru-RU" sz="20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6</a:t>
            </a:fld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6" name="Прямоугольник 45"/>
          <p:cNvSpPr>
            <a:spLocks noChangeArrowheads="1"/>
          </p:cNvSpPr>
          <p:nvPr/>
        </p:nvSpPr>
        <p:spPr bwMode="auto">
          <a:xfrm>
            <a:off x="1381447" y="3784600"/>
            <a:ext cx="65389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ctr"/>
          <a:lstStyle/>
          <a:p>
            <a:endParaRPr lang="ru-RU" altLang="ru-RU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itle 2"/>
          <p:cNvSpPr txBox="1">
            <a:spLocks/>
          </p:cNvSpPr>
          <p:nvPr/>
        </p:nvSpPr>
        <p:spPr bwMode="auto">
          <a:xfrm>
            <a:off x="539553" y="93961"/>
            <a:ext cx="8604448" cy="1666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2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683568" y="40466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Площадки (территории города) для размещения  компаний-франшиз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75656" y="836712"/>
            <a:ext cx="4032448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Франшизы в сфере производства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itre 3"/>
          <p:cNvSpPr txBox="1">
            <a:spLocks/>
          </p:cNvSpPr>
          <p:nvPr/>
        </p:nvSpPr>
        <p:spPr>
          <a:xfrm>
            <a:off x="1452563" y="1340768"/>
            <a:ext cx="7691437" cy="722312"/>
          </a:xfrm>
          <a:prstGeom prst="rect">
            <a:avLst/>
          </a:prstGeom>
          <a:solidFill>
            <a:srgbClr val="FF5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«Индустриальный</a:t>
            </a:r>
            <a:r>
              <a:rPr kumimoji="0" lang="ru-RU" altLang="ru-RU" sz="1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парк «Череповец</a:t>
            </a:r>
            <a:r>
              <a:rPr kumimoji="0" lang="ru-RU" altLang="ru-RU" sz="1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»</a:t>
            </a:r>
          </a:p>
        </p:txBody>
      </p:sp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559569"/>
              </p:ext>
            </p:extLst>
          </p:nvPr>
        </p:nvGraphicFramePr>
        <p:xfrm>
          <a:off x="5436096" y="2348880"/>
          <a:ext cx="3707904" cy="244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135"/>
                <a:gridCol w="2483769"/>
              </a:tblGrid>
              <a:tr h="244827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Назначение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0" marB="4571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Площадка для развития новых промышленных предприятий на основе формирования современных конкурентоспособных производств традиционной специализации и новых сегментов региональной экономики </a:t>
                      </a:r>
                    </a:p>
                  </a:txBody>
                  <a:tcPr marL="91437" marR="91437" marT="45710" marB="4571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211203"/>
              </p:ext>
            </p:extLst>
          </p:nvPr>
        </p:nvGraphicFramePr>
        <p:xfrm>
          <a:off x="827584" y="5301208"/>
          <a:ext cx="7992888" cy="1158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5619"/>
                <a:gridCol w="5907269"/>
              </a:tblGrid>
              <a:tr h="1150144">
                <a:tc>
                  <a:txBody>
                    <a:bodyPr/>
                    <a:lstStyle/>
                    <a:p>
                      <a:pPr algn="l"/>
                      <a:endParaRPr lang="ru-RU" sz="1600" b="1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6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Задачи</a:t>
                      </a: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8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0" marB="4571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2619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Привлечение инвестиций в экономику города</a:t>
                      </a:r>
                    </a:p>
                    <a:p>
                      <a:pPr marL="261938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Снижение социальной напряженности в городе;</a:t>
                      </a:r>
                    </a:p>
                    <a:p>
                      <a:pPr marL="2619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ru-RU" sz="14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Диверсификация экономики города, снижение негативных эффектов </a:t>
                      </a:r>
                      <a:r>
                        <a:rPr lang="ru-RU" sz="1400" b="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монопрофильного</a:t>
                      </a:r>
                      <a:r>
                        <a:rPr lang="ru-RU" sz="14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города</a:t>
                      </a:r>
                      <a:endParaRPr lang="ru-RU" sz="14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61938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7" marR="91437" marT="45710" marB="45710"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8" name="Группа 17"/>
          <p:cNvGrpSpPr/>
          <p:nvPr/>
        </p:nvGrpSpPr>
        <p:grpSpPr>
          <a:xfrm>
            <a:off x="611560" y="2204864"/>
            <a:ext cx="4766331" cy="2746820"/>
            <a:chOff x="3976797" y="1556792"/>
            <a:chExt cx="5075783" cy="2985240"/>
          </a:xfrm>
        </p:grpSpPr>
        <p:grpSp>
          <p:nvGrpSpPr>
            <p:cNvPr id="19" name="Группа 1"/>
            <p:cNvGrpSpPr>
              <a:grpSpLocks/>
            </p:cNvGrpSpPr>
            <p:nvPr>
              <p:custDataLst>
                <p:tags r:id="rId1"/>
              </p:custDataLst>
            </p:nvPr>
          </p:nvGrpSpPr>
          <p:grpSpPr bwMode="auto">
            <a:xfrm>
              <a:off x="3976797" y="1993971"/>
              <a:ext cx="4779179" cy="2548061"/>
              <a:chOff x="1559256" y="1358766"/>
              <a:chExt cx="5577974" cy="2788153"/>
            </a:xfrm>
          </p:grpSpPr>
          <p:grpSp>
            <p:nvGrpSpPr>
              <p:cNvPr id="23" name="Группа 2"/>
              <p:cNvGrpSpPr>
                <a:grpSpLocks/>
              </p:cNvGrpSpPr>
              <p:nvPr/>
            </p:nvGrpSpPr>
            <p:grpSpPr bwMode="auto">
              <a:xfrm>
                <a:off x="1559256" y="1358766"/>
                <a:ext cx="5577974" cy="2788153"/>
                <a:chOff x="-37770" y="1433840"/>
                <a:chExt cx="5578581" cy="2788472"/>
              </a:xfrm>
            </p:grpSpPr>
            <p:grpSp>
              <p:nvGrpSpPr>
                <p:cNvPr id="28" name="Группа 2"/>
                <p:cNvGrpSpPr>
                  <a:grpSpLocks/>
                </p:cNvGrpSpPr>
                <p:nvPr/>
              </p:nvGrpSpPr>
              <p:grpSpPr bwMode="auto">
                <a:xfrm>
                  <a:off x="-37770" y="1433840"/>
                  <a:ext cx="5578581" cy="2788472"/>
                  <a:chOff x="51311" y="1355574"/>
                  <a:chExt cx="5823473" cy="2866231"/>
                </a:xfrm>
              </p:grpSpPr>
              <p:pic>
                <p:nvPicPr>
                  <p:cNvPr id="32" name="Рисунок 19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5307" t="25376" r="59471" b="44894"/>
                  <a:stretch/>
                </p:blipFill>
                <p:spPr bwMode="auto">
                  <a:xfrm>
                    <a:off x="232011" y="1356395"/>
                    <a:ext cx="5505595" cy="286541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grpSp>
                <p:nvGrpSpPr>
                  <p:cNvPr id="33" name="Группа 1"/>
                  <p:cNvGrpSpPr>
                    <a:grpSpLocks/>
                  </p:cNvGrpSpPr>
                  <p:nvPr/>
                </p:nvGrpSpPr>
                <p:grpSpPr bwMode="auto">
                  <a:xfrm>
                    <a:off x="51311" y="1355574"/>
                    <a:ext cx="5823473" cy="2732851"/>
                    <a:chOff x="51311" y="1355574"/>
                    <a:chExt cx="5823473" cy="2732851"/>
                  </a:xfrm>
                </p:grpSpPr>
                <p:sp>
                  <p:nvSpPr>
                    <p:cNvPr id="34" name="Полилиния 33"/>
                    <p:cNvSpPr/>
                    <p:nvPr/>
                  </p:nvSpPr>
                  <p:spPr bwMode="auto">
                    <a:xfrm>
                      <a:off x="51311" y="1355574"/>
                      <a:ext cx="1714847" cy="1796313"/>
                    </a:xfrm>
                    <a:custGeom>
                      <a:avLst/>
                      <a:gdLst>
                        <a:gd name="connsiteX0" fmla="*/ 1193800 w 1193800"/>
                        <a:gd name="connsiteY0" fmla="*/ 177800 h 1320800"/>
                        <a:gd name="connsiteX1" fmla="*/ 533400 w 1193800"/>
                        <a:gd name="connsiteY1" fmla="*/ 0 h 1320800"/>
                        <a:gd name="connsiteX2" fmla="*/ 114300 w 1193800"/>
                        <a:gd name="connsiteY2" fmla="*/ 12700 h 1320800"/>
                        <a:gd name="connsiteX3" fmla="*/ 152400 w 1193800"/>
                        <a:gd name="connsiteY3" fmla="*/ 228600 h 1320800"/>
                        <a:gd name="connsiteX4" fmla="*/ 0 w 1193800"/>
                        <a:gd name="connsiteY4" fmla="*/ 241300 h 1320800"/>
                        <a:gd name="connsiteX5" fmla="*/ 25400 w 1193800"/>
                        <a:gd name="connsiteY5" fmla="*/ 355600 h 1320800"/>
                        <a:gd name="connsiteX6" fmla="*/ 177800 w 1193800"/>
                        <a:gd name="connsiteY6" fmla="*/ 368300 h 1320800"/>
                        <a:gd name="connsiteX7" fmla="*/ 203200 w 1193800"/>
                        <a:gd name="connsiteY7" fmla="*/ 698500 h 1320800"/>
                        <a:gd name="connsiteX8" fmla="*/ 635000 w 1193800"/>
                        <a:gd name="connsiteY8" fmla="*/ 1320800 h 1320800"/>
                        <a:gd name="connsiteX9" fmla="*/ 660400 w 1193800"/>
                        <a:gd name="connsiteY9" fmla="*/ 1206500 h 1320800"/>
                        <a:gd name="connsiteX10" fmla="*/ 660400 w 1193800"/>
                        <a:gd name="connsiteY10" fmla="*/ 787400 h 1320800"/>
                        <a:gd name="connsiteX11" fmla="*/ 1079500 w 1193800"/>
                        <a:gd name="connsiteY11" fmla="*/ 508000 h 1320800"/>
                        <a:gd name="connsiteX12" fmla="*/ 1193800 w 1193800"/>
                        <a:gd name="connsiteY12" fmla="*/ 177800 h 1320800"/>
                        <a:gd name="connsiteX0" fmla="*/ 1193800 w 1193800"/>
                        <a:gd name="connsiteY0" fmla="*/ 177800 h 1320800"/>
                        <a:gd name="connsiteX1" fmla="*/ 533400 w 1193800"/>
                        <a:gd name="connsiteY1" fmla="*/ 0 h 1320800"/>
                        <a:gd name="connsiteX2" fmla="*/ 114300 w 1193800"/>
                        <a:gd name="connsiteY2" fmla="*/ 12700 h 1320800"/>
                        <a:gd name="connsiteX3" fmla="*/ 152400 w 1193800"/>
                        <a:gd name="connsiteY3" fmla="*/ 228600 h 1320800"/>
                        <a:gd name="connsiteX4" fmla="*/ 0 w 1193800"/>
                        <a:gd name="connsiteY4" fmla="*/ 241300 h 1320800"/>
                        <a:gd name="connsiteX5" fmla="*/ 25400 w 1193800"/>
                        <a:gd name="connsiteY5" fmla="*/ 355600 h 1320800"/>
                        <a:gd name="connsiteX6" fmla="*/ 177800 w 1193800"/>
                        <a:gd name="connsiteY6" fmla="*/ 368300 h 1320800"/>
                        <a:gd name="connsiteX7" fmla="*/ 203200 w 1193800"/>
                        <a:gd name="connsiteY7" fmla="*/ 698500 h 1320800"/>
                        <a:gd name="connsiteX8" fmla="*/ 635000 w 1193800"/>
                        <a:gd name="connsiteY8" fmla="*/ 1320800 h 1320800"/>
                        <a:gd name="connsiteX9" fmla="*/ 660400 w 1193800"/>
                        <a:gd name="connsiteY9" fmla="*/ 1206500 h 1320800"/>
                        <a:gd name="connsiteX10" fmla="*/ 685800 w 1193800"/>
                        <a:gd name="connsiteY10" fmla="*/ 825500 h 1320800"/>
                        <a:gd name="connsiteX11" fmla="*/ 1079500 w 1193800"/>
                        <a:gd name="connsiteY11" fmla="*/ 508000 h 1320800"/>
                        <a:gd name="connsiteX12" fmla="*/ 1193800 w 1193800"/>
                        <a:gd name="connsiteY12" fmla="*/ 177800 h 13208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193800" h="1320800">
                          <a:moveTo>
                            <a:pt x="1193800" y="177800"/>
                          </a:moveTo>
                          <a:lnTo>
                            <a:pt x="533400" y="0"/>
                          </a:lnTo>
                          <a:lnTo>
                            <a:pt x="114300" y="12700"/>
                          </a:lnTo>
                          <a:lnTo>
                            <a:pt x="152400" y="228600"/>
                          </a:lnTo>
                          <a:lnTo>
                            <a:pt x="0" y="241300"/>
                          </a:lnTo>
                          <a:lnTo>
                            <a:pt x="25400" y="355600"/>
                          </a:lnTo>
                          <a:lnTo>
                            <a:pt x="177800" y="368300"/>
                          </a:lnTo>
                          <a:lnTo>
                            <a:pt x="203200" y="698500"/>
                          </a:lnTo>
                          <a:lnTo>
                            <a:pt x="635000" y="1320800"/>
                          </a:lnTo>
                          <a:lnTo>
                            <a:pt x="660400" y="1206500"/>
                          </a:lnTo>
                          <a:lnTo>
                            <a:pt x="685800" y="825500"/>
                          </a:lnTo>
                          <a:lnTo>
                            <a:pt x="1079500" y="508000"/>
                          </a:lnTo>
                          <a:lnTo>
                            <a:pt x="1193800" y="177800"/>
                          </a:lnTo>
                          <a:close/>
                        </a:path>
                      </a:pathLst>
                    </a:custGeom>
                    <a:solidFill>
                      <a:srgbClr val="00B050">
                        <a:alpha val="6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5" name="Полилиния 34"/>
                    <p:cNvSpPr/>
                    <p:nvPr/>
                  </p:nvSpPr>
                  <p:spPr bwMode="auto">
                    <a:xfrm>
                      <a:off x="2482321" y="1599031"/>
                      <a:ext cx="1193603" cy="1155868"/>
                    </a:xfrm>
                    <a:custGeom>
                      <a:avLst/>
                      <a:gdLst>
                        <a:gd name="connsiteX0" fmla="*/ 147637 w 890587"/>
                        <a:gd name="connsiteY0" fmla="*/ 214312 h 1262062"/>
                        <a:gd name="connsiteX1" fmla="*/ 300037 w 890587"/>
                        <a:gd name="connsiteY1" fmla="*/ 28575 h 1262062"/>
                        <a:gd name="connsiteX2" fmla="*/ 409575 w 890587"/>
                        <a:gd name="connsiteY2" fmla="*/ 0 h 1262062"/>
                        <a:gd name="connsiteX3" fmla="*/ 795337 w 890587"/>
                        <a:gd name="connsiteY3" fmla="*/ 180975 h 1262062"/>
                        <a:gd name="connsiteX4" fmla="*/ 781050 w 890587"/>
                        <a:gd name="connsiteY4" fmla="*/ 414337 h 1262062"/>
                        <a:gd name="connsiteX5" fmla="*/ 890587 w 890587"/>
                        <a:gd name="connsiteY5" fmla="*/ 400050 h 1262062"/>
                        <a:gd name="connsiteX6" fmla="*/ 481012 w 890587"/>
                        <a:gd name="connsiteY6" fmla="*/ 800100 h 1262062"/>
                        <a:gd name="connsiteX7" fmla="*/ 476250 w 890587"/>
                        <a:gd name="connsiteY7" fmla="*/ 852487 h 1262062"/>
                        <a:gd name="connsiteX8" fmla="*/ 614362 w 890587"/>
                        <a:gd name="connsiteY8" fmla="*/ 1195387 h 1262062"/>
                        <a:gd name="connsiteX9" fmla="*/ 0 w 890587"/>
                        <a:gd name="connsiteY9" fmla="*/ 1262062 h 1262062"/>
                        <a:gd name="connsiteX10" fmla="*/ 147637 w 890587"/>
                        <a:gd name="connsiteY10" fmla="*/ 214312 h 1262062"/>
                        <a:gd name="connsiteX0" fmla="*/ 135353 w 890587"/>
                        <a:gd name="connsiteY0" fmla="*/ 195430 h 1262062"/>
                        <a:gd name="connsiteX1" fmla="*/ 300037 w 890587"/>
                        <a:gd name="connsiteY1" fmla="*/ 28575 h 1262062"/>
                        <a:gd name="connsiteX2" fmla="*/ 409575 w 890587"/>
                        <a:gd name="connsiteY2" fmla="*/ 0 h 1262062"/>
                        <a:gd name="connsiteX3" fmla="*/ 795337 w 890587"/>
                        <a:gd name="connsiteY3" fmla="*/ 180975 h 1262062"/>
                        <a:gd name="connsiteX4" fmla="*/ 781050 w 890587"/>
                        <a:gd name="connsiteY4" fmla="*/ 414337 h 1262062"/>
                        <a:gd name="connsiteX5" fmla="*/ 890587 w 890587"/>
                        <a:gd name="connsiteY5" fmla="*/ 400050 h 1262062"/>
                        <a:gd name="connsiteX6" fmla="*/ 481012 w 890587"/>
                        <a:gd name="connsiteY6" fmla="*/ 800100 h 1262062"/>
                        <a:gd name="connsiteX7" fmla="*/ 476250 w 890587"/>
                        <a:gd name="connsiteY7" fmla="*/ 852487 h 1262062"/>
                        <a:gd name="connsiteX8" fmla="*/ 614362 w 890587"/>
                        <a:gd name="connsiteY8" fmla="*/ 1195387 h 1262062"/>
                        <a:gd name="connsiteX9" fmla="*/ 0 w 890587"/>
                        <a:gd name="connsiteY9" fmla="*/ 1262062 h 1262062"/>
                        <a:gd name="connsiteX10" fmla="*/ 135353 w 890587"/>
                        <a:gd name="connsiteY10" fmla="*/ 195430 h 1262062"/>
                        <a:gd name="connsiteX0" fmla="*/ 135353 w 910293"/>
                        <a:gd name="connsiteY0" fmla="*/ 195430 h 1262062"/>
                        <a:gd name="connsiteX1" fmla="*/ 300037 w 910293"/>
                        <a:gd name="connsiteY1" fmla="*/ 28575 h 1262062"/>
                        <a:gd name="connsiteX2" fmla="*/ 409575 w 910293"/>
                        <a:gd name="connsiteY2" fmla="*/ 0 h 1262062"/>
                        <a:gd name="connsiteX3" fmla="*/ 795337 w 910293"/>
                        <a:gd name="connsiteY3" fmla="*/ 180975 h 1262062"/>
                        <a:gd name="connsiteX4" fmla="*/ 781050 w 910293"/>
                        <a:gd name="connsiteY4" fmla="*/ 414337 h 1262062"/>
                        <a:gd name="connsiteX5" fmla="*/ 910293 w 910293"/>
                        <a:gd name="connsiteY5" fmla="*/ 409789 h 1262062"/>
                        <a:gd name="connsiteX6" fmla="*/ 481012 w 910293"/>
                        <a:gd name="connsiteY6" fmla="*/ 800100 h 1262062"/>
                        <a:gd name="connsiteX7" fmla="*/ 476250 w 910293"/>
                        <a:gd name="connsiteY7" fmla="*/ 852487 h 1262062"/>
                        <a:gd name="connsiteX8" fmla="*/ 614362 w 910293"/>
                        <a:gd name="connsiteY8" fmla="*/ 1195387 h 1262062"/>
                        <a:gd name="connsiteX9" fmla="*/ 0 w 910293"/>
                        <a:gd name="connsiteY9" fmla="*/ 1262062 h 1262062"/>
                        <a:gd name="connsiteX10" fmla="*/ 135353 w 910293"/>
                        <a:gd name="connsiteY10" fmla="*/ 195430 h 1262062"/>
                        <a:gd name="connsiteX0" fmla="*/ 135353 w 910293"/>
                        <a:gd name="connsiteY0" fmla="*/ 195430 h 1262062"/>
                        <a:gd name="connsiteX1" fmla="*/ 300037 w 910293"/>
                        <a:gd name="connsiteY1" fmla="*/ 28575 h 1262062"/>
                        <a:gd name="connsiteX2" fmla="*/ 409575 w 910293"/>
                        <a:gd name="connsiteY2" fmla="*/ 0 h 1262062"/>
                        <a:gd name="connsiteX3" fmla="*/ 795337 w 910293"/>
                        <a:gd name="connsiteY3" fmla="*/ 180975 h 1262062"/>
                        <a:gd name="connsiteX4" fmla="*/ 781050 w 910293"/>
                        <a:gd name="connsiteY4" fmla="*/ 414337 h 1262062"/>
                        <a:gd name="connsiteX5" fmla="*/ 910293 w 910293"/>
                        <a:gd name="connsiteY5" fmla="*/ 409789 h 1262062"/>
                        <a:gd name="connsiteX6" fmla="*/ 485939 w 910293"/>
                        <a:gd name="connsiteY6" fmla="*/ 829319 h 1262062"/>
                        <a:gd name="connsiteX7" fmla="*/ 476250 w 910293"/>
                        <a:gd name="connsiteY7" fmla="*/ 852487 h 1262062"/>
                        <a:gd name="connsiteX8" fmla="*/ 614362 w 910293"/>
                        <a:gd name="connsiteY8" fmla="*/ 1195387 h 1262062"/>
                        <a:gd name="connsiteX9" fmla="*/ 0 w 910293"/>
                        <a:gd name="connsiteY9" fmla="*/ 1262062 h 1262062"/>
                        <a:gd name="connsiteX10" fmla="*/ 135353 w 910293"/>
                        <a:gd name="connsiteY10" fmla="*/ 195430 h 1262062"/>
                        <a:gd name="connsiteX0" fmla="*/ 85035 w 859975"/>
                        <a:gd name="connsiteY0" fmla="*/ 195430 h 1195387"/>
                        <a:gd name="connsiteX1" fmla="*/ 249719 w 859975"/>
                        <a:gd name="connsiteY1" fmla="*/ 28575 h 1195387"/>
                        <a:gd name="connsiteX2" fmla="*/ 359257 w 859975"/>
                        <a:gd name="connsiteY2" fmla="*/ 0 h 1195387"/>
                        <a:gd name="connsiteX3" fmla="*/ 745019 w 859975"/>
                        <a:gd name="connsiteY3" fmla="*/ 180975 h 1195387"/>
                        <a:gd name="connsiteX4" fmla="*/ 730732 w 859975"/>
                        <a:gd name="connsiteY4" fmla="*/ 414337 h 1195387"/>
                        <a:gd name="connsiteX5" fmla="*/ 859975 w 859975"/>
                        <a:gd name="connsiteY5" fmla="*/ 409789 h 1195387"/>
                        <a:gd name="connsiteX6" fmla="*/ 435621 w 859975"/>
                        <a:gd name="connsiteY6" fmla="*/ 829319 h 1195387"/>
                        <a:gd name="connsiteX7" fmla="*/ 425932 w 859975"/>
                        <a:gd name="connsiteY7" fmla="*/ 852487 h 1195387"/>
                        <a:gd name="connsiteX8" fmla="*/ 564044 w 859975"/>
                        <a:gd name="connsiteY8" fmla="*/ 1195387 h 1195387"/>
                        <a:gd name="connsiteX9" fmla="*/ 0 w 859975"/>
                        <a:gd name="connsiteY9" fmla="*/ 836908 h 1195387"/>
                        <a:gd name="connsiteX10" fmla="*/ 85035 w 859975"/>
                        <a:gd name="connsiteY10" fmla="*/ 195430 h 1195387"/>
                        <a:gd name="connsiteX0" fmla="*/ 85035 w 859975"/>
                        <a:gd name="connsiteY0" fmla="*/ 195430 h 870551"/>
                        <a:gd name="connsiteX1" fmla="*/ 249719 w 859975"/>
                        <a:gd name="connsiteY1" fmla="*/ 28575 h 870551"/>
                        <a:gd name="connsiteX2" fmla="*/ 359257 w 859975"/>
                        <a:gd name="connsiteY2" fmla="*/ 0 h 870551"/>
                        <a:gd name="connsiteX3" fmla="*/ 745019 w 859975"/>
                        <a:gd name="connsiteY3" fmla="*/ 180975 h 870551"/>
                        <a:gd name="connsiteX4" fmla="*/ 730732 w 859975"/>
                        <a:gd name="connsiteY4" fmla="*/ 414337 h 870551"/>
                        <a:gd name="connsiteX5" fmla="*/ 859975 w 859975"/>
                        <a:gd name="connsiteY5" fmla="*/ 409789 h 870551"/>
                        <a:gd name="connsiteX6" fmla="*/ 435621 w 859975"/>
                        <a:gd name="connsiteY6" fmla="*/ 829319 h 870551"/>
                        <a:gd name="connsiteX7" fmla="*/ 425932 w 859975"/>
                        <a:gd name="connsiteY7" fmla="*/ 852487 h 870551"/>
                        <a:gd name="connsiteX8" fmla="*/ 431387 w 859975"/>
                        <a:gd name="connsiteY8" fmla="*/ 870551 h 870551"/>
                        <a:gd name="connsiteX9" fmla="*/ 0 w 859975"/>
                        <a:gd name="connsiteY9" fmla="*/ 836908 h 870551"/>
                        <a:gd name="connsiteX10" fmla="*/ 85035 w 859975"/>
                        <a:gd name="connsiteY10" fmla="*/ 195430 h 870551"/>
                        <a:gd name="connsiteX0" fmla="*/ 85035 w 859975"/>
                        <a:gd name="connsiteY0" fmla="*/ 195430 h 870551"/>
                        <a:gd name="connsiteX1" fmla="*/ 249719 w 859975"/>
                        <a:gd name="connsiteY1" fmla="*/ 28575 h 870551"/>
                        <a:gd name="connsiteX2" fmla="*/ 359257 w 859975"/>
                        <a:gd name="connsiteY2" fmla="*/ 0 h 870551"/>
                        <a:gd name="connsiteX3" fmla="*/ 745019 w 859975"/>
                        <a:gd name="connsiteY3" fmla="*/ 180975 h 870551"/>
                        <a:gd name="connsiteX4" fmla="*/ 730732 w 859975"/>
                        <a:gd name="connsiteY4" fmla="*/ 414337 h 870551"/>
                        <a:gd name="connsiteX5" fmla="*/ 859975 w 859975"/>
                        <a:gd name="connsiteY5" fmla="*/ 409789 h 870551"/>
                        <a:gd name="connsiteX6" fmla="*/ 435621 w 859975"/>
                        <a:gd name="connsiteY6" fmla="*/ 829319 h 870551"/>
                        <a:gd name="connsiteX7" fmla="*/ 425932 w 859975"/>
                        <a:gd name="connsiteY7" fmla="*/ 852487 h 870551"/>
                        <a:gd name="connsiteX8" fmla="*/ 399366 w 859975"/>
                        <a:gd name="connsiteY8" fmla="*/ 870551 h 870551"/>
                        <a:gd name="connsiteX9" fmla="*/ 0 w 859975"/>
                        <a:gd name="connsiteY9" fmla="*/ 836908 h 870551"/>
                        <a:gd name="connsiteX10" fmla="*/ 85035 w 859975"/>
                        <a:gd name="connsiteY10" fmla="*/ 195430 h 87055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859975" h="870551">
                          <a:moveTo>
                            <a:pt x="85035" y="195430"/>
                          </a:moveTo>
                          <a:lnTo>
                            <a:pt x="249719" y="28575"/>
                          </a:lnTo>
                          <a:lnTo>
                            <a:pt x="359257" y="0"/>
                          </a:lnTo>
                          <a:lnTo>
                            <a:pt x="745019" y="180975"/>
                          </a:lnTo>
                          <a:lnTo>
                            <a:pt x="730732" y="414337"/>
                          </a:lnTo>
                          <a:lnTo>
                            <a:pt x="859975" y="409789"/>
                          </a:lnTo>
                          <a:lnTo>
                            <a:pt x="435621" y="829319"/>
                          </a:lnTo>
                          <a:lnTo>
                            <a:pt x="425932" y="852487"/>
                          </a:lnTo>
                          <a:lnTo>
                            <a:pt x="399366" y="870551"/>
                          </a:lnTo>
                          <a:lnTo>
                            <a:pt x="0" y="836908"/>
                          </a:lnTo>
                          <a:lnTo>
                            <a:pt x="85035" y="195430"/>
                          </a:lnTo>
                          <a:close/>
                        </a:path>
                      </a:pathLst>
                    </a:custGeom>
                    <a:solidFill>
                      <a:srgbClr val="FF0000">
                        <a:alpha val="79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6" name="TextBox 2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73907" y="1866521"/>
                      <a:ext cx="2156538" cy="41388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cs typeface="Arial" charset="0"/>
                        </a:defRPr>
                      </a:lvl9pPr>
                    </a:lstStyle>
                    <a:p>
                      <a:pPr algn="ctr" eaLnBrk="1" hangingPunct="1"/>
                      <a:r>
                        <a:rPr lang="en-US" alt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ru-RU" altLang="ru-RU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 </a:t>
                      </a:r>
                      <a:r>
                        <a:rPr lang="ru-RU" altLang="ru-RU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Га</a:t>
                      </a:r>
                    </a:p>
                  </p:txBody>
                </p:sp>
                <p:sp>
                  <p:nvSpPr>
                    <p:cNvPr id="37" name="Полилиния 36"/>
                    <p:cNvSpPr/>
                    <p:nvPr/>
                  </p:nvSpPr>
                  <p:spPr bwMode="auto">
                    <a:xfrm>
                      <a:off x="2388146" y="2077170"/>
                      <a:ext cx="3243537" cy="1256760"/>
                    </a:xfrm>
                    <a:custGeom>
                      <a:avLst/>
                      <a:gdLst>
                        <a:gd name="connsiteX0" fmla="*/ 785812 w 1795462"/>
                        <a:gd name="connsiteY0" fmla="*/ 0 h 823912"/>
                        <a:gd name="connsiteX1" fmla="*/ 1766887 w 1795462"/>
                        <a:gd name="connsiteY1" fmla="*/ 61912 h 823912"/>
                        <a:gd name="connsiteX2" fmla="*/ 1795462 w 1795462"/>
                        <a:gd name="connsiteY2" fmla="*/ 409575 h 823912"/>
                        <a:gd name="connsiteX3" fmla="*/ 914400 w 1795462"/>
                        <a:gd name="connsiteY3" fmla="*/ 428625 h 823912"/>
                        <a:gd name="connsiteX4" fmla="*/ 785812 w 1795462"/>
                        <a:gd name="connsiteY4" fmla="*/ 381000 h 823912"/>
                        <a:gd name="connsiteX5" fmla="*/ 166687 w 1795462"/>
                        <a:gd name="connsiteY5" fmla="*/ 823912 h 823912"/>
                        <a:gd name="connsiteX6" fmla="*/ 0 w 1795462"/>
                        <a:gd name="connsiteY6" fmla="*/ 423862 h 823912"/>
                        <a:gd name="connsiteX7" fmla="*/ 423862 w 1795462"/>
                        <a:gd name="connsiteY7" fmla="*/ 19050 h 823912"/>
                        <a:gd name="connsiteX8" fmla="*/ 785812 w 1795462"/>
                        <a:gd name="connsiteY8" fmla="*/ 0 h 823912"/>
                        <a:gd name="connsiteX0" fmla="*/ 756124 w 1765774"/>
                        <a:gd name="connsiteY0" fmla="*/ 0 h 823912"/>
                        <a:gd name="connsiteX1" fmla="*/ 1737199 w 1765774"/>
                        <a:gd name="connsiteY1" fmla="*/ 61912 h 823912"/>
                        <a:gd name="connsiteX2" fmla="*/ 1765774 w 1765774"/>
                        <a:gd name="connsiteY2" fmla="*/ 409575 h 823912"/>
                        <a:gd name="connsiteX3" fmla="*/ 884712 w 1765774"/>
                        <a:gd name="connsiteY3" fmla="*/ 428625 h 823912"/>
                        <a:gd name="connsiteX4" fmla="*/ 756124 w 1765774"/>
                        <a:gd name="connsiteY4" fmla="*/ 381000 h 823912"/>
                        <a:gd name="connsiteX5" fmla="*/ 136999 w 1765774"/>
                        <a:gd name="connsiteY5" fmla="*/ 823912 h 823912"/>
                        <a:gd name="connsiteX6" fmla="*/ 0 w 1765774"/>
                        <a:gd name="connsiteY6" fmla="*/ 459487 h 823912"/>
                        <a:gd name="connsiteX7" fmla="*/ 394174 w 1765774"/>
                        <a:gd name="connsiteY7" fmla="*/ 19050 h 823912"/>
                        <a:gd name="connsiteX8" fmla="*/ 756124 w 1765774"/>
                        <a:gd name="connsiteY8" fmla="*/ 0 h 823912"/>
                        <a:gd name="connsiteX0" fmla="*/ 756124 w 1765774"/>
                        <a:gd name="connsiteY0" fmla="*/ 0 h 823912"/>
                        <a:gd name="connsiteX1" fmla="*/ 1737199 w 1765774"/>
                        <a:gd name="connsiteY1" fmla="*/ 61912 h 823912"/>
                        <a:gd name="connsiteX2" fmla="*/ 1765774 w 1765774"/>
                        <a:gd name="connsiteY2" fmla="*/ 409575 h 823912"/>
                        <a:gd name="connsiteX3" fmla="*/ 884712 w 1765774"/>
                        <a:gd name="connsiteY3" fmla="*/ 428625 h 823912"/>
                        <a:gd name="connsiteX4" fmla="*/ 756124 w 1765774"/>
                        <a:gd name="connsiteY4" fmla="*/ 381000 h 823912"/>
                        <a:gd name="connsiteX5" fmla="*/ 136999 w 1765774"/>
                        <a:gd name="connsiteY5" fmla="*/ 823912 h 823912"/>
                        <a:gd name="connsiteX6" fmla="*/ 0 w 1765774"/>
                        <a:gd name="connsiteY6" fmla="*/ 459487 h 823912"/>
                        <a:gd name="connsiteX7" fmla="*/ 411987 w 1765774"/>
                        <a:gd name="connsiteY7" fmla="*/ 66552 h 823912"/>
                        <a:gd name="connsiteX8" fmla="*/ 756124 w 1765774"/>
                        <a:gd name="connsiteY8" fmla="*/ 0 h 823912"/>
                        <a:gd name="connsiteX0" fmla="*/ 756124 w 1765774"/>
                        <a:gd name="connsiteY0" fmla="*/ 0 h 823912"/>
                        <a:gd name="connsiteX1" fmla="*/ 1737199 w 1765774"/>
                        <a:gd name="connsiteY1" fmla="*/ 61912 h 823912"/>
                        <a:gd name="connsiteX2" fmla="*/ 1765774 w 1765774"/>
                        <a:gd name="connsiteY2" fmla="*/ 409575 h 823912"/>
                        <a:gd name="connsiteX3" fmla="*/ 884712 w 1765774"/>
                        <a:gd name="connsiteY3" fmla="*/ 428625 h 823912"/>
                        <a:gd name="connsiteX4" fmla="*/ 756124 w 1765774"/>
                        <a:gd name="connsiteY4" fmla="*/ 381000 h 823912"/>
                        <a:gd name="connsiteX5" fmla="*/ 136999 w 1765774"/>
                        <a:gd name="connsiteY5" fmla="*/ 823912 h 823912"/>
                        <a:gd name="connsiteX6" fmla="*/ 0 w 1765774"/>
                        <a:gd name="connsiteY6" fmla="*/ 477298 h 823912"/>
                        <a:gd name="connsiteX7" fmla="*/ 411987 w 1765774"/>
                        <a:gd name="connsiteY7" fmla="*/ 66552 h 823912"/>
                        <a:gd name="connsiteX8" fmla="*/ 756124 w 1765774"/>
                        <a:gd name="connsiteY8" fmla="*/ 0 h 823912"/>
                        <a:gd name="connsiteX0" fmla="*/ 1189482 w 2199132"/>
                        <a:gd name="connsiteY0" fmla="*/ 0 h 823912"/>
                        <a:gd name="connsiteX1" fmla="*/ 2170557 w 2199132"/>
                        <a:gd name="connsiteY1" fmla="*/ 61912 h 823912"/>
                        <a:gd name="connsiteX2" fmla="*/ 2199132 w 2199132"/>
                        <a:gd name="connsiteY2" fmla="*/ 409575 h 823912"/>
                        <a:gd name="connsiteX3" fmla="*/ 1318070 w 2199132"/>
                        <a:gd name="connsiteY3" fmla="*/ 428625 h 823912"/>
                        <a:gd name="connsiteX4" fmla="*/ 1189482 w 2199132"/>
                        <a:gd name="connsiteY4" fmla="*/ 381000 h 823912"/>
                        <a:gd name="connsiteX5" fmla="*/ 570357 w 2199132"/>
                        <a:gd name="connsiteY5" fmla="*/ 823912 h 823912"/>
                        <a:gd name="connsiteX6" fmla="*/ 0 w 2199132"/>
                        <a:gd name="connsiteY6" fmla="*/ 486642 h 823912"/>
                        <a:gd name="connsiteX7" fmla="*/ 845345 w 2199132"/>
                        <a:gd name="connsiteY7" fmla="*/ 66552 h 823912"/>
                        <a:gd name="connsiteX8" fmla="*/ 1189482 w 2199132"/>
                        <a:gd name="connsiteY8" fmla="*/ 0 h 823912"/>
                        <a:gd name="connsiteX0" fmla="*/ 1189482 w 2199132"/>
                        <a:gd name="connsiteY0" fmla="*/ 0 h 865959"/>
                        <a:gd name="connsiteX1" fmla="*/ 2170557 w 2199132"/>
                        <a:gd name="connsiteY1" fmla="*/ 61912 h 865959"/>
                        <a:gd name="connsiteX2" fmla="*/ 2199132 w 2199132"/>
                        <a:gd name="connsiteY2" fmla="*/ 409575 h 865959"/>
                        <a:gd name="connsiteX3" fmla="*/ 1318070 w 2199132"/>
                        <a:gd name="connsiteY3" fmla="*/ 428625 h 865959"/>
                        <a:gd name="connsiteX4" fmla="*/ 1189482 w 2199132"/>
                        <a:gd name="connsiteY4" fmla="*/ 381000 h 865959"/>
                        <a:gd name="connsiteX5" fmla="*/ 362522 w 2199132"/>
                        <a:gd name="connsiteY5" fmla="*/ 865959 h 865959"/>
                        <a:gd name="connsiteX6" fmla="*/ 0 w 2199132"/>
                        <a:gd name="connsiteY6" fmla="*/ 486642 h 865959"/>
                        <a:gd name="connsiteX7" fmla="*/ 845345 w 2199132"/>
                        <a:gd name="connsiteY7" fmla="*/ 66552 h 865959"/>
                        <a:gd name="connsiteX8" fmla="*/ 1189482 w 2199132"/>
                        <a:gd name="connsiteY8" fmla="*/ 0 h 865959"/>
                        <a:gd name="connsiteX0" fmla="*/ 1233786 w 2243436"/>
                        <a:gd name="connsiteY0" fmla="*/ 0 h 898662"/>
                        <a:gd name="connsiteX1" fmla="*/ 2214861 w 2243436"/>
                        <a:gd name="connsiteY1" fmla="*/ 61912 h 898662"/>
                        <a:gd name="connsiteX2" fmla="*/ 2243436 w 2243436"/>
                        <a:gd name="connsiteY2" fmla="*/ 409575 h 898662"/>
                        <a:gd name="connsiteX3" fmla="*/ 1362374 w 2243436"/>
                        <a:gd name="connsiteY3" fmla="*/ 428625 h 898662"/>
                        <a:gd name="connsiteX4" fmla="*/ 1233786 w 2243436"/>
                        <a:gd name="connsiteY4" fmla="*/ 381000 h 898662"/>
                        <a:gd name="connsiteX5" fmla="*/ 0 w 2243436"/>
                        <a:gd name="connsiteY5" fmla="*/ 898662 h 898662"/>
                        <a:gd name="connsiteX6" fmla="*/ 44304 w 2243436"/>
                        <a:gd name="connsiteY6" fmla="*/ 486642 h 898662"/>
                        <a:gd name="connsiteX7" fmla="*/ 889649 w 2243436"/>
                        <a:gd name="connsiteY7" fmla="*/ 66552 h 898662"/>
                        <a:gd name="connsiteX8" fmla="*/ 1233786 w 2243436"/>
                        <a:gd name="connsiteY8" fmla="*/ 0 h 898662"/>
                        <a:gd name="connsiteX0" fmla="*/ 1233786 w 2243436"/>
                        <a:gd name="connsiteY0" fmla="*/ 0 h 898662"/>
                        <a:gd name="connsiteX1" fmla="*/ 2214861 w 2243436"/>
                        <a:gd name="connsiteY1" fmla="*/ 61912 h 898662"/>
                        <a:gd name="connsiteX2" fmla="*/ 2243436 w 2243436"/>
                        <a:gd name="connsiteY2" fmla="*/ 409575 h 898662"/>
                        <a:gd name="connsiteX3" fmla="*/ 1362374 w 2243436"/>
                        <a:gd name="connsiteY3" fmla="*/ 428625 h 898662"/>
                        <a:gd name="connsiteX4" fmla="*/ 1233786 w 2243436"/>
                        <a:gd name="connsiteY4" fmla="*/ 381000 h 898662"/>
                        <a:gd name="connsiteX5" fmla="*/ 0 w 2243436"/>
                        <a:gd name="connsiteY5" fmla="*/ 898662 h 898662"/>
                        <a:gd name="connsiteX6" fmla="*/ 44304 w 2243436"/>
                        <a:gd name="connsiteY6" fmla="*/ 486642 h 898662"/>
                        <a:gd name="connsiteX7" fmla="*/ 889649 w 2243436"/>
                        <a:gd name="connsiteY7" fmla="*/ 66552 h 898662"/>
                        <a:gd name="connsiteX8" fmla="*/ 1233786 w 2243436"/>
                        <a:gd name="connsiteY8" fmla="*/ 0 h 898662"/>
                        <a:gd name="connsiteX0" fmla="*/ 1233786 w 2243436"/>
                        <a:gd name="connsiteY0" fmla="*/ 0 h 905152"/>
                        <a:gd name="connsiteX1" fmla="*/ 2214861 w 2243436"/>
                        <a:gd name="connsiteY1" fmla="*/ 61912 h 905152"/>
                        <a:gd name="connsiteX2" fmla="*/ 2243436 w 2243436"/>
                        <a:gd name="connsiteY2" fmla="*/ 409575 h 905152"/>
                        <a:gd name="connsiteX3" fmla="*/ 1362374 w 2243436"/>
                        <a:gd name="connsiteY3" fmla="*/ 428625 h 905152"/>
                        <a:gd name="connsiteX4" fmla="*/ 1233786 w 2243436"/>
                        <a:gd name="connsiteY4" fmla="*/ 381000 h 905152"/>
                        <a:gd name="connsiteX5" fmla="*/ 623250 w 2243436"/>
                        <a:gd name="connsiteY5" fmla="*/ 713810 h 905152"/>
                        <a:gd name="connsiteX6" fmla="*/ 0 w 2243436"/>
                        <a:gd name="connsiteY6" fmla="*/ 898662 h 905152"/>
                        <a:gd name="connsiteX7" fmla="*/ 44304 w 2243436"/>
                        <a:gd name="connsiteY7" fmla="*/ 486642 h 905152"/>
                        <a:gd name="connsiteX8" fmla="*/ 889649 w 2243436"/>
                        <a:gd name="connsiteY8" fmla="*/ 66552 h 905152"/>
                        <a:gd name="connsiteX9" fmla="*/ 1233786 w 2243436"/>
                        <a:gd name="connsiteY9" fmla="*/ 0 h 905152"/>
                        <a:gd name="connsiteX0" fmla="*/ 1233786 w 2243436"/>
                        <a:gd name="connsiteY0" fmla="*/ 0 h 913239"/>
                        <a:gd name="connsiteX1" fmla="*/ 2214861 w 2243436"/>
                        <a:gd name="connsiteY1" fmla="*/ 61912 h 913239"/>
                        <a:gd name="connsiteX2" fmla="*/ 2243436 w 2243436"/>
                        <a:gd name="connsiteY2" fmla="*/ 409575 h 913239"/>
                        <a:gd name="connsiteX3" fmla="*/ 1362374 w 2243436"/>
                        <a:gd name="connsiteY3" fmla="*/ 428625 h 913239"/>
                        <a:gd name="connsiteX4" fmla="*/ 1233786 w 2243436"/>
                        <a:gd name="connsiteY4" fmla="*/ 381000 h 913239"/>
                        <a:gd name="connsiteX5" fmla="*/ 632094 w 2243436"/>
                        <a:gd name="connsiteY5" fmla="*/ 811919 h 913239"/>
                        <a:gd name="connsiteX6" fmla="*/ 0 w 2243436"/>
                        <a:gd name="connsiteY6" fmla="*/ 898662 h 913239"/>
                        <a:gd name="connsiteX7" fmla="*/ 44304 w 2243436"/>
                        <a:gd name="connsiteY7" fmla="*/ 486642 h 913239"/>
                        <a:gd name="connsiteX8" fmla="*/ 889649 w 2243436"/>
                        <a:gd name="connsiteY8" fmla="*/ 66552 h 913239"/>
                        <a:gd name="connsiteX9" fmla="*/ 1233786 w 2243436"/>
                        <a:gd name="connsiteY9" fmla="*/ 0 h 913239"/>
                        <a:gd name="connsiteX0" fmla="*/ 1233786 w 2243436"/>
                        <a:gd name="connsiteY0" fmla="*/ 0 h 913239"/>
                        <a:gd name="connsiteX1" fmla="*/ 2214861 w 2243436"/>
                        <a:gd name="connsiteY1" fmla="*/ 61912 h 913239"/>
                        <a:gd name="connsiteX2" fmla="*/ 2243436 w 2243436"/>
                        <a:gd name="connsiteY2" fmla="*/ 409575 h 913239"/>
                        <a:gd name="connsiteX3" fmla="*/ 1362374 w 2243436"/>
                        <a:gd name="connsiteY3" fmla="*/ 428625 h 913239"/>
                        <a:gd name="connsiteX4" fmla="*/ 1233786 w 2243436"/>
                        <a:gd name="connsiteY4" fmla="*/ 381000 h 913239"/>
                        <a:gd name="connsiteX5" fmla="*/ 632094 w 2243436"/>
                        <a:gd name="connsiteY5" fmla="*/ 811919 h 913239"/>
                        <a:gd name="connsiteX6" fmla="*/ 0 w 2243436"/>
                        <a:gd name="connsiteY6" fmla="*/ 898662 h 913239"/>
                        <a:gd name="connsiteX7" fmla="*/ 44304 w 2243436"/>
                        <a:gd name="connsiteY7" fmla="*/ 486642 h 913239"/>
                        <a:gd name="connsiteX8" fmla="*/ 889649 w 2243436"/>
                        <a:gd name="connsiteY8" fmla="*/ 66552 h 913239"/>
                        <a:gd name="connsiteX9" fmla="*/ 1233786 w 2243436"/>
                        <a:gd name="connsiteY9" fmla="*/ 0 h 913239"/>
                        <a:gd name="connsiteX0" fmla="*/ 1233786 w 2243436"/>
                        <a:gd name="connsiteY0" fmla="*/ 0 h 908149"/>
                        <a:gd name="connsiteX1" fmla="*/ 2214861 w 2243436"/>
                        <a:gd name="connsiteY1" fmla="*/ 61912 h 908149"/>
                        <a:gd name="connsiteX2" fmla="*/ 2243436 w 2243436"/>
                        <a:gd name="connsiteY2" fmla="*/ 409575 h 908149"/>
                        <a:gd name="connsiteX3" fmla="*/ 1362374 w 2243436"/>
                        <a:gd name="connsiteY3" fmla="*/ 428625 h 908149"/>
                        <a:gd name="connsiteX4" fmla="*/ 1233786 w 2243436"/>
                        <a:gd name="connsiteY4" fmla="*/ 381000 h 908149"/>
                        <a:gd name="connsiteX5" fmla="*/ 632094 w 2243436"/>
                        <a:gd name="connsiteY5" fmla="*/ 811919 h 908149"/>
                        <a:gd name="connsiteX6" fmla="*/ 0 w 2243436"/>
                        <a:gd name="connsiteY6" fmla="*/ 898662 h 908149"/>
                        <a:gd name="connsiteX7" fmla="*/ 44304 w 2243436"/>
                        <a:gd name="connsiteY7" fmla="*/ 486642 h 908149"/>
                        <a:gd name="connsiteX8" fmla="*/ 889649 w 2243436"/>
                        <a:gd name="connsiteY8" fmla="*/ 66552 h 908149"/>
                        <a:gd name="connsiteX9" fmla="*/ 1233786 w 2243436"/>
                        <a:gd name="connsiteY9" fmla="*/ 0 h 908149"/>
                        <a:gd name="connsiteX0" fmla="*/ 1269362 w 2279012"/>
                        <a:gd name="connsiteY0" fmla="*/ 0 h 927909"/>
                        <a:gd name="connsiteX1" fmla="*/ 2250437 w 2279012"/>
                        <a:gd name="connsiteY1" fmla="*/ 61912 h 927909"/>
                        <a:gd name="connsiteX2" fmla="*/ 2279012 w 2279012"/>
                        <a:gd name="connsiteY2" fmla="*/ 409575 h 927909"/>
                        <a:gd name="connsiteX3" fmla="*/ 1397950 w 2279012"/>
                        <a:gd name="connsiteY3" fmla="*/ 428625 h 927909"/>
                        <a:gd name="connsiteX4" fmla="*/ 1269362 w 2279012"/>
                        <a:gd name="connsiteY4" fmla="*/ 381000 h 927909"/>
                        <a:gd name="connsiteX5" fmla="*/ 667670 w 2279012"/>
                        <a:gd name="connsiteY5" fmla="*/ 811919 h 927909"/>
                        <a:gd name="connsiteX6" fmla="*/ 53009 w 2279012"/>
                        <a:gd name="connsiteY6" fmla="*/ 877324 h 927909"/>
                        <a:gd name="connsiteX7" fmla="*/ 35576 w 2279012"/>
                        <a:gd name="connsiteY7" fmla="*/ 898662 h 927909"/>
                        <a:gd name="connsiteX8" fmla="*/ 79880 w 2279012"/>
                        <a:gd name="connsiteY8" fmla="*/ 486642 h 927909"/>
                        <a:gd name="connsiteX9" fmla="*/ 925225 w 2279012"/>
                        <a:gd name="connsiteY9" fmla="*/ 66552 h 927909"/>
                        <a:gd name="connsiteX10" fmla="*/ 1269362 w 2279012"/>
                        <a:gd name="connsiteY10" fmla="*/ 0 h 927909"/>
                        <a:gd name="connsiteX0" fmla="*/ 1247829 w 2257479"/>
                        <a:gd name="connsiteY0" fmla="*/ 0 h 926049"/>
                        <a:gd name="connsiteX1" fmla="*/ 2228904 w 2257479"/>
                        <a:gd name="connsiteY1" fmla="*/ 61912 h 926049"/>
                        <a:gd name="connsiteX2" fmla="*/ 2257479 w 2257479"/>
                        <a:gd name="connsiteY2" fmla="*/ 409575 h 926049"/>
                        <a:gd name="connsiteX3" fmla="*/ 1376417 w 2257479"/>
                        <a:gd name="connsiteY3" fmla="*/ 428625 h 926049"/>
                        <a:gd name="connsiteX4" fmla="*/ 1247829 w 2257479"/>
                        <a:gd name="connsiteY4" fmla="*/ 381000 h 926049"/>
                        <a:gd name="connsiteX5" fmla="*/ 646137 w 2257479"/>
                        <a:gd name="connsiteY5" fmla="*/ 811919 h 926049"/>
                        <a:gd name="connsiteX6" fmla="*/ 345440 w 2257479"/>
                        <a:gd name="connsiteY6" fmla="*/ 844621 h 926049"/>
                        <a:gd name="connsiteX7" fmla="*/ 31476 w 2257479"/>
                        <a:gd name="connsiteY7" fmla="*/ 877324 h 926049"/>
                        <a:gd name="connsiteX8" fmla="*/ 14043 w 2257479"/>
                        <a:gd name="connsiteY8" fmla="*/ 898662 h 926049"/>
                        <a:gd name="connsiteX9" fmla="*/ 58347 w 2257479"/>
                        <a:gd name="connsiteY9" fmla="*/ 486642 h 926049"/>
                        <a:gd name="connsiteX10" fmla="*/ 903692 w 2257479"/>
                        <a:gd name="connsiteY10" fmla="*/ 66552 h 926049"/>
                        <a:gd name="connsiteX11" fmla="*/ 1247829 w 2257479"/>
                        <a:gd name="connsiteY11" fmla="*/ 0 h 926049"/>
                        <a:gd name="connsiteX0" fmla="*/ 1247829 w 2257479"/>
                        <a:gd name="connsiteY0" fmla="*/ 0 h 926049"/>
                        <a:gd name="connsiteX1" fmla="*/ 2228904 w 2257479"/>
                        <a:gd name="connsiteY1" fmla="*/ 61912 h 926049"/>
                        <a:gd name="connsiteX2" fmla="*/ 2257479 w 2257479"/>
                        <a:gd name="connsiteY2" fmla="*/ 409575 h 926049"/>
                        <a:gd name="connsiteX3" fmla="*/ 1376417 w 2257479"/>
                        <a:gd name="connsiteY3" fmla="*/ 428625 h 926049"/>
                        <a:gd name="connsiteX4" fmla="*/ 1247829 w 2257479"/>
                        <a:gd name="connsiteY4" fmla="*/ 381000 h 926049"/>
                        <a:gd name="connsiteX5" fmla="*/ 646137 w 2257479"/>
                        <a:gd name="connsiteY5" fmla="*/ 811919 h 926049"/>
                        <a:gd name="connsiteX6" fmla="*/ 557697 w 2257479"/>
                        <a:gd name="connsiteY6" fmla="*/ 816590 h 926049"/>
                        <a:gd name="connsiteX7" fmla="*/ 345440 w 2257479"/>
                        <a:gd name="connsiteY7" fmla="*/ 844621 h 926049"/>
                        <a:gd name="connsiteX8" fmla="*/ 31476 w 2257479"/>
                        <a:gd name="connsiteY8" fmla="*/ 877324 h 926049"/>
                        <a:gd name="connsiteX9" fmla="*/ 14043 w 2257479"/>
                        <a:gd name="connsiteY9" fmla="*/ 898662 h 926049"/>
                        <a:gd name="connsiteX10" fmla="*/ 58347 w 2257479"/>
                        <a:gd name="connsiteY10" fmla="*/ 486642 h 926049"/>
                        <a:gd name="connsiteX11" fmla="*/ 903692 w 2257479"/>
                        <a:gd name="connsiteY11" fmla="*/ 66552 h 926049"/>
                        <a:gd name="connsiteX12" fmla="*/ 1247829 w 2257479"/>
                        <a:gd name="connsiteY12" fmla="*/ 0 h 926049"/>
                        <a:gd name="connsiteX0" fmla="*/ 1247829 w 2257479"/>
                        <a:gd name="connsiteY0" fmla="*/ 0 h 926049"/>
                        <a:gd name="connsiteX1" fmla="*/ 2228904 w 2257479"/>
                        <a:gd name="connsiteY1" fmla="*/ 61912 h 926049"/>
                        <a:gd name="connsiteX2" fmla="*/ 2257479 w 2257479"/>
                        <a:gd name="connsiteY2" fmla="*/ 409575 h 926049"/>
                        <a:gd name="connsiteX3" fmla="*/ 1376417 w 2257479"/>
                        <a:gd name="connsiteY3" fmla="*/ 428625 h 926049"/>
                        <a:gd name="connsiteX4" fmla="*/ 1247829 w 2257479"/>
                        <a:gd name="connsiteY4" fmla="*/ 381000 h 926049"/>
                        <a:gd name="connsiteX5" fmla="*/ 646137 w 2257479"/>
                        <a:gd name="connsiteY5" fmla="*/ 811919 h 926049"/>
                        <a:gd name="connsiteX6" fmla="*/ 557697 w 2257479"/>
                        <a:gd name="connsiteY6" fmla="*/ 816590 h 926049"/>
                        <a:gd name="connsiteX7" fmla="*/ 345440 w 2257479"/>
                        <a:gd name="connsiteY7" fmla="*/ 844621 h 926049"/>
                        <a:gd name="connsiteX8" fmla="*/ 31476 w 2257479"/>
                        <a:gd name="connsiteY8" fmla="*/ 877324 h 926049"/>
                        <a:gd name="connsiteX9" fmla="*/ 14043 w 2257479"/>
                        <a:gd name="connsiteY9" fmla="*/ 898662 h 926049"/>
                        <a:gd name="connsiteX10" fmla="*/ 58347 w 2257479"/>
                        <a:gd name="connsiteY10" fmla="*/ 486642 h 926049"/>
                        <a:gd name="connsiteX11" fmla="*/ 451568 w 2257479"/>
                        <a:gd name="connsiteY11" fmla="*/ 283999 h 926049"/>
                        <a:gd name="connsiteX12" fmla="*/ 903692 w 2257479"/>
                        <a:gd name="connsiteY12" fmla="*/ 66552 h 926049"/>
                        <a:gd name="connsiteX13" fmla="*/ 1247829 w 2257479"/>
                        <a:gd name="connsiteY13" fmla="*/ 0 h 926049"/>
                        <a:gd name="connsiteX0" fmla="*/ 1247829 w 2257479"/>
                        <a:gd name="connsiteY0" fmla="*/ 0 h 926049"/>
                        <a:gd name="connsiteX1" fmla="*/ 2228904 w 2257479"/>
                        <a:gd name="connsiteY1" fmla="*/ 61912 h 926049"/>
                        <a:gd name="connsiteX2" fmla="*/ 2257479 w 2257479"/>
                        <a:gd name="connsiteY2" fmla="*/ 409575 h 926049"/>
                        <a:gd name="connsiteX3" fmla="*/ 1376417 w 2257479"/>
                        <a:gd name="connsiteY3" fmla="*/ 428625 h 926049"/>
                        <a:gd name="connsiteX4" fmla="*/ 1247829 w 2257479"/>
                        <a:gd name="connsiteY4" fmla="*/ 381000 h 926049"/>
                        <a:gd name="connsiteX5" fmla="*/ 646137 w 2257479"/>
                        <a:gd name="connsiteY5" fmla="*/ 811919 h 926049"/>
                        <a:gd name="connsiteX6" fmla="*/ 557697 w 2257479"/>
                        <a:gd name="connsiteY6" fmla="*/ 816590 h 926049"/>
                        <a:gd name="connsiteX7" fmla="*/ 345440 w 2257479"/>
                        <a:gd name="connsiteY7" fmla="*/ 844621 h 926049"/>
                        <a:gd name="connsiteX8" fmla="*/ 31476 w 2257479"/>
                        <a:gd name="connsiteY8" fmla="*/ 877324 h 926049"/>
                        <a:gd name="connsiteX9" fmla="*/ 14043 w 2257479"/>
                        <a:gd name="connsiteY9" fmla="*/ 898662 h 926049"/>
                        <a:gd name="connsiteX10" fmla="*/ 58347 w 2257479"/>
                        <a:gd name="connsiteY10" fmla="*/ 486642 h 926049"/>
                        <a:gd name="connsiteX11" fmla="*/ 473678 w 2257479"/>
                        <a:gd name="connsiteY11" fmla="*/ 526935 h 926049"/>
                        <a:gd name="connsiteX12" fmla="*/ 903692 w 2257479"/>
                        <a:gd name="connsiteY12" fmla="*/ 66552 h 926049"/>
                        <a:gd name="connsiteX13" fmla="*/ 1247829 w 2257479"/>
                        <a:gd name="connsiteY13" fmla="*/ 0 h 926049"/>
                        <a:gd name="connsiteX0" fmla="*/ 1247829 w 2257479"/>
                        <a:gd name="connsiteY0" fmla="*/ 0 h 926049"/>
                        <a:gd name="connsiteX1" fmla="*/ 2228904 w 2257479"/>
                        <a:gd name="connsiteY1" fmla="*/ 61912 h 926049"/>
                        <a:gd name="connsiteX2" fmla="*/ 2257479 w 2257479"/>
                        <a:gd name="connsiteY2" fmla="*/ 409575 h 926049"/>
                        <a:gd name="connsiteX3" fmla="*/ 1376417 w 2257479"/>
                        <a:gd name="connsiteY3" fmla="*/ 428625 h 926049"/>
                        <a:gd name="connsiteX4" fmla="*/ 1247829 w 2257479"/>
                        <a:gd name="connsiteY4" fmla="*/ 381000 h 926049"/>
                        <a:gd name="connsiteX5" fmla="*/ 646137 w 2257479"/>
                        <a:gd name="connsiteY5" fmla="*/ 811919 h 926049"/>
                        <a:gd name="connsiteX6" fmla="*/ 557697 w 2257479"/>
                        <a:gd name="connsiteY6" fmla="*/ 816590 h 926049"/>
                        <a:gd name="connsiteX7" fmla="*/ 345440 w 2257479"/>
                        <a:gd name="connsiteY7" fmla="*/ 844621 h 926049"/>
                        <a:gd name="connsiteX8" fmla="*/ 31476 w 2257479"/>
                        <a:gd name="connsiteY8" fmla="*/ 877324 h 926049"/>
                        <a:gd name="connsiteX9" fmla="*/ 14043 w 2257479"/>
                        <a:gd name="connsiteY9" fmla="*/ 898662 h 926049"/>
                        <a:gd name="connsiteX10" fmla="*/ 58347 w 2257479"/>
                        <a:gd name="connsiteY10" fmla="*/ 486642 h 926049"/>
                        <a:gd name="connsiteX11" fmla="*/ 473678 w 2257479"/>
                        <a:gd name="connsiteY11" fmla="*/ 526935 h 926049"/>
                        <a:gd name="connsiteX12" fmla="*/ 903692 w 2257479"/>
                        <a:gd name="connsiteY12" fmla="*/ 66552 h 926049"/>
                        <a:gd name="connsiteX13" fmla="*/ 1247829 w 2257479"/>
                        <a:gd name="connsiteY13" fmla="*/ 0 h 926049"/>
                        <a:gd name="connsiteX0" fmla="*/ 1247829 w 2257479"/>
                        <a:gd name="connsiteY0" fmla="*/ 0 h 926049"/>
                        <a:gd name="connsiteX1" fmla="*/ 2228904 w 2257479"/>
                        <a:gd name="connsiteY1" fmla="*/ 61912 h 926049"/>
                        <a:gd name="connsiteX2" fmla="*/ 2257479 w 2257479"/>
                        <a:gd name="connsiteY2" fmla="*/ 409575 h 926049"/>
                        <a:gd name="connsiteX3" fmla="*/ 1376417 w 2257479"/>
                        <a:gd name="connsiteY3" fmla="*/ 428625 h 926049"/>
                        <a:gd name="connsiteX4" fmla="*/ 1247829 w 2257479"/>
                        <a:gd name="connsiteY4" fmla="*/ 381000 h 926049"/>
                        <a:gd name="connsiteX5" fmla="*/ 646137 w 2257479"/>
                        <a:gd name="connsiteY5" fmla="*/ 811919 h 926049"/>
                        <a:gd name="connsiteX6" fmla="*/ 601917 w 2257479"/>
                        <a:gd name="connsiteY6" fmla="*/ 809582 h 926049"/>
                        <a:gd name="connsiteX7" fmla="*/ 557697 w 2257479"/>
                        <a:gd name="connsiteY7" fmla="*/ 816590 h 926049"/>
                        <a:gd name="connsiteX8" fmla="*/ 345440 w 2257479"/>
                        <a:gd name="connsiteY8" fmla="*/ 844621 h 926049"/>
                        <a:gd name="connsiteX9" fmla="*/ 31476 w 2257479"/>
                        <a:gd name="connsiteY9" fmla="*/ 877324 h 926049"/>
                        <a:gd name="connsiteX10" fmla="*/ 14043 w 2257479"/>
                        <a:gd name="connsiteY10" fmla="*/ 898662 h 926049"/>
                        <a:gd name="connsiteX11" fmla="*/ 58347 w 2257479"/>
                        <a:gd name="connsiteY11" fmla="*/ 486642 h 926049"/>
                        <a:gd name="connsiteX12" fmla="*/ 473678 w 2257479"/>
                        <a:gd name="connsiteY12" fmla="*/ 526935 h 926049"/>
                        <a:gd name="connsiteX13" fmla="*/ 903692 w 2257479"/>
                        <a:gd name="connsiteY13" fmla="*/ 66552 h 926049"/>
                        <a:gd name="connsiteX14" fmla="*/ 1247829 w 2257479"/>
                        <a:gd name="connsiteY14" fmla="*/ 0 h 926049"/>
                        <a:gd name="connsiteX0" fmla="*/ 1247829 w 2257479"/>
                        <a:gd name="connsiteY0" fmla="*/ 0 h 926049"/>
                        <a:gd name="connsiteX1" fmla="*/ 2228904 w 2257479"/>
                        <a:gd name="connsiteY1" fmla="*/ 61912 h 926049"/>
                        <a:gd name="connsiteX2" fmla="*/ 2257479 w 2257479"/>
                        <a:gd name="connsiteY2" fmla="*/ 409575 h 926049"/>
                        <a:gd name="connsiteX3" fmla="*/ 1376417 w 2257479"/>
                        <a:gd name="connsiteY3" fmla="*/ 428625 h 926049"/>
                        <a:gd name="connsiteX4" fmla="*/ 1247829 w 2257479"/>
                        <a:gd name="connsiteY4" fmla="*/ 381000 h 926049"/>
                        <a:gd name="connsiteX5" fmla="*/ 646137 w 2257479"/>
                        <a:gd name="connsiteY5" fmla="*/ 811919 h 926049"/>
                        <a:gd name="connsiteX6" fmla="*/ 584229 w 2257479"/>
                        <a:gd name="connsiteY6" fmla="*/ 807246 h 926049"/>
                        <a:gd name="connsiteX7" fmla="*/ 601917 w 2257479"/>
                        <a:gd name="connsiteY7" fmla="*/ 809582 h 926049"/>
                        <a:gd name="connsiteX8" fmla="*/ 557697 w 2257479"/>
                        <a:gd name="connsiteY8" fmla="*/ 816590 h 926049"/>
                        <a:gd name="connsiteX9" fmla="*/ 345440 w 2257479"/>
                        <a:gd name="connsiteY9" fmla="*/ 844621 h 926049"/>
                        <a:gd name="connsiteX10" fmla="*/ 31476 w 2257479"/>
                        <a:gd name="connsiteY10" fmla="*/ 877324 h 926049"/>
                        <a:gd name="connsiteX11" fmla="*/ 14043 w 2257479"/>
                        <a:gd name="connsiteY11" fmla="*/ 898662 h 926049"/>
                        <a:gd name="connsiteX12" fmla="*/ 58347 w 2257479"/>
                        <a:gd name="connsiteY12" fmla="*/ 486642 h 926049"/>
                        <a:gd name="connsiteX13" fmla="*/ 473678 w 2257479"/>
                        <a:gd name="connsiteY13" fmla="*/ 526935 h 926049"/>
                        <a:gd name="connsiteX14" fmla="*/ 903692 w 2257479"/>
                        <a:gd name="connsiteY14" fmla="*/ 66552 h 926049"/>
                        <a:gd name="connsiteX15" fmla="*/ 1247829 w 2257479"/>
                        <a:gd name="connsiteY15" fmla="*/ 0 h 926049"/>
                        <a:gd name="connsiteX0" fmla="*/ 1247829 w 2257479"/>
                        <a:gd name="connsiteY0" fmla="*/ 0 h 926049"/>
                        <a:gd name="connsiteX1" fmla="*/ 2228904 w 2257479"/>
                        <a:gd name="connsiteY1" fmla="*/ 61912 h 926049"/>
                        <a:gd name="connsiteX2" fmla="*/ 2257479 w 2257479"/>
                        <a:gd name="connsiteY2" fmla="*/ 409575 h 926049"/>
                        <a:gd name="connsiteX3" fmla="*/ 1376417 w 2257479"/>
                        <a:gd name="connsiteY3" fmla="*/ 428625 h 926049"/>
                        <a:gd name="connsiteX4" fmla="*/ 1247829 w 2257479"/>
                        <a:gd name="connsiteY4" fmla="*/ 381000 h 926049"/>
                        <a:gd name="connsiteX5" fmla="*/ 646137 w 2257479"/>
                        <a:gd name="connsiteY5" fmla="*/ 811919 h 926049"/>
                        <a:gd name="connsiteX6" fmla="*/ 601917 w 2257479"/>
                        <a:gd name="connsiteY6" fmla="*/ 809582 h 926049"/>
                        <a:gd name="connsiteX7" fmla="*/ 557697 w 2257479"/>
                        <a:gd name="connsiteY7" fmla="*/ 816590 h 926049"/>
                        <a:gd name="connsiteX8" fmla="*/ 345440 w 2257479"/>
                        <a:gd name="connsiteY8" fmla="*/ 844621 h 926049"/>
                        <a:gd name="connsiteX9" fmla="*/ 31476 w 2257479"/>
                        <a:gd name="connsiteY9" fmla="*/ 877324 h 926049"/>
                        <a:gd name="connsiteX10" fmla="*/ 14043 w 2257479"/>
                        <a:gd name="connsiteY10" fmla="*/ 898662 h 926049"/>
                        <a:gd name="connsiteX11" fmla="*/ 58347 w 2257479"/>
                        <a:gd name="connsiteY11" fmla="*/ 486642 h 926049"/>
                        <a:gd name="connsiteX12" fmla="*/ 473678 w 2257479"/>
                        <a:gd name="connsiteY12" fmla="*/ 526935 h 926049"/>
                        <a:gd name="connsiteX13" fmla="*/ 903692 w 2257479"/>
                        <a:gd name="connsiteY13" fmla="*/ 66552 h 926049"/>
                        <a:gd name="connsiteX14" fmla="*/ 1247829 w 2257479"/>
                        <a:gd name="connsiteY14" fmla="*/ 0 h 926049"/>
                        <a:gd name="connsiteX0" fmla="*/ 1247829 w 2257479"/>
                        <a:gd name="connsiteY0" fmla="*/ 0 h 926049"/>
                        <a:gd name="connsiteX1" fmla="*/ 2228904 w 2257479"/>
                        <a:gd name="connsiteY1" fmla="*/ 61912 h 926049"/>
                        <a:gd name="connsiteX2" fmla="*/ 2257479 w 2257479"/>
                        <a:gd name="connsiteY2" fmla="*/ 409575 h 926049"/>
                        <a:gd name="connsiteX3" fmla="*/ 1376417 w 2257479"/>
                        <a:gd name="connsiteY3" fmla="*/ 428625 h 926049"/>
                        <a:gd name="connsiteX4" fmla="*/ 1247829 w 2257479"/>
                        <a:gd name="connsiteY4" fmla="*/ 381000 h 926049"/>
                        <a:gd name="connsiteX5" fmla="*/ 601917 w 2257479"/>
                        <a:gd name="connsiteY5" fmla="*/ 809582 h 926049"/>
                        <a:gd name="connsiteX6" fmla="*/ 557697 w 2257479"/>
                        <a:gd name="connsiteY6" fmla="*/ 816590 h 926049"/>
                        <a:gd name="connsiteX7" fmla="*/ 345440 w 2257479"/>
                        <a:gd name="connsiteY7" fmla="*/ 844621 h 926049"/>
                        <a:gd name="connsiteX8" fmla="*/ 31476 w 2257479"/>
                        <a:gd name="connsiteY8" fmla="*/ 877324 h 926049"/>
                        <a:gd name="connsiteX9" fmla="*/ 14043 w 2257479"/>
                        <a:gd name="connsiteY9" fmla="*/ 898662 h 926049"/>
                        <a:gd name="connsiteX10" fmla="*/ 58347 w 2257479"/>
                        <a:gd name="connsiteY10" fmla="*/ 486642 h 926049"/>
                        <a:gd name="connsiteX11" fmla="*/ 473678 w 2257479"/>
                        <a:gd name="connsiteY11" fmla="*/ 526935 h 926049"/>
                        <a:gd name="connsiteX12" fmla="*/ 903692 w 2257479"/>
                        <a:gd name="connsiteY12" fmla="*/ 66552 h 926049"/>
                        <a:gd name="connsiteX13" fmla="*/ 1247829 w 2257479"/>
                        <a:gd name="connsiteY13" fmla="*/ 0 h 926049"/>
                        <a:gd name="connsiteX0" fmla="*/ 1247829 w 2257479"/>
                        <a:gd name="connsiteY0" fmla="*/ 0 h 926049"/>
                        <a:gd name="connsiteX1" fmla="*/ 2228904 w 2257479"/>
                        <a:gd name="connsiteY1" fmla="*/ 61912 h 926049"/>
                        <a:gd name="connsiteX2" fmla="*/ 2257479 w 2257479"/>
                        <a:gd name="connsiteY2" fmla="*/ 409575 h 926049"/>
                        <a:gd name="connsiteX3" fmla="*/ 1376417 w 2257479"/>
                        <a:gd name="connsiteY3" fmla="*/ 428625 h 926049"/>
                        <a:gd name="connsiteX4" fmla="*/ 1247829 w 2257479"/>
                        <a:gd name="connsiteY4" fmla="*/ 381000 h 926049"/>
                        <a:gd name="connsiteX5" fmla="*/ 601917 w 2257479"/>
                        <a:gd name="connsiteY5" fmla="*/ 809582 h 926049"/>
                        <a:gd name="connsiteX6" fmla="*/ 345440 w 2257479"/>
                        <a:gd name="connsiteY6" fmla="*/ 844621 h 926049"/>
                        <a:gd name="connsiteX7" fmla="*/ 31476 w 2257479"/>
                        <a:gd name="connsiteY7" fmla="*/ 877324 h 926049"/>
                        <a:gd name="connsiteX8" fmla="*/ 14043 w 2257479"/>
                        <a:gd name="connsiteY8" fmla="*/ 898662 h 926049"/>
                        <a:gd name="connsiteX9" fmla="*/ 58347 w 2257479"/>
                        <a:gd name="connsiteY9" fmla="*/ 486642 h 926049"/>
                        <a:gd name="connsiteX10" fmla="*/ 473678 w 2257479"/>
                        <a:gd name="connsiteY10" fmla="*/ 526935 h 926049"/>
                        <a:gd name="connsiteX11" fmla="*/ 903692 w 2257479"/>
                        <a:gd name="connsiteY11" fmla="*/ 66552 h 926049"/>
                        <a:gd name="connsiteX12" fmla="*/ 1247829 w 2257479"/>
                        <a:gd name="connsiteY12" fmla="*/ 0 h 926049"/>
                        <a:gd name="connsiteX0" fmla="*/ 345440 w 2257479"/>
                        <a:gd name="connsiteY0" fmla="*/ 844621 h 926049"/>
                        <a:gd name="connsiteX1" fmla="*/ 31476 w 2257479"/>
                        <a:gd name="connsiteY1" fmla="*/ 877324 h 926049"/>
                        <a:gd name="connsiteX2" fmla="*/ 14043 w 2257479"/>
                        <a:gd name="connsiteY2" fmla="*/ 898662 h 926049"/>
                        <a:gd name="connsiteX3" fmla="*/ 58347 w 2257479"/>
                        <a:gd name="connsiteY3" fmla="*/ 486642 h 926049"/>
                        <a:gd name="connsiteX4" fmla="*/ 473678 w 2257479"/>
                        <a:gd name="connsiteY4" fmla="*/ 526935 h 926049"/>
                        <a:gd name="connsiteX5" fmla="*/ 903692 w 2257479"/>
                        <a:gd name="connsiteY5" fmla="*/ 66552 h 926049"/>
                        <a:gd name="connsiteX6" fmla="*/ 1247829 w 2257479"/>
                        <a:gd name="connsiteY6" fmla="*/ 0 h 926049"/>
                        <a:gd name="connsiteX7" fmla="*/ 2228904 w 2257479"/>
                        <a:gd name="connsiteY7" fmla="*/ 61912 h 926049"/>
                        <a:gd name="connsiteX8" fmla="*/ 2257479 w 2257479"/>
                        <a:gd name="connsiteY8" fmla="*/ 409575 h 926049"/>
                        <a:gd name="connsiteX9" fmla="*/ 1376417 w 2257479"/>
                        <a:gd name="connsiteY9" fmla="*/ 428625 h 926049"/>
                        <a:gd name="connsiteX10" fmla="*/ 1247829 w 2257479"/>
                        <a:gd name="connsiteY10" fmla="*/ 381000 h 926049"/>
                        <a:gd name="connsiteX11" fmla="*/ 665594 w 2257479"/>
                        <a:gd name="connsiteY11" fmla="*/ 876857 h 926049"/>
                        <a:gd name="connsiteX0" fmla="*/ 345440 w 2257479"/>
                        <a:gd name="connsiteY0" fmla="*/ 844621 h 926049"/>
                        <a:gd name="connsiteX1" fmla="*/ 31476 w 2257479"/>
                        <a:gd name="connsiteY1" fmla="*/ 877324 h 926049"/>
                        <a:gd name="connsiteX2" fmla="*/ 14043 w 2257479"/>
                        <a:gd name="connsiteY2" fmla="*/ 898662 h 926049"/>
                        <a:gd name="connsiteX3" fmla="*/ 58347 w 2257479"/>
                        <a:gd name="connsiteY3" fmla="*/ 486642 h 926049"/>
                        <a:gd name="connsiteX4" fmla="*/ 473678 w 2257479"/>
                        <a:gd name="connsiteY4" fmla="*/ 526935 h 926049"/>
                        <a:gd name="connsiteX5" fmla="*/ 903692 w 2257479"/>
                        <a:gd name="connsiteY5" fmla="*/ 66552 h 926049"/>
                        <a:gd name="connsiteX6" fmla="*/ 1247829 w 2257479"/>
                        <a:gd name="connsiteY6" fmla="*/ 0 h 926049"/>
                        <a:gd name="connsiteX7" fmla="*/ 2228904 w 2257479"/>
                        <a:gd name="connsiteY7" fmla="*/ 61912 h 926049"/>
                        <a:gd name="connsiteX8" fmla="*/ 2257479 w 2257479"/>
                        <a:gd name="connsiteY8" fmla="*/ 409575 h 926049"/>
                        <a:gd name="connsiteX9" fmla="*/ 1376417 w 2257479"/>
                        <a:gd name="connsiteY9" fmla="*/ 428625 h 926049"/>
                        <a:gd name="connsiteX10" fmla="*/ 1247829 w 2257479"/>
                        <a:gd name="connsiteY10" fmla="*/ 381000 h 926049"/>
                        <a:gd name="connsiteX11" fmla="*/ 630218 w 2257479"/>
                        <a:gd name="connsiteY11" fmla="*/ 813787 h 926049"/>
                        <a:gd name="connsiteX0" fmla="*/ 345440 w 2257479"/>
                        <a:gd name="connsiteY0" fmla="*/ 844621 h 926049"/>
                        <a:gd name="connsiteX1" fmla="*/ 31476 w 2257479"/>
                        <a:gd name="connsiteY1" fmla="*/ 877324 h 926049"/>
                        <a:gd name="connsiteX2" fmla="*/ 14043 w 2257479"/>
                        <a:gd name="connsiteY2" fmla="*/ 898662 h 926049"/>
                        <a:gd name="connsiteX3" fmla="*/ 58347 w 2257479"/>
                        <a:gd name="connsiteY3" fmla="*/ 486642 h 926049"/>
                        <a:gd name="connsiteX4" fmla="*/ 473678 w 2257479"/>
                        <a:gd name="connsiteY4" fmla="*/ 526935 h 926049"/>
                        <a:gd name="connsiteX5" fmla="*/ 903692 w 2257479"/>
                        <a:gd name="connsiteY5" fmla="*/ 66552 h 926049"/>
                        <a:gd name="connsiteX6" fmla="*/ 1247829 w 2257479"/>
                        <a:gd name="connsiteY6" fmla="*/ 0 h 926049"/>
                        <a:gd name="connsiteX7" fmla="*/ 2228904 w 2257479"/>
                        <a:gd name="connsiteY7" fmla="*/ 61912 h 926049"/>
                        <a:gd name="connsiteX8" fmla="*/ 2257479 w 2257479"/>
                        <a:gd name="connsiteY8" fmla="*/ 409575 h 926049"/>
                        <a:gd name="connsiteX9" fmla="*/ 1376417 w 2257479"/>
                        <a:gd name="connsiteY9" fmla="*/ 428625 h 926049"/>
                        <a:gd name="connsiteX10" fmla="*/ 1247829 w 2257479"/>
                        <a:gd name="connsiteY10" fmla="*/ 381000 h 926049"/>
                        <a:gd name="connsiteX11" fmla="*/ 630218 w 2257479"/>
                        <a:gd name="connsiteY11" fmla="*/ 813787 h 92604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2257479" h="926049">
                          <a:moveTo>
                            <a:pt x="345440" y="844621"/>
                          </a:moveTo>
                          <a:lnTo>
                            <a:pt x="31476" y="877324"/>
                          </a:lnTo>
                          <a:cubicBezTo>
                            <a:pt x="-23757" y="881659"/>
                            <a:pt x="9565" y="969226"/>
                            <a:pt x="14043" y="898662"/>
                          </a:cubicBezTo>
                          <a:lnTo>
                            <a:pt x="58347" y="486642"/>
                          </a:lnTo>
                          <a:lnTo>
                            <a:pt x="473678" y="526935"/>
                          </a:lnTo>
                          <a:cubicBezTo>
                            <a:pt x="599328" y="368802"/>
                            <a:pt x="760354" y="220013"/>
                            <a:pt x="903692" y="66552"/>
                          </a:cubicBezTo>
                          <a:lnTo>
                            <a:pt x="1247829" y="0"/>
                          </a:lnTo>
                          <a:lnTo>
                            <a:pt x="2228904" y="61912"/>
                          </a:lnTo>
                          <a:lnTo>
                            <a:pt x="2257479" y="409575"/>
                          </a:lnTo>
                          <a:lnTo>
                            <a:pt x="1376417" y="428625"/>
                          </a:lnTo>
                          <a:lnTo>
                            <a:pt x="1247829" y="381000"/>
                          </a:lnTo>
                          <a:cubicBezTo>
                            <a:pt x="1118746" y="444493"/>
                            <a:pt x="772214" y="711289"/>
                            <a:pt x="630218" y="813787"/>
                          </a:cubicBezTo>
                        </a:path>
                      </a:pathLst>
                    </a:custGeom>
                    <a:solidFill>
                      <a:srgbClr val="00B050">
                        <a:alpha val="6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8" name="Полилиния 37"/>
                    <p:cNvSpPr/>
                    <p:nvPr/>
                  </p:nvSpPr>
                  <p:spPr bwMode="auto">
                    <a:xfrm>
                      <a:off x="1012764" y="1601224"/>
                      <a:ext cx="4862020" cy="2487201"/>
                    </a:xfrm>
                    <a:custGeom>
                      <a:avLst/>
                      <a:gdLst>
                        <a:gd name="connsiteX0" fmla="*/ 3209925 w 3381375"/>
                        <a:gd name="connsiteY0" fmla="*/ 790575 h 2019300"/>
                        <a:gd name="connsiteX1" fmla="*/ 3381375 w 3381375"/>
                        <a:gd name="connsiteY1" fmla="*/ 1209675 h 2019300"/>
                        <a:gd name="connsiteX2" fmla="*/ 2743200 w 3381375"/>
                        <a:gd name="connsiteY2" fmla="*/ 1371600 h 2019300"/>
                        <a:gd name="connsiteX3" fmla="*/ 2419350 w 3381375"/>
                        <a:gd name="connsiteY3" fmla="*/ 2019300 h 2019300"/>
                        <a:gd name="connsiteX4" fmla="*/ 666750 w 3381375"/>
                        <a:gd name="connsiteY4" fmla="*/ 1714500 h 2019300"/>
                        <a:gd name="connsiteX5" fmla="*/ 0 w 3381375"/>
                        <a:gd name="connsiteY5" fmla="*/ 1133475 h 2019300"/>
                        <a:gd name="connsiteX6" fmla="*/ 47625 w 3381375"/>
                        <a:gd name="connsiteY6" fmla="*/ 638175 h 2019300"/>
                        <a:gd name="connsiteX7" fmla="*/ 438150 w 3381375"/>
                        <a:gd name="connsiteY7" fmla="*/ 333375 h 2019300"/>
                        <a:gd name="connsiteX8" fmla="*/ 561975 w 3381375"/>
                        <a:gd name="connsiteY8" fmla="*/ 0 h 2019300"/>
                        <a:gd name="connsiteX9" fmla="*/ 1085850 w 3381375"/>
                        <a:gd name="connsiteY9" fmla="*/ 219075 h 2019300"/>
                        <a:gd name="connsiteX10" fmla="*/ 942975 w 3381375"/>
                        <a:gd name="connsiteY10" fmla="*/ 1247775 h 2019300"/>
                        <a:gd name="connsiteX11" fmla="*/ 1581150 w 3381375"/>
                        <a:gd name="connsiteY11" fmla="*/ 1190625 h 2019300"/>
                        <a:gd name="connsiteX12" fmla="*/ 2209800 w 3381375"/>
                        <a:gd name="connsiteY12" fmla="*/ 752475 h 2019300"/>
                        <a:gd name="connsiteX13" fmla="*/ 2324100 w 3381375"/>
                        <a:gd name="connsiteY13" fmla="*/ 800100 h 2019300"/>
                        <a:gd name="connsiteX14" fmla="*/ 3209925 w 3381375"/>
                        <a:gd name="connsiteY14" fmla="*/ 790575 h 2019300"/>
                        <a:gd name="connsiteX0" fmla="*/ 3209925 w 3381375"/>
                        <a:gd name="connsiteY0" fmla="*/ 790575 h 2019300"/>
                        <a:gd name="connsiteX1" fmla="*/ 3381375 w 3381375"/>
                        <a:gd name="connsiteY1" fmla="*/ 1209675 h 2019300"/>
                        <a:gd name="connsiteX2" fmla="*/ 2743200 w 3381375"/>
                        <a:gd name="connsiteY2" fmla="*/ 1371600 h 2019300"/>
                        <a:gd name="connsiteX3" fmla="*/ 2419350 w 3381375"/>
                        <a:gd name="connsiteY3" fmla="*/ 2019300 h 2019300"/>
                        <a:gd name="connsiteX4" fmla="*/ 666750 w 3381375"/>
                        <a:gd name="connsiteY4" fmla="*/ 1714500 h 2019300"/>
                        <a:gd name="connsiteX5" fmla="*/ 0 w 3381375"/>
                        <a:gd name="connsiteY5" fmla="*/ 1133475 h 2019300"/>
                        <a:gd name="connsiteX6" fmla="*/ 47625 w 3381375"/>
                        <a:gd name="connsiteY6" fmla="*/ 638175 h 2019300"/>
                        <a:gd name="connsiteX7" fmla="*/ 438150 w 3381375"/>
                        <a:gd name="connsiteY7" fmla="*/ 333375 h 2019300"/>
                        <a:gd name="connsiteX8" fmla="*/ 561975 w 3381375"/>
                        <a:gd name="connsiteY8" fmla="*/ 0 h 2019300"/>
                        <a:gd name="connsiteX9" fmla="*/ 1071563 w 3381375"/>
                        <a:gd name="connsiteY9" fmla="*/ 214312 h 2019300"/>
                        <a:gd name="connsiteX10" fmla="*/ 942975 w 3381375"/>
                        <a:gd name="connsiteY10" fmla="*/ 1247775 h 2019300"/>
                        <a:gd name="connsiteX11" fmla="*/ 1581150 w 3381375"/>
                        <a:gd name="connsiteY11" fmla="*/ 1190625 h 2019300"/>
                        <a:gd name="connsiteX12" fmla="*/ 2209800 w 3381375"/>
                        <a:gd name="connsiteY12" fmla="*/ 752475 h 2019300"/>
                        <a:gd name="connsiteX13" fmla="*/ 2324100 w 3381375"/>
                        <a:gd name="connsiteY13" fmla="*/ 800100 h 2019300"/>
                        <a:gd name="connsiteX14" fmla="*/ 3209925 w 3381375"/>
                        <a:gd name="connsiteY14" fmla="*/ 790575 h 2019300"/>
                        <a:gd name="connsiteX0" fmla="*/ 3209925 w 3381375"/>
                        <a:gd name="connsiteY0" fmla="*/ 790575 h 2019300"/>
                        <a:gd name="connsiteX1" fmla="*/ 3381375 w 3381375"/>
                        <a:gd name="connsiteY1" fmla="*/ 1209675 h 2019300"/>
                        <a:gd name="connsiteX2" fmla="*/ 2743200 w 3381375"/>
                        <a:gd name="connsiteY2" fmla="*/ 1371600 h 2019300"/>
                        <a:gd name="connsiteX3" fmla="*/ 2419350 w 3381375"/>
                        <a:gd name="connsiteY3" fmla="*/ 2019300 h 2019300"/>
                        <a:gd name="connsiteX4" fmla="*/ 1321026 w 3381375"/>
                        <a:gd name="connsiteY4" fmla="*/ 1831114 h 2019300"/>
                        <a:gd name="connsiteX5" fmla="*/ 666750 w 3381375"/>
                        <a:gd name="connsiteY5" fmla="*/ 1714500 h 2019300"/>
                        <a:gd name="connsiteX6" fmla="*/ 0 w 3381375"/>
                        <a:gd name="connsiteY6" fmla="*/ 1133475 h 2019300"/>
                        <a:gd name="connsiteX7" fmla="*/ 47625 w 3381375"/>
                        <a:gd name="connsiteY7" fmla="*/ 638175 h 2019300"/>
                        <a:gd name="connsiteX8" fmla="*/ 438150 w 3381375"/>
                        <a:gd name="connsiteY8" fmla="*/ 333375 h 2019300"/>
                        <a:gd name="connsiteX9" fmla="*/ 561975 w 3381375"/>
                        <a:gd name="connsiteY9" fmla="*/ 0 h 2019300"/>
                        <a:gd name="connsiteX10" fmla="*/ 1071563 w 3381375"/>
                        <a:gd name="connsiteY10" fmla="*/ 214312 h 2019300"/>
                        <a:gd name="connsiteX11" fmla="*/ 942975 w 3381375"/>
                        <a:gd name="connsiteY11" fmla="*/ 1247775 h 2019300"/>
                        <a:gd name="connsiteX12" fmla="*/ 1581150 w 3381375"/>
                        <a:gd name="connsiteY12" fmla="*/ 1190625 h 2019300"/>
                        <a:gd name="connsiteX13" fmla="*/ 2209800 w 3381375"/>
                        <a:gd name="connsiteY13" fmla="*/ 752475 h 2019300"/>
                        <a:gd name="connsiteX14" fmla="*/ 2324100 w 3381375"/>
                        <a:gd name="connsiteY14" fmla="*/ 800100 h 2019300"/>
                        <a:gd name="connsiteX15" fmla="*/ 3209925 w 3381375"/>
                        <a:gd name="connsiteY15" fmla="*/ 790575 h 2019300"/>
                        <a:gd name="connsiteX0" fmla="*/ 3209925 w 3381375"/>
                        <a:gd name="connsiteY0" fmla="*/ 790575 h 2019300"/>
                        <a:gd name="connsiteX1" fmla="*/ 3381375 w 3381375"/>
                        <a:gd name="connsiteY1" fmla="*/ 1209675 h 2019300"/>
                        <a:gd name="connsiteX2" fmla="*/ 2743200 w 3381375"/>
                        <a:gd name="connsiteY2" fmla="*/ 1371600 h 2019300"/>
                        <a:gd name="connsiteX3" fmla="*/ 2514972 w 3381375"/>
                        <a:gd name="connsiteY3" fmla="*/ 1819901 h 2019300"/>
                        <a:gd name="connsiteX4" fmla="*/ 2419350 w 3381375"/>
                        <a:gd name="connsiteY4" fmla="*/ 2019300 h 2019300"/>
                        <a:gd name="connsiteX5" fmla="*/ 1321026 w 3381375"/>
                        <a:gd name="connsiteY5" fmla="*/ 1831114 h 2019300"/>
                        <a:gd name="connsiteX6" fmla="*/ 666750 w 3381375"/>
                        <a:gd name="connsiteY6" fmla="*/ 1714500 h 2019300"/>
                        <a:gd name="connsiteX7" fmla="*/ 0 w 3381375"/>
                        <a:gd name="connsiteY7" fmla="*/ 1133475 h 2019300"/>
                        <a:gd name="connsiteX8" fmla="*/ 47625 w 3381375"/>
                        <a:gd name="connsiteY8" fmla="*/ 638175 h 2019300"/>
                        <a:gd name="connsiteX9" fmla="*/ 438150 w 3381375"/>
                        <a:gd name="connsiteY9" fmla="*/ 333375 h 2019300"/>
                        <a:gd name="connsiteX10" fmla="*/ 561975 w 3381375"/>
                        <a:gd name="connsiteY10" fmla="*/ 0 h 2019300"/>
                        <a:gd name="connsiteX11" fmla="*/ 1071563 w 3381375"/>
                        <a:gd name="connsiteY11" fmla="*/ 214312 h 2019300"/>
                        <a:gd name="connsiteX12" fmla="*/ 942975 w 3381375"/>
                        <a:gd name="connsiteY12" fmla="*/ 1247775 h 2019300"/>
                        <a:gd name="connsiteX13" fmla="*/ 1581150 w 3381375"/>
                        <a:gd name="connsiteY13" fmla="*/ 1190625 h 2019300"/>
                        <a:gd name="connsiteX14" fmla="*/ 2209800 w 3381375"/>
                        <a:gd name="connsiteY14" fmla="*/ 752475 h 2019300"/>
                        <a:gd name="connsiteX15" fmla="*/ 2324100 w 3381375"/>
                        <a:gd name="connsiteY15" fmla="*/ 800100 h 2019300"/>
                        <a:gd name="connsiteX16" fmla="*/ 3209925 w 3381375"/>
                        <a:gd name="connsiteY16" fmla="*/ 790575 h 2019300"/>
                        <a:gd name="connsiteX0" fmla="*/ 3209925 w 3381375"/>
                        <a:gd name="connsiteY0" fmla="*/ 790575 h 1831114"/>
                        <a:gd name="connsiteX1" fmla="*/ 3381375 w 3381375"/>
                        <a:gd name="connsiteY1" fmla="*/ 1209675 h 1831114"/>
                        <a:gd name="connsiteX2" fmla="*/ 2743200 w 3381375"/>
                        <a:gd name="connsiteY2" fmla="*/ 1371600 h 1831114"/>
                        <a:gd name="connsiteX3" fmla="*/ 2514972 w 3381375"/>
                        <a:gd name="connsiteY3" fmla="*/ 1819901 h 1831114"/>
                        <a:gd name="connsiteX4" fmla="*/ 2414044 w 3381375"/>
                        <a:gd name="connsiteY4" fmla="*/ 1828688 h 1831114"/>
                        <a:gd name="connsiteX5" fmla="*/ 1321026 w 3381375"/>
                        <a:gd name="connsiteY5" fmla="*/ 1831114 h 1831114"/>
                        <a:gd name="connsiteX6" fmla="*/ 666750 w 3381375"/>
                        <a:gd name="connsiteY6" fmla="*/ 1714500 h 1831114"/>
                        <a:gd name="connsiteX7" fmla="*/ 0 w 3381375"/>
                        <a:gd name="connsiteY7" fmla="*/ 1133475 h 1831114"/>
                        <a:gd name="connsiteX8" fmla="*/ 47625 w 3381375"/>
                        <a:gd name="connsiteY8" fmla="*/ 638175 h 1831114"/>
                        <a:gd name="connsiteX9" fmla="*/ 438150 w 3381375"/>
                        <a:gd name="connsiteY9" fmla="*/ 333375 h 1831114"/>
                        <a:gd name="connsiteX10" fmla="*/ 561975 w 3381375"/>
                        <a:gd name="connsiteY10" fmla="*/ 0 h 1831114"/>
                        <a:gd name="connsiteX11" fmla="*/ 1071563 w 3381375"/>
                        <a:gd name="connsiteY11" fmla="*/ 214312 h 1831114"/>
                        <a:gd name="connsiteX12" fmla="*/ 942975 w 3381375"/>
                        <a:gd name="connsiteY12" fmla="*/ 1247775 h 1831114"/>
                        <a:gd name="connsiteX13" fmla="*/ 1581150 w 3381375"/>
                        <a:gd name="connsiteY13" fmla="*/ 1190625 h 1831114"/>
                        <a:gd name="connsiteX14" fmla="*/ 2209800 w 3381375"/>
                        <a:gd name="connsiteY14" fmla="*/ 752475 h 1831114"/>
                        <a:gd name="connsiteX15" fmla="*/ 2324100 w 3381375"/>
                        <a:gd name="connsiteY15" fmla="*/ 800100 h 1831114"/>
                        <a:gd name="connsiteX16" fmla="*/ 3209925 w 3381375"/>
                        <a:gd name="connsiteY16" fmla="*/ 790575 h 1831114"/>
                        <a:gd name="connsiteX0" fmla="*/ 3209925 w 3381375"/>
                        <a:gd name="connsiteY0" fmla="*/ 790575 h 1828688"/>
                        <a:gd name="connsiteX1" fmla="*/ 3381375 w 3381375"/>
                        <a:gd name="connsiteY1" fmla="*/ 1209675 h 1828688"/>
                        <a:gd name="connsiteX2" fmla="*/ 2743200 w 3381375"/>
                        <a:gd name="connsiteY2" fmla="*/ 1371600 h 1828688"/>
                        <a:gd name="connsiteX3" fmla="*/ 2514972 w 3381375"/>
                        <a:gd name="connsiteY3" fmla="*/ 1819901 h 1828688"/>
                        <a:gd name="connsiteX4" fmla="*/ 2414044 w 3381375"/>
                        <a:gd name="connsiteY4" fmla="*/ 1828688 h 1828688"/>
                        <a:gd name="connsiteX5" fmla="*/ 1310413 w 3381375"/>
                        <a:gd name="connsiteY5" fmla="*/ 1814295 h 1828688"/>
                        <a:gd name="connsiteX6" fmla="*/ 666750 w 3381375"/>
                        <a:gd name="connsiteY6" fmla="*/ 1714500 h 1828688"/>
                        <a:gd name="connsiteX7" fmla="*/ 0 w 3381375"/>
                        <a:gd name="connsiteY7" fmla="*/ 1133475 h 1828688"/>
                        <a:gd name="connsiteX8" fmla="*/ 47625 w 3381375"/>
                        <a:gd name="connsiteY8" fmla="*/ 638175 h 1828688"/>
                        <a:gd name="connsiteX9" fmla="*/ 438150 w 3381375"/>
                        <a:gd name="connsiteY9" fmla="*/ 333375 h 1828688"/>
                        <a:gd name="connsiteX10" fmla="*/ 561975 w 3381375"/>
                        <a:gd name="connsiteY10" fmla="*/ 0 h 1828688"/>
                        <a:gd name="connsiteX11" fmla="*/ 1071563 w 3381375"/>
                        <a:gd name="connsiteY11" fmla="*/ 214312 h 1828688"/>
                        <a:gd name="connsiteX12" fmla="*/ 942975 w 3381375"/>
                        <a:gd name="connsiteY12" fmla="*/ 1247775 h 1828688"/>
                        <a:gd name="connsiteX13" fmla="*/ 1581150 w 3381375"/>
                        <a:gd name="connsiteY13" fmla="*/ 1190625 h 1828688"/>
                        <a:gd name="connsiteX14" fmla="*/ 2209800 w 3381375"/>
                        <a:gd name="connsiteY14" fmla="*/ 752475 h 1828688"/>
                        <a:gd name="connsiteX15" fmla="*/ 2324100 w 3381375"/>
                        <a:gd name="connsiteY15" fmla="*/ 800100 h 1828688"/>
                        <a:gd name="connsiteX16" fmla="*/ 3209925 w 3381375"/>
                        <a:gd name="connsiteY16" fmla="*/ 790575 h 18286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</a:cxnLst>
                      <a:rect l="l" t="t" r="r" b="b"/>
                      <a:pathLst>
                        <a:path w="3381375" h="1828688">
                          <a:moveTo>
                            <a:pt x="3209925" y="790575"/>
                          </a:moveTo>
                          <a:lnTo>
                            <a:pt x="3381375" y="1209675"/>
                          </a:lnTo>
                          <a:lnTo>
                            <a:pt x="2743200" y="1371600"/>
                          </a:lnTo>
                          <a:lnTo>
                            <a:pt x="2514972" y="1819901"/>
                          </a:lnTo>
                          <a:lnTo>
                            <a:pt x="2414044" y="1828688"/>
                          </a:lnTo>
                          <a:lnTo>
                            <a:pt x="1310413" y="1814295"/>
                          </a:lnTo>
                          <a:lnTo>
                            <a:pt x="666750" y="1714500"/>
                          </a:lnTo>
                          <a:lnTo>
                            <a:pt x="0" y="1133475"/>
                          </a:lnTo>
                          <a:lnTo>
                            <a:pt x="47625" y="638175"/>
                          </a:lnTo>
                          <a:lnTo>
                            <a:pt x="438150" y="333375"/>
                          </a:lnTo>
                          <a:lnTo>
                            <a:pt x="561975" y="0"/>
                          </a:lnTo>
                          <a:lnTo>
                            <a:pt x="1071563" y="214312"/>
                          </a:lnTo>
                          <a:lnTo>
                            <a:pt x="942975" y="1247775"/>
                          </a:lnTo>
                          <a:lnTo>
                            <a:pt x="1581150" y="1190625"/>
                          </a:lnTo>
                          <a:lnTo>
                            <a:pt x="2209800" y="752475"/>
                          </a:lnTo>
                          <a:lnTo>
                            <a:pt x="2324100" y="800100"/>
                          </a:lnTo>
                          <a:lnTo>
                            <a:pt x="3209925" y="790575"/>
                          </a:lnTo>
                          <a:close/>
                        </a:path>
                      </a:pathLst>
                    </a:custGeom>
                    <a:solidFill>
                      <a:srgbClr val="0070C0">
                        <a:alpha val="6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ru-RU">
                        <a:solidFill>
                          <a:prstClr val="white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29" name="TextBox 236"/>
                <p:cNvSpPr txBox="1">
                  <a:spLocks noChangeArrowheads="1"/>
                </p:cNvSpPr>
                <p:nvPr/>
              </p:nvSpPr>
              <p:spPr bwMode="auto">
                <a:xfrm>
                  <a:off x="619210" y="2351025"/>
                  <a:ext cx="2156539" cy="3660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ru-RU" altLang="ru-RU" sz="1400" b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275 Га</a:t>
                  </a:r>
                </a:p>
              </p:txBody>
            </p:sp>
            <p:sp>
              <p:nvSpPr>
                <p:cNvPr id="30" name="TextBox 42"/>
                <p:cNvSpPr txBox="1">
                  <a:spLocks noChangeArrowheads="1"/>
                </p:cNvSpPr>
                <p:nvPr/>
              </p:nvSpPr>
              <p:spPr bwMode="auto">
                <a:xfrm>
                  <a:off x="2942365" y="2175286"/>
                  <a:ext cx="2064691" cy="3660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itchFamily="34" charset="0"/>
                      <a:cs typeface="Arial" charset="0"/>
                    </a:defRPr>
                  </a:lvl9pPr>
                </a:lstStyle>
                <a:p>
                  <a:pPr algn="ctr" eaLnBrk="1" hangingPunct="1"/>
                  <a:r>
                    <a:rPr lang="ru-RU" altLang="ru-RU" sz="1400" b="1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26 Га</a:t>
                  </a:r>
                </a:p>
              </p:txBody>
            </p:sp>
            <p:sp>
              <p:nvSpPr>
                <p:cNvPr id="31" name="Скругленная прямоугольная выноска 30"/>
                <p:cNvSpPr/>
                <p:nvPr/>
              </p:nvSpPr>
              <p:spPr bwMode="auto">
                <a:xfrm>
                  <a:off x="1095150" y="2982975"/>
                  <a:ext cx="2337171" cy="475837"/>
                </a:xfrm>
                <a:prstGeom prst="wedgeRoundRectCallout">
                  <a:avLst>
                    <a:gd name="adj1" fmla="val 13685"/>
                    <a:gd name="adj2" fmla="val -129742"/>
                    <a:gd name="adj3" fmla="val 16667"/>
                  </a:avLst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1200" b="1" dirty="0" smtClean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" panose="020B0604020202020204" pitchFamily="34" charset="0"/>
                      <a:cs typeface="Arial" pitchFamily="34" charset="0"/>
                    </a:rPr>
                    <a:t>ИНВЕСТИЦИОННАЯ </a:t>
                  </a:r>
                  <a:r>
                    <a:rPr lang="ru-RU" sz="12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  <a:latin typeface="Arial" pitchFamily="34" charset="0"/>
                      <a:cs typeface="Arial" pitchFamily="34" charset="0"/>
                    </a:rPr>
                    <a:t>ПЛОЩАДКА</a:t>
                  </a:r>
                </a:p>
              </p:txBody>
            </p:sp>
          </p:grpSp>
          <p:sp>
            <p:nvSpPr>
              <p:cNvPr id="24" name="Скругленная прямоугольная выноска 23"/>
              <p:cNvSpPr/>
              <p:nvPr/>
            </p:nvSpPr>
            <p:spPr bwMode="auto">
              <a:xfrm>
                <a:off x="6100930" y="3288942"/>
                <a:ext cx="992247" cy="719007"/>
              </a:xfrm>
              <a:prstGeom prst="wedgeRoundRectCallout">
                <a:avLst>
                  <a:gd name="adj1" fmla="val -85177"/>
                  <a:gd name="adj2" fmla="val 12584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pic>
            <p:nvPicPr>
              <p:cNvPr id="25" name="Picture 18" descr="http://www.vip-doski.ru/file/img9108_Crew_Gold_prodaet_svoi_aktsii_Severstali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179" t="16243" r="19434" b="16855"/>
              <a:stretch>
                <a:fillRect/>
              </a:stretch>
            </p:blipFill>
            <p:spPr bwMode="auto">
              <a:xfrm>
                <a:off x="6216650" y="3318559"/>
                <a:ext cx="760413" cy="663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Скругленная прямоугольная выноска 25"/>
              <p:cNvSpPr/>
              <p:nvPr/>
            </p:nvSpPr>
            <p:spPr bwMode="auto">
              <a:xfrm>
                <a:off x="1753008" y="1678151"/>
                <a:ext cx="941899" cy="706206"/>
              </a:xfrm>
              <a:prstGeom prst="wedgeRoundRectCallout">
                <a:avLst>
                  <a:gd name="adj1" fmla="val 76467"/>
                  <a:gd name="adj2" fmla="val -33064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  <p:pic>
            <p:nvPicPr>
              <p:cNvPr id="27" name="Picture 22" descr="http://www.metaprom.ru/foto_news/1341478088foto1_big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464" t="9406" r="7088" b="9273"/>
              <a:stretch>
                <a:fillRect/>
              </a:stretch>
            </p:blipFill>
            <p:spPr bwMode="auto">
              <a:xfrm>
                <a:off x="1836385" y="1756320"/>
                <a:ext cx="825500" cy="598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0" name="Прямоугольник 235"/>
            <p:cNvSpPr>
              <a:spLocks noChangeArrowheads="1"/>
            </p:cNvSpPr>
            <p:nvPr/>
          </p:nvSpPr>
          <p:spPr bwMode="auto">
            <a:xfrm>
              <a:off x="7524328" y="1641347"/>
              <a:ext cx="1528252" cy="822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lvl="1" algn="ctr" fontAlgn="auto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altLang="ru-RU" sz="1200" b="1" i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Перспективное развитие площадки до </a:t>
              </a:r>
              <a:r>
                <a:rPr lang="ru-RU" altLang="ru-RU" sz="1200" b="1" i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   230 </a:t>
              </a:r>
              <a:r>
                <a:rPr lang="ru-RU" altLang="ru-RU" sz="1200" b="1" i="1" dirty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anose="020B0604020202020204" pitchFamily="34" charset="0"/>
                </a:rPr>
                <a:t>Га</a:t>
              </a:r>
            </a:p>
          </p:txBody>
        </p:sp>
        <p:sp>
          <p:nvSpPr>
            <p:cNvPr id="21" name="Скругленная прямоугольная выноска 20"/>
            <p:cNvSpPr/>
            <p:nvPr/>
          </p:nvSpPr>
          <p:spPr bwMode="auto">
            <a:xfrm>
              <a:off x="6804248" y="1556792"/>
              <a:ext cx="772588" cy="732542"/>
            </a:xfrm>
            <a:prstGeom prst="wedgeRoundRectCallout">
              <a:avLst>
                <a:gd name="adj1" fmla="val -89968"/>
                <a:gd name="adj2" fmla="val 35107"/>
                <a:gd name="adj3" fmla="val 16667"/>
              </a:avLst>
            </a:prstGeom>
            <a:solidFill>
              <a:schemeClr val="bg1"/>
            </a:solidFill>
            <a:ln w="9525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pic>
          <p:nvPicPr>
            <p:cNvPr id="22" name="Picture 4" descr="http://fondkapremmkdvologda.ru/wp-content/uploads/2014/02/%D0%A7%D0%B5%D1%80%D0%B5%D0%BF%D0%BE%D0%B2%D0%B5%D1%86%D0%BA%D0%B8%D0%B9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35"/>
            <a:stretch/>
          </p:blipFill>
          <p:spPr bwMode="auto">
            <a:xfrm>
              <a:off x="6912179" y="1617369"/>
              <a:ext cx="556725" cy="645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421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29"/>
          <p:cNvGrpSpPr/>
          <p:nvPr/>
        </p:nvGrpSpPr>
        <p:grpSpPr>
          <a:xfrm>
            <a:off x="48365" y="4567259"/>
            <a:ext cx="9095635" cy="504055"/>
            <a:chOff x="265072" y="862432"/>
            <a:chExt cx="1505062" cy="532682"/>
          </a:xfrm>
          <a:solidFill>
            <a:schemeClr val="bg1">
              <a:lumMod val="85000"/>
            </a:schemeClr>
          </a:solidFill>
        </p:grpSpPr>
        <p:grpSp>
          <p:nvGrpSpPr>
            <p:cNvPr id="3" name="Группа 130"/>
            <p:cNvGrpSpPr/>
            <p:nvPr/>
          </p:nvGrpSpPr>
          <p:grpSpPr>
            <a:xfrm>
              <a:off x="265072" y="862432"/>
              <a:ext cx="1505062" cy="415620"/>
              <a:chOff x="265072" y="862432"/>
              <a:chExt cx="1505062" cy="415620"/>
            </a:xfrm>
            <a:grpFill/>
          </p:grpSpPr>
          <p:sp>
            <p:nvSpPr>
              <p:cNvPr id="133" name="Нашивка 132"/>
              <p:cNvSpPr/>
              <p:nvPr/>
            </p:nvSpPr>
            <p:spPr>
              <a:xfrm rot="10800000">
                <a:off x="265072" y="862432"/>
                <a:ext cx="1505062" cy="415619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Прямоугольник 133"/>
              <p:cNvSpPr/>
              <p:nvPr/>
            </p:nvSpPr>
            <p:spPr>
              <a:xfrm>
                <a:off x="265072" y="862432"/>
                <a:ext cx="775521" cy="4156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32" name="Прямоугольный треугольник 131"/>
            <p:cNvSpPr/>
            <p:nvPr/>
          </p:nvSpPr>
          <p:spPr>
            <a:xfrm flipH="1" flipV="1">
              <a:off x="265072" y="1278051"/>
              <a:ext cx="72008" cy="117063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3" name="Овал 82"/>
          <p:cNvSpPr/>
          <p:nvPr/>
        </p:nvSpPr>
        <p:spPr>
          <a:xfrm>
            <a:off x="6876256" y="1139644"/>
            <a:ext cx="2082800" cy="1871663"/>
          </a:xfrm>
          <a:prstGeom prst="ellipse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4584264" y="1144588"/>
            <a:ext cx="2082800" cy="1871662"/>
          </a:xfrm>
          <a:prstGeom prst="ellipse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Овал 80"/>
          <p:cNvSpPr/>
          <p:nvPr/>
        </p:nvSpPr>
        <p:spPr>
          <a:xfrm>
            <a:off x="2322513" y="1119188"/>
            <a:ext cx="2082800" cy="1871662"/>
          </a:xfrm>
          <a:prstGeom prst="ellipse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2411760" y="1124744"/>
            <a:ext cx="1793877" cy="158439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9" name="TextBox 2"/>
          <p:cNvSpPr txBox="1">
            <a:spLocks noChangeArrowheads="1"/>
          </p:cNvSpPr>
          <p:nvPr/>
        </p:nvSpPr>
        <p:spPr bwMode="auto">
          <a:xfrm>
            <a:off x="2450952" y="1704975"/>
            <a:ext cx="1671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 smtClean="0">
                <a:latin typeface="Arial" pitchFamily="34" charset="0"/>
                <a:cs typeface="Arial" panose="020B0604020202020204" pitchFamily="34" charset="0"/>
              </a:rPr>
              <a:t>Имущественная </a:t>
            </a:r>
          </a:p>
          <a:p>
            <a:pPr algn="ctr"/>
            <a:r>
              <a:rPr lang="ru-RU" altLang="ru-RU" sz="1200" b="1" dirty="0" smtClean="0">
                <a:latin typeface="Arial" pitchFamily="34" charset="0"/>
                <a:cs typeface="Arial" panose="020B0604020202020204" pitchFamily="34" charset="0"/>
              </a:rPr>
              <a:t>поддержка</a:t>
            </a:r>
            <a:endParaRPr lang="ru-RU" altLang="ru-RU" sz="1200" b="1" dirty="0"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85725" y="1144588"/>
            <a:ext cx="2082800" cy="1871662"/>
          </a:xfrm>
          <a:prstGeom prst="ellipse">
            <a:avLst/>
          </a:prstGeom>
          <a:solidFill>
            <a:srgbClr val="FF505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5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251520" y="1124744"/>
            <a:ext cx="1728654" cy="15843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4" name="TextBox 62"/>
          <p:cNvSpPr txBox="1">
            <a:spLocks noChangeArrowheads="1"/>
          </p:cNvSpPr>
          <p:nvPr/>
        </p:nvSpPr>
        <p:spPr bwMode="auto">
          <a:xfrm>
            <a:off x="244475" y="1727200"/>
            <a:ext cx="16716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Финансовая поддержка МСП</a:t>
            </a:r>
          </a:p>
        </p:txBody>
      </p:sp>
      <p:sp>
        <p:nvSpPr>
          <p:cNvPr id="65" name="Овал 64"/>
          <p:cNvSpPr/>
          <p:nvPr/>
        </p:nvSpPr>
        <p:spPr>
          <a:xfrm>
            <a:off x="6948264" y="1112399"/>
            <a:ext cx="1793877" cy="1584394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38" name="TextBox 65"/>
          <p:cNvSpPr txBox="1">
            <a:spLocks noChangeArrowheads="1"/>
          </p:cNvSpPr>
          <p:nvPr/>
        </p:nvSpPr>
        <p:spPr bwMode="auto">
          <a:xfrm>
            <a:off x="6948264" y="1727200"/>
            <a:ext cx="1671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Проекты по концессии</a:t>
            </a:r>
          </a:p>
        </p:txBody>
      </p:sp>
      <p:sp>
        <p:nvSpPr>
          <p:cNvPr id="75" name="Овал 74"/>
          <p:cNvSpPr/>
          <p:nvPr/>
        </p:nvSpPr>
        <p:spPr>
          <a:xfrm>
            <a:off x="4707601" y="1124744"/>
            <a:ext cx="1793877" cy="158439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2" name="TextBox 75"/>
          <p:cNvSpPr txBox="1">
            <a:spLocks noChangeArrowheads="1"/>
          </p:cNvSpPr>
          <p:nvPr/>
        </p:nvSpPr>
        <p:spPr bwMode="auto">
          <a:xfrm>
            <a:off x="4732338" y="1730002"/>
            <a:ext cx="16716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Инвестиционная карта</a:t>
            </a:r>
            <a:endParaRPr lang="ru-RU" altLang="ru-RU" sz="1200" b="1" dirty="0">
              <a:latin typeface="Arial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85"/>
          <p:cNvGrpSpPr/>
          <p:nvPr/>
        </p:nvGrpSpPr>
        <p:grpSpPr>
          <a:xfrm>
            <a:off x="48365" y="3244862"/>
            <a:ext cx="9095635" cy="504055"/>
            <a:chOff x="265072" y="862432"/>
            <a:chExt cx="1505062" cy="532682"/>
          </a:xfrm>
          <a:solidFill>
            <a:schemeClr val="bg1">
              <a:lumMod val="85000"/>
            </a:schemeClr>
          </a:solidFill>
        </p:grpSpPr>
        <p:grpSp>
          <p:nvGrpSpPr>
            <p:cNvPr id="5" name="Группа 88"/>
            <p:cNvGrpSpPr/>
            <p:nvPr/>
          </p:nvGrpSpPr>
          <p:grpSpPr>
            <a:xfrm>
              <a:off x="265072" y="862432"/>
              <a:ext cx="1505062" cy="415620"/>
              <a:chOff x="265072" y="862432"/>
              <a:chExt cx="1505062" cy="415620"/>
            </a:xfrm>
            <a:grpFill/>
          </p:grpSpPr>
          <p:sp>
            <p:nvSpPr>
              <p:cNvPr id="94" name="Нашивка 93"/>
              <p:cNvSpPr/>
              <p:nvPr/>
            </p:nvSpPr>
            <p:spPr>
              <a:xfrm rot="10800000">
                <a:off x="265072" y="862432"/>
                <a:ext cx="1505062" cy="415619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6" name="Прямоугольник 95"/>
              <p:cNvSpPr/>
              <p:nvPr/>
            </p:nvSpPr>
            <p:spPr>
              <a:xfrm>
                <a:off x="265072" y="862432"/>
                <a:ext cx="775521" cy="4156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2" name="Прямоугольный треугольник 91"/>
            <p:cNvSpPr/>
            <p:nvPr/>
          </p:nvSpPr>
          <p:spPr>
            <a:xfrm flipH="1" flipV="1">
              <a:off x="265072" y="1278051"/>
              <a:ext cx="72008" cy="117063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7" name="Прямоугольник 96"/>
          <p:cNvSpPr/>
          <p:nvPr/>
        </p:nvSpPr>
        <p:spPr>
          <a:xfrm>
            <a:off x="85725" y="3132527"/>
            <a:ext cx="1936750" cy="800529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0" tIns="76200" rIns="76200" bIns="762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Гранты на создание собственного дела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98"/>
          <p:cNvGrpSpPr/>
          <p:nvPr/>
        </p:nvGrpSpPr>
        <p:grpSpPr>
          <a:xfrm>
            <a:off x="125148" y="5894462"/>
            <a:ext cx="8954559" cy="504055"/>
            <a:chOff x="265072" y="862432"/>
            <a:chExt cx="1505062" cy="532682"/>
          </a:xfrm>
          <a:solidFill>
            <a:schemeClr val="bg1">
              <a:lumMod val="85000"/>
            </a:schemeClr>
          </a:solidFill>
        </p:grpSpPr>
        <p:grpSp>
          <p:nvGrpSpPr>
            <p:cNvPr id="7" name="Группа 99"/>
            <p:cNvGrpSpPr/>
            <p:nvPr/>
          </p:nvGrpSpPr>
          <p:grpSpPr>
            <a:xfrm>
              <a:off x="265072" y="862432"/>
              <a:ext cx="1505062" cy="415620"/>
              <a:chOff x="265072" y="862432"/>
              <a:chExt cx="1505062" cy="415620"/>
            </a:xfrm>
            <a:grpFill/>
          </p:grpSpPr>
          <p:sp>
            <p:nvSpPr>
              <p:cNvPr id="104" name="Нашивка 103"/>
              <p:cNvSpPr/>
              <p:nvPr/>
            </p:nvSpPr>
            <p:spPr>
              <a:xfrm rot="10800000">
                <a:off x="265072" y="862432"/>
                <a:ext cx="1505062" cy="415619"/>
              </a:xfrm>
              <a:prstGeom prst="chevron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105" name="Прямоугольник 104"/>
              <p:cNvSpPr/>
              <p:nvPr/>
            </p:nvSpPr>
            <p:spPr>
              <a:xfrm>
                <a:off x="265072" y="862432"/>
                <a:ext cx="775521" cy="41562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03" name="Прямоугольный треугольник 102"/>
            <p:cNvSpPr/>
            <p:nvPr/>
          </p:nvSpPr>
          <p:spPr>
            <a:xfrm flipH="1" flipV="1">
              <a:off x="265072" y="1278051"/>
              <a:ext cx="72008" cy="117063"/>
            </a:xfrm>
            <a:prstGeom prst="rtTriangl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108" name="Прямоугольник 107"/>
          <p:cNvSpPr/>
          <p:nvPr/>
        </p:nvSpPr>
        <p:spPr>
          <a:xfrm>
            <a:off x="159534" y="5549900"/>
            <a:ext cx="1862942" cy="84861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0" tIns="76200" rIns="76200" bIns="762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по лизинговым платежам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138113" y="4278313"/>
            <a:ext cx="1884362" cy="950887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0" tIns="76200" rIns="76200" bIns="762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Субсидии по уплате процентов по кредитам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393496" y="3132527"/>
            <a:ext cx="1922958" cy="317307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0" tIns="76200" rIns="76200" bIns="762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Бизнес-инкубатор: </a:t>
            </a:r>
          </a:p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начинающим предпринимателям </a:t>
            </a: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офисных </a:t>
            </a: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помещений на льготных </a:t>
            </a: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условиях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4732338" y="3154427"/>
            <a:ext cx="1744404" cy="31887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0" tIns="76200" rIns="76200" bIns="762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портале ia-cher.ru размещена информация по свободным инвестиционным площадками и объектам недвижимости на территории города</a:t>
            </a:r>
          </a:p>
        </p:txBody>
      </p:sp>
      <p:sp>
        <p:nvSpPr>
          <p:cNvPr id="57" name="Номер слайда 2"/>
          <p:cNvSpPr txBox="1">
            <a:spLocks/>
          </p:cNvSpPr>
          <p:nvPr/>
        </p:nvSpPr>
        <p:spPr>
          <a:xfrm>
            <a:off x="8575675" y="6518275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613CE277-19B7-4C51-8363-80AF038390ED}" type="slidenum">
              <a:rPr lang="ru-RU" sz="20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7</a:t>
            </a:fld>
            <a:endParaRPr lang="ru-RU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59" name="Title 2"/>
          <p:cNvSpPr txBox="1">
            <a:spLocks/>
          </p:cNvSpPr>
          <p:nvPr/>
        </p:nvSpPr>
        <p:spPr bwMode="auto">
          <a:xfrm>
            <a:off x="938213" y="493713"/>
            <a:ext cx="802640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r">
              <a:lnSpc>
                <a:spcPct val="90000"/>
              </a:lnSpc>
            </a:pPr>
            <a:r>
              <a:rPr lang="ru-RU" altLang="ru-RU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Механизмы поддержки </a:t>
            </a:r>
            <a:r>
              <a:rPr lang="ru-RU" altLang="ru-RU" sz="1500" b="1" dirty="0">
                <a:latin typeface="Arial" pitchFamily="34" charset="0"/>
                <a:cs typeface="Arial" panose="020B0604020202020204" pitchFamily="34" charset="0"/>
              </a:rPr>
              <a:t>субъектов МСП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936710" y="3209813"/>
            <a:ext cx="1744404" cy="3188704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0" tIns="76200" rIns="76200" bIns="76200" spcCol="1270" anchor="ctr"/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4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настоящему моменту город предлагает 8 объектов для использования на условиях концессии</a:t>
            </a:r>
          </a:p>
        </p:txBody>
      </p:sp>
      <p:sp>
        <p:nvSpPr>
          <p:cNvPr id="43" name="Title 2"/>
          <p:cNvSpPr txBox="1">
            <a:spLocks/>
          </p:cNvSpPr>
          <p:nvPr/>
        </p:nvSpPr>
        <p:spPr bwMode="auto">
          <a:xfrm>
            <a:off x="539553" y="93961"/>
            <a:ext cx="8604448" cy="1666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111685467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Номер слайда 2"/>
          <p:cNvSpPr txBox="1">
            <a:spLocks/>
          </p:cNvSpPr>
          <p:nvPr/>
        </p:nvSpPr>
        <p:spPr>
          <a:xfrm>
            <a:off x="8575675" y="6518275"/>
            <a:ext cx="487363" cy="366713"/>
          </a:xfrm>
          <a:prstGeom prst="rect">
            <a:avLst/>
          </a:prstGeom>
        </p:spPr>
        <p:txBody>
          <a:bodyPr anchor="ctr"/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fld id="{613CE277-19B7-4C51-8363-80AF038390ED}" type="slidenum">
              <a:rPr lang="ru-RU" sz="2000" b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8</a:t>
            </a:fld>
            <a:endParaRPr lang="ru-RU" sz="20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itle 2"/>
          <p:cNvSpPr txBox="1">
            <a:spLocks/>
          </p:cNvSpPr>
          <p:nvPr/>
        </p:nvSpPr>
        <p:spPr bwMode="auto">
          <a:xfrm>
            <a:off x="539553" y="93961"/>
            <a:ext cx="8604448" cy="16668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lIns="0" tIns="0" rIns="0" bIns="0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ru-RU" altLang="ru-RU" sz="1200" b="1" dirty="0"/>
          </a:p>
        </p:txBody>
      </p:sp>
      <p:sp>
        <p:nvSpPr>
          <p:cNvPr id="38" name="Titre 3"/>
          <p:cNvSpPr txBox="1">
            <a:spLocks/>
          </p:cNvSpPr>
          <p:nvPr/>
        </p:nvSpPr>
        <p:spPr>
          <a:xfrm>
            <a:off x="996058" y="2420888"/>
            <a:ext cx="7691437" cy="1154360"/>
          </a:xfrm>
          <a:prstGeom prst="rect">
            <a:avLst/>
          </a:prstGeom>
          <a:solidFill>
            <a:srgbClr val="FF5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3600" b="1" dirty="0" smtClean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СПАСИБО ЗА ВНИМАНИЕ</a:t>
            </a:r>
            <a:endParaRPr kumimoji="0" lang="ru-RU" altLang="ru-RU" sz="36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737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29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/m_precDefaultNumber&gt;&lt;m_precDefaultPercent&gt;&lt;m_bNumberIsYear val=&quot;1&quot;/&gt;&lt;m_chMinusSymbol&gt;-&lt;/m_chMinusSymbol&gt;&lt;m_chDecimalSymbol17909&gt;,&lt;/m_chDecimalSymbol17909&gt;&lt;m_nGroupingDigits17909 val=&quot;3&quot;/&gt;&lt;m_chGroupingSymbol17909&gt; &lt;/m_chGroupingSymbol17909&gt;&lt;m_strSuffix17909&gt;%&lt;/m_strSuffix17909&gt;&lt;/m_precDefaultPercent&gt;&lt;m_precDefaultDate/&gt;&lt;m_precDefaultYear/&gt;&lt;m_precDefaultQuarter/&gt;&lt;m_precDefaultMonth/&gt;&lt;m_precDefaultWeek/&gt;&lt;m_precDefaultDay/&gt;&lt;m_mruColor&gt;&lt;m_vecMRU length=&quot;1&quot;&gt;&lt;elem m_fUsage=&quot;3.43900000000000010000E+000&quot;&gt;&lt;m_msothmcolidx val=&quot;0&quot;/&gt;&lt;m_rgb r=&quot;a4&quot; g=&quot;0&quot; b=&quot;4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G86XtuAk2cHJ0HmEYXT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oFL4j5PkW7REa6Vm7UH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G86XtuAk2cHJ0HmEYXT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tfIbGBNkuvgnh4Ay9D7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tfIbGBNkuvgnh4Ay9D7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tfIbGBNkuvgnh4Ay9D7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tfIbGBNkuvgnh4Ay9D7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cX7HKkp0GeX8A5H2jA6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cX7HKkp0GeX8A5H2jA6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cX7HKkp0GeX8A5H2jA6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jcX7HKkp0GeX8A5H2jA6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DqBZ_7DK0yxpUXvfU.ah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L0UtJDWU2Z6A9tslcqS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oFL4j5PkW7REa6Vm7UH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dtfIbGBNkuvgnh4Ay9D7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G86XtuAk2cHJ0HmEYXT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oFL4j5PkW7REa6Vm7UH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G86XtuAk2cHJ0HmEYXT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EoFL4j5PkW7REa6Vm7UHg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389462</TotalTime>
  <Words>396</Words>
  <Application>Microsoft Office PowerPoint</Application>
  <PresentationFormat>Экран (4:3)</PresentationFormat>
  <Paragraphs>105</Paragraphs>
  <Slides>8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think-cell Slide</vt:lpstr>
      <vt:lpstr>Бизнес-форум  «Франчайзинг-2015. Курс на перспективное развитие»    «Франчайзинг как способ гармоничного развития городской экономики»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Сокольникова Светлана Алексеевна</dc:creator>
  <cp:lastModifiedBy>Игорь</cp:lastModifiedBy>
  <cp:revision>110</cp:revision>
  <cp:lastPrinted>2015-04-03T10:08:33Z</cp:lastPrinted>
  <dcterms:created xsi:type="dcterms:W3CDTF">2014-09-30T05:43:14Z</dcterms:created>
  <dcterms:modified xsi:type="dcterms:W3CDTF">2015-05-20T15:43:58Z</dcterms:modified>
</cp:coreProperties>
</file>