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"1.0" encoding="UTF-8"?>
<Relationships xmlns="http://schemas.openxmlformats.org/package/2006/relationships">
 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3" Type="http://schemas.openxmlformats.org/officeDocument/2006/relationships/image" Target="../media/image93.png" /><Relationship Id="rId94" Type="http://schemas.openxmlformats.org/officeDocument/2006/relationships/image" Target="../media/image94.png" /><Relationship Id="rId95" Type="http://schemas.openxmlformats.org/officeDocument/2006/relationships/image" Target="../media/image95.png" /><Relationship Id="rId96" Type="http://schemas.openxmlformats.org/officeDocument/2006/relationships/image" Target="../media/image96.png" /><Relationship Id="rId97" Type="http://schemas.openxmlformats.org/officeDocument/2006/relationships/image" Target="../media/image97.png" /><Relationship Id="rId98" Type="http://schemas.openxmlformats.org/officeDocument/2006/relationships/image" Target="../media/image98.png" /><Relationship Id="rId99" Type="http://schemas.openxmlformats.org/officeDocument/2006/relationships/image" Target="../media/image99.png" /><Relationship Id="rId100" Type="http://schemas.openxmlformats.org/officeDocument/2006/relationships/image" Target="../media/image100.png" 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01.png" /><Relationship Id="rId102" Type="http://schemas.openxmlformats.org/officeDocument/2006/relationships/image" Target="../media/image102.png" /><Relationship Id="rId103" Type="http://schemas.openxmlformats.org/officeDocument/2006/relationships/image" Target="../media/image103.png" /><Relationship Id="rId104" Type="http://schemas.openxmlformats.org/officeDocument/2006/relationships/image" Target="../media/image104.png" /><Relationship Id="rId105" Type="http://schemas.openxmlformats.org/officeDocument/2006/relationships/image" Target="../media/image105.png" /><Relationship Id="rId106" Type="http://schemas.openxmlformats.org/officeDocument/2006/relationships/image" Target="../media/image106.png" /><Relationship Id="rId107" Type="http://schemas.openxmlformats.org/officeDocument/2006/relationships/image" Target="../media/image107.png" /><Relationship Id="rId108" Type="http://schemas.openxmlformats.org/officeDocument/2006/relationships/image" Target="../media/image108.png" /><Relationship Id="rId109" Type="http://schemas.openxmlformats.org/officeDocument/2006/relationships/image" Target="../media/image109.png" /><Relationship Id="rId110" Type="http://schemas.openxmlformats.org/officeDocument/2006/relationships/image" Target="../media/image110.png" /><Relationship Id="rId111" Type="http://schemas.openxmlformats.org/officeDocument/2006/relationships/image" Target="../media/image111.png" /><Relationship Id="rId112" Type="http://schemas.openxmlformats.org/officeDocument/2006/relationships/image" Target="../media/image112.png" /><Relationship Id="rId113" Type="http://schemas.openxmlformats.org/officeDocument/2006/relationships/image" Target="../media/image113.png" /><Relationship Id="rId114" Type="http://schemas.openxmlformats.org/officeDocument/2006/relationships/image" Target="../media/image114.png" /><Relationship Id="rId115" Type="http://schemas.openxmlformats.org/officeDocument/2006/relationships/image" Target="../media/image115.png" /><Relationship Id="rId116" Type="http://schemas.openxmlformats.org/officeDocument/2006/relationships/image" Target="../media/image116.png" /><Relationship Id="rId117" Type="http://schemas.openxmlformats.org/officeDocument/2006/relationships/image" Target="../media/image117.png" /><Relationship Id="rId118" Type="http://schemas.openxmlformats.org/officeDocument/2006/relationships/image" Target="../media/image118.png" /><Relationship Id="rId119" Type="http://schemas.openxmlformats.org/officeDocument/2006/relationships/image" Target="../media/image119.png" /><Relationship Id="rId120" Type="http://schemas.openxmlformats.org/officeDocument/2006/relationships/image" Target="../media/image120.png" /><Relationship Id="rId121" Type="http://schemas.openxmlformats.org/officeDocument/2006/relationships/image" Target="../media/image121.png" /><Relationship Id="rId122" Type="http://schemas.openxmlformats.org/officeDocument/2006/relationships/image" Target="../media/image122.png" 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png" /><Relationship Id="rId25" Type="http://schemas.openxmlformats.org/officeDocument/2006/relationships/image" Target="../media/image25.png" /><Relationship Id="rId26" Type="http://schemas.openxmlformats.org/officeDocument/2006/relationships/image" Target="../media/image26.png" /><Relationship Id="rId27" Type="http://schemas.openxmlformats.org/officeDocument/2006/relationships/image" Target="../media/image27.pn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image" Target="../media/image36.png" /><Relationship Id="rId37" Type="http://schemas.openxmlformats.org/officeDocument/2006/relationships/image" Target="../media/image37.png" /><Relationship Id="rId38" Type="http://schemas.openxmlformats.org/officeDocument/2006/relationships/image" Target="../media/image38.png" /><Relationship Id="rId39" Type="http://schemas.openxmlformats.org/officeDocument/2006/relationships/image" Target="../media/image39.png" /><Relationship Id="rId40" Type="http://schemas.openxmlformats.org/officeDocument/2006/relationships/image" Target="../media/image40.png" /><Relationship Id="rId41" Type="http://schemas.openxmlformats.org/officeDocument/2006/relationships/image" Target="../media/image41.png" /><Relationship Id="rId42" Type="http://schemas.openxmlformats.org/officeDocument/2006/relationships/image" Target="../media/image42.png" /><Relationship Id="rId43" Type="http://schemas.openxmlformats.org/officeDocument/2006/relationships/image" Target="../media/image43.png" 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4" Type="http://schemas.openxmlformats.org/officeDocument/2006/relationships/image" Target="../media/image44.png" /><Relationship Id="rId45" Type="http://schemas.openxmlformats.org/officeDocument/2006/relationships/image" Target="../media/image45.png" /><Relationship Id="rId46" Type="http://schemas.openxmlformats.org/officeDocument/2006/relationships/image" Target="../media/image46.png" /><Relationship Id="rId47" Type="http://schemas.openxmlformats.org/officeDocument/2006/relationships/image" Target="../media/image47.png" /><Relationship Id="rId48" Type="http://schemas.openxmlformats.org/officeDocument/2006/relationships/image" Target="../media/image48.png" /><Relationship Id="rId49" Type="http://schemas.openxmlformats.org/officeDocument/2006/relationships/image" Target="../media/image49.png" /><Relationship Id="rId50" Type="http://schemas.openxmlformats.org/officeDocument/2006/relationships/image" Target="../media/image50.png" /><Relationship Id="rId51" Type="http://schemas.openxmlformats.org/officeDocument/2006/relationships/image" Target="../media/image51.png" /><Relationship Id="rId52" Type="http://schemas.openxmlformats.org/officeDocument/2006/relationships/image" Target="../media/image52.png" /><Relationship Id="rId53" Type="http://schemas.openxmlformats.org/officeDocument/2006/relationships/image" Target="../media/image53.png" /><Relationship Id="rId54" Type="http://schemas.openxmlformats.org/officeDocument/2006/relationships/image" Target="../media/image54.png" /><Relationship Id="rId55" Type="http://schemas.openxmlformats.org/officeDocument/2006/relationships/image" Target="../media/image55.png" /><Relationship Id="rId56" Type="http://schemas.openxmlformats.org/officeDocument/2006/relationships/image" Target="../media/image56.png" /><Relationship Id="rId57" Type="http://schemas.openxmlformats.org/officeDocument/2006/relationships/image" Target="../media/image57.png" 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8" Type="http://schemas.openxmlformats.org/officeDocument/2006/relationships/image" Target="../media/image58.png" /><Relationship Id="rId59" Type="http://schemas.openxmlformats.org/officeDocument/2006/relationships/image" Target="../media/image59.png" /><Relationship Id="rId60" Type="http://schemas.openxmlformats.org/officeDocument/2006/relationships/image" Target="../media/image60.png" /><Relationship Id="rId61" Type="http://schemas.openxmlformats.org/officeDocument/2006/relationships/image" Target="../media/image61.png" /><Relationship Id="rId62" Type="http://schemas.openxmlformats.org/officeDocument/2006/relationships/image" Target="../media/image62.png" /><Relationship Id="rId63" Type="http://schemas.openxmlformats.org/officeDocument/2006/relationships/image" Target="../media/image63.png" /><Relationship Id="rId64" Type="http://schemas.openxmlformats.org/officeDocument/2006/relationships/image" Target="../media/image64.png" /><Relationship Id="rId65" Type="http://schemas.openxmlformats.org/officeDocument/2006/relationships/image" Target="../media/image65.png" /><Relationship Id="rId66" Type="http://schemas.openxmlformats.org/officeDocument/2006/relationships/image" Target="../media/image66.png" 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7" Type="http://schemas.openxmlformats.org/officeDocument/2006/relationships/image" Target="../media/image67.png" /><Relationship Id="rId68" Type="http://schemas.openxmlformats.org/officeDocument/2006/relationships/image" Target="../media/image68.png" /><Relationship Id="rId69" Type="http://schemas.openxmlformats.org/officeDocument/2006/relationships/image" Target="../media/image69.png" /><Relationship Id="rId70" Type="http://schemas.openxmlformats.org/officeDocument/2006/relationships/image" Target="../media/image70.png" /><Relationship Id="rId71" Type="http://schemas.openxmlformats.org/officeDocument/2006/relationships/image" Target="../media/image71.png" /><Relationship Id="rId72" Type="http://schemas.openxmlformats.org/officeDocument/2006/relationships/image" Target="../media/image72.png" /><Relationship Id="rId73" Type="http://schemas.openxmlformats.org/officeDocument/2006/relationships/image" Target="../media/image73.png" /><Relationship Id="rId74" Type="http://schemas.openxmlformats.org/officeDocument/2006/relationships/image" Target="../media/image74.png" /><Relationship Id="rId75" Type="http://schemas.openxmlformats.org/officeDocument/2006/relationships/image" Target="../media/image75.png" /><Relationship Id="rId76" Type="http://schemas.openxmlformats.org/officeDocument/2006/relationships/image" Target="../media/image76.png" /><Relationship Id="rId77" Type="http://schemas.openxmlformats.org/officeDocument/2006/relationships/image" Target="../media/image77.png" 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8" Type="http://schemas.openxmlformats.org/officeDocument/2006/relationships/image" Target="../media/image78.png" /><Relationship Id="rId79" Type="http://schemas.openxmlformats.org/officeDocument/2006/relationships/image" Target="../media/image79.png" /><Relationship Id="rId80" Type="http://schemas.openxmlformats.org/officeDocument/2006/relationships/image" Target="../media/image80.png" /><Relationship Id="rId81" Type="http://schemas.openxmlformats.org/officeDocument/2006/relationships/image" Target="../media/image81.png" /><Relationship Id="rId82" Type="http://schemas.openxmlformats.org/officeDocument/2006/relationships/image" Target="../media/image82.png" /><Relationship Id="rId83" Type="http://schemas.openxmlformats.org/officeDocument/2006/relationships/image" Target="../media/image83.png" /><Relationship Id="rId84" Type="http://schemas.openxmlformats.org/officeDocument/2006/relationships/image" Target="../media/image84.png" /><Relationship Id="rId85" Type="http://schemas.openxmlformats.org/officeDocument/2006/relationships/image" Target="../media/image85.png" 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6" Type="http://schemas.openxmlformats.org/officeDocument/2006/relationships/image" Target="../media/image86.png" /><Relationship Id="rId87" Type="http://schemas.openxmlformats.org/officeDocument/2006/relationships/image" Target="../media/image87.png" /><Relationship Id="rId88" Type="http://schemas.openxmlformats.org/officeDocument/2006/relationships/image" Target="../media/image88.png" /><Relationship Id="rId89" Type="http://schemas.openxmlformats.org/officeDocument/2006/relationships/image" Target="../media/image89.png" /><Relationship Id="rId90" Type="http://schemas.openxmlformats.org/officeDocument/2006/relationships/image" Target="../media/image90.png" /><Relationship Id="rId91" Type="http://schemas.openxmlformats.org/officeDocument/2006/relationships/image" Target="../media/image91.png" /><Relationship Id="rId92" Type="http://schemas.openxmlformats.org/officeDocument/2006/relationships/image" Target="../media/image9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1" name="object 1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4756" y="2357628"/>
            <a:ext cx="8001000" cy="521512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253484" y="6235697"/>
            <a:ext cx="56715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2429256"/>
            <a:ext cx="9144000" cy="442874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512564" y="4622165"/>
            <a:ext cx="115900" cy="22860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88480" y="102107"/>
            <a:ext cx="1260347" cy="83362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782116" y="1958270"/>
            <a:ext cx="7825527" cy="115439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366092"/>
                </a:solidFill>
                <a:latin typeface="Arial"/>
                <a:cs typeface="Arial"/>
              </a:rPr>
              <a:t>ГАРАНТИЙНАЯ ПОДДЕРЖКА</a:t>
            </a:r>
            <a:endParaRPr sz="4000">
              <a:latin typeface="Arial"/>
              <a:cs typeface="Arial"/>
            </a:endParaRPr>
          </a:p>
          <a:p>
            <a:pPr marL="149352">
              <a:lnSpc>
                <a:spcPct val="100000"/>
              </a:lnSpc>
            </a:pPr>
            <a:r>
              <a:rPr sz="4000" b="1" spc="10" dirty="0">
                <a:solidFill>
                  <a:srgbClr val="366092"/>
                </a:solidFill>
                <a:latin typeface="Arial"/>
                <a:cs typeface="Arial"/>
              </a:rPr>
              <a:t>ДЛЯ ПРЕДПРИНИМАТЕЛЕЙ</a:t>
            </a:r>
            <a:endParaRPr sz="4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6273419" y="93154"/>
            <a:ext cx="846506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06740" y="202692"/>
            <a:ext cx="728472" cy="726947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8204" y="1005840"/>
            <a:ext cx="3307080" cy="47244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63240" y="1005840"/>
            <a:ext cx="3307080" cy="47244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16752" y="1005840"/>
            <a:ext cx="3127248" cy="47244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5949695"/>
            <a:ext cx="9144000" cy="9083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253484" y="6235697"/>
            <a:ext cx="56715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9288" y="80772"/>
            <a:ext cx="856488" cy="541020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5747004" y="3467100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696712" y="4331208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576316" y="6490716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747004" y="3898392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530596" y="6059424"/>
            <a:ext cx="3358896" cy="59436"/>
          </a:xfrm>
          <a:custGeom>
            <a:avLst/>
            <a:gdLst/>
            <a:ahLst/>
            <a:cxnLst/>
            <a:rect l="l" t="t" r="r" b="b"/>
            <a:pathLst>
              <a:path w="3358896" h="59436">
                <a:moveTo>
                  <a:pt x="0" y="59436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59436"/>
                </a:lnTo>
                <a:lnTo>
                  <a:pt x="0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63270" y="958920"/>
            <a:ext cx="7941414" cy="54740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0070c0"/>
                </a:solidFill>
                <a:latin typeface="Arial"/>
                <a:cs typeface="Arial"/>
              </a:rPr>
              <a:t>ФЕДЕРАЛЬНЫЕ ПРОГРАММЫ ФИНАНСОВОЙ ПОДДЕРЖКИ</a:t>
            </a:r>
            <a:endParaRPr sz="1300">
              <a:latin typeface="Arial"/>
              <a:cs typeface="Arial"/>
            </a:endParaRPr>
          </a:p>
          <a:p>
            <a:pPr marL="2780385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СУБЪЕКТОВ МСП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02307" y="48767"/>
            <a:ext cx="728472" cy="705612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192" y="5777484"/>
            <a:ext cx="9131808" cy="10530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761730" y="6381087"/>
            <a:ext cx="283692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808080"/>
                </a:solidFill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60068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251155" y="1592326"/>
            <a:ext cx="8722424" cy="43300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28016">
              <a:lnSpc>
                <a:spcPct val="100000"/>
              </a:lnSpc>
            </a:pPr>
            <a:r>
              <a:rPr sz="1440" b="1" spc="10" dirty="0">
                <a:solidFill>
                  <a:srgbClr val="0070c0"/>
                </a:solidFill>
                <a:latin typeface="Arial"/>
                <a:cs typeface="Arial"/>
              </a:rPr>
              <a:t>ПРОГРАММА МИНЭКОНОМРАЗВИТИЯ:  Программа льготного кредитования субъектов МСП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89" b="1" spc="10" dirty="0">
                <a:solidFill>
                  <a:srgbClr val="0070c0"/>
                </a:solidFill>
                <a:latin typeface="Arial"/>
                <a:cs typeface="Arial"/>
              </a:rPr>
              <a:t>утверждена  постановлением Правительства РФ от 03.11.2017 г. № 674  (сокращенно: Программа 674 )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60020" y="2781300"/>
            <a:ext cx="5257800" cy="3456432"/>
          </a:xfrm>
          <a:custGeom>
            <a:avLst/>
            <a:gdLst/>
            <a:ahLst/>
            <a:cxnLst/>
            <a:rect l="l" t="t" r="r" b="b"/>
            <a:pathLst>
              <a:path w="5257800" h="3456432">
                <a:moveTo>
                  <a:pt x="0" y="3456432"/>
                </a:moveTo>
                <a:lnTo>
                  <a:pt x="0" y="0"/>
                </a:lnTo>
                <a:lnTo>
                  <a:pt x="5257800" y="0"/>
                </a:lnTo>
                <a:lnTo>
                  <a:pt x="5257800" y="3456432"/>
                </a:lnTo>
                <a:lnTo>
                  <a:pt x="0" y="3456432"/>
                </a:lnTo>
                <a:close/>
              </a:path>
            </a:pathLst>
          </a:custGeom>
          <a:solidFill>
            <a:srgbClr val="ffffff">
              <a:alpha val="63529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55448" y="2776728"/>
            <a:ext cx="5266944" cy="3465575"/>
          </a:xfrm>
          <a:custGeom>
            <a:avLst/>
            <a:gdLst/>
            <a:ahLst/>
            <a:cxnLst/>
            <a:rect l="l" t="t" r="r" b="b"/>
            <a:pathLst>
              <a:path w="5266944" h="3465575">
                <a:moveTo>
                  <a:pt x="4572" y="3461004"/>
                </a:moveTo>
                <a:lnTo>
                  <a:pt x="4572" y="4572"/>
                </a:lnTo>
                <a:lnTo>
                  <a:pt x="5262372" y="4572"/>
                </a:lnTo>
                <a:lnTo>
                  <a:pt x="5262372" y="3461004"/>
                </a:lnTo>
                <a:lnTo>
                  <a:pt x="4572" y="3461004"/>
                </a:lnTo>
                <a:close/>
              </a:path>
            </a:pathLst>
          </a:custGeom>
          <a:ln w="9144">
            <a:solidFill>
              <a:srgbClr val="8eb4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52069" y="2869867"/>
            <a:ext cx="1436044" cy="198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Программа  674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838832" y="2869867"/>
            <a:ext cx="1408633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ориентирована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49498" y="2869867"/>
            <a:ext cx="1669854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преимущественно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2869867"/>
            <a:ext cx="5125716" cy="4121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4870094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реализацию инвестиционных проектов, создание или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3296587"/>
            <a:ext cx="1301826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приобретение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971421" y="3296587"/>
            <a:ext cx="941109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основных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29686" y="3296587"/>
            <a:ext cx="810588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средств,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3296587"/>
            <a:ext cx="5125784" cy="10526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430773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включая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строительство, модернизацию объектов капитального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строительства,  в  том  числе  проведение  инженерных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изысканий, подготовка проектной документации в 2017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году.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4708652"/>
            <a:ext cx="96316" cy="16992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▪</a:t>
            </a:r>
            <a:endParaRPr sz="1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9574" y="4657057"/>
            <a:ext cx="981637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Процентная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809876" y="4657057"/>
            <a:ext cx="552335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ставка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482342" y="4657057"/>
            <a:ext cx="138641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–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739898" y="4663138"/>
            <a:ext cx="228104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924302" y="4663138"/>
            <a:ext cx="92427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970022" y="4663138"/>
            <a:ext cx="138641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9574" y="4663138"/>
            <a:ext cx="4663391" cy="71368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353411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предпринимательства и </a:t>
            </a:r>
            <a:r>
              <a:rPr sz="1600" b="1" spc="10" dirty="0">
                <a:latin typeface="Arial"/>
                <a:cs typeface="Arial"/>
              </a:rPr>
              <a:t>9,6% </a:t>
            </a:r>
            <a:r>
              <a:rPr sz="1600" spc="10" dirty="0">
                <a:latin typeface="Arial Narrow"/>
                <a:cs typeface="Arial Narrow"/>
              </a:rPr>
              <a:t>-  для субъектов среднего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предпринимательства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75406" y="4657057"/>
            <a:ext cx="329577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для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823462" y="4657057"/>
            <a:ext cx="836510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субъектов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779264" y="4657057"/>
            <a:ext cx="594090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малого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5464911"/>
            <a:ext cx="96316" cy="16992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▪</a:t>
            </a:r>
            <a:endParaRPr sz="1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9574" y="5413316"/>
            <a:ext cx="424437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Срок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33246" y="5413316"/>
            <a:ext cx="797390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льготного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928749" y="5413316"/>
            <a:ext cx="1119873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кредитования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047746" y="5419397"/>
            <a:ext cx="252023" cy="22600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до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02253" y="5419397"/>
            <a:ext cx="464410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b="1" spc="10" dirty="0">
                <a:latin typeface="Arial"/>
                <a:cs typeface="Arial"/>
              </a:rPr>
              <a:t>5 лет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52069" y="5734659"/>
            <a:ext cx="96316" cy="16992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▪</a:t>
            </a:r>
            <a:endParaRPr sz="1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9574" y="5683064"/>
            <a:ext cx="2898734" cy="2322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 Narrow"/>
                <a:cs typeface="Arial Narrow"/>
              </a:rPr>
              <a:t>Размер кредита:  от </a:t>
            </a:r>
            <a:r>
              <a:rPr sz="1600" b="1" spc="10" dirty="0">
                <a:latin typeface="Arial"/>
                <a:cs typeface="Arial"/>
              </a:rPr>
              <a:t>5 млн руб. </a:t>
            </a:r>
            <a:r>
              <a:rPr sz="1600" spc="10" dirty="0">
                <a:latin typeface="Arial Narrow"/>
                <a:cs typeface="Arial Narrow"/>
              </a:rPr>
              <a:t>до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642106" y="5689145"/>
            <a:ext cx="657561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1 млрд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9574" y="5689145"/>
            <a:ext cx="3971395" cy="4700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626205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руб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510" spc="10" dirty="0">
                <a:latin typeface="Arial Narrow"/>
                <a:cs typeface="Arial Narrow"/>
              </a:rPr>
              <a:t>кредитный лимит на заемщика - до </a:t>
            </a:r>
            <a:r>
              <a:rPr sz="1510" b="1" spc="10" dirty="0">
                <a:latin typeface="Arial"/>
                <a:cs typeface="Arial"/>
              </a:rPr>
              <a:t>4 млрд руб.)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632960" y="5683064"/>
            <a:ext cx="740349" cy="2322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. </a:t>
            </a:r>
            <a:r>
              <a:rPr sz="1600" spc="10" dirty="0">
                <a:latin typeface="Arial Narrow"/>
                <a:cs typeface="Arial Narrow"/>
              </a:rPr>
              <a:t>(общий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100" name="Image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30596" y="4783836"/>
            <a:ext cx="3613404" cy="159715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5883275" y="4930928"/>
            <a:ext cx="3154837" cy="58910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b="1" spc="10" dirty="0">
                <a:solidFill>
                  <a:srgbClr val="0070c0"/>
                </a:solidFill>
                <a:latin typeface="Arial"/>
                <a:cs typeface="Arial"/>
              </a:rPr>
              <a:t>В Программе 674 участвуют   </a:t>
            </a:r>
            <a:endParaRPr sz="1600">
              <a:latin typeface="Arial"/>
              <a:cs typeface="Arial"/>
            </a:endParaRPr>
          </a:p>
          <a:p>
            <a:pPr marL="141985">
              <a:lnSpc>
                <a:spcPct val="100000"/>
              </a:lnSpc>
            </a:pPr>
            <a:r>
              <a:rPr sz="1850" b="1" spc="10" dirty="0">
                <a:solidFill>
                  <a:srgbClr val="0070c0"/>
                </a:solidFill>
                <a:latin typeface="Arial"/>
                <a:cs typeface="Arial"/>
              </a:rPr>
              <a:t>аккредитованные  банки: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724779" y="5502391"/>
            <a:ext cx="325523" cy="26127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79" spc="10" dirty="0">
                <a:latin typeface="Arial"/>
                <a:cs typeface="Arial"/>
              </a:rPr>
              <a:t>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6058789" y="5537660"/>
            <a:ext cx="2431625" cy="22600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ПАО «Сбербанк России»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724779" y="5746231"/>
            <a:ext cx="2434344" cy="50511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➢  ПАО «ВТБ»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➢  АО «Россельхозбанк»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99288" y="2205228"/>
            <a:ext cx="6973824" cy="502920"/>
          </a:xfrm>
          <a:custGeom>
            <a:avLst/>
            <a:gdLst/>
            <a:ahLst/>
            <a:cxnLst/>
            <a:rect l="l" t="t" r="r" b="b"/>
            <a:pathLst>
              <a:path w="6973824" h="502920">
                <a:moveTo>
                  <a:pt x="0" y="502920"/>
                </a:moveTo>
                <a:lnTo>
                  <a:pt x="0" y="0"/>
                </a:lnTo>
                <a:lnTo>
                  <a:pt x="6973824" y="0"/>
                </a:lnTo>
                <a:lnTo>
                  <a:pt x="6973824" y="502920"/>
                </a:lnTo>
                <a:lnTo>
                  <a:pt x="0" y="502920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94716" y="2200656"/>
            <a:ext cx="6982968" cy="512063"/>
          </a:xfrm>
          <a:custGeom>
            <a:avLst/>
            <a:gdLst/>
            <a:ahLst/>
            <a:cxnLst/>
            <a:rect l="l" t="t" r="r" b="b"/>
            <a:pathLst>
              <a:path w="6982968" h="512063">
                <a:moveTo>
                  <a:pt x="4572" y="507492"/>
                </a:moveTo>
                <a:lnTo>
                  <a:pt x="4572" y="4572"/>
                </a:lnTo>
                <a:lnTo>
                  <a:pt x="6978396" y="4572"/>
                </a:lnTo>
                <a:lnTo>
                  <a:pt x="6978396" y="507492"/>
                </a:lnTo>
                <a:lnTo>
                  <a:pt x="4572" y="50749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980310" y="2322370"/>
            <a:ext cx="3778680" cy="28377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b="1" spc="10" dirty="0">
                <a:solidFill>
                  <a:srgbClr val="0070c0"/>
                </a:solidFill>
                <a:latin typeface="Arial"/>
                <a:cs typeface="Arial"/>
              </a:rPr>
              <a:t>Ключевые условия Программы 674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493766" y="3181757"/>
            <a:ext cx="2183362" cy="19915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Приоритетные отрасли: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666232" y="3392576"/>
            <a:ext cx="212598" cy="126324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✓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9" spc="10" dirty="0">
                <a:latin typeface="Arial"/>
                <a:cs typeface="Arial"/>
              </a:rPr>
              <a:t>✓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✓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✓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✓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59" spc="10" dirty="0">
                <a:latin typeface="Arial"/>
                <a:cs typeface="Arial"/>
              </a:rPr>
              <a:t>✓</a:t>
            </a:r>
            <a:endParaRPr sz="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943600" y="3395647"/>
            <a:ext cx="3182474" cy="126567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АПК</a:t>
            </a:r>
            <a:endParaRPr sz="1400">
              <a:latin typeface="Arial"/>
              <a:cs typeface="Arial"/>
            </a:endParaRPr>
          </a:p>
          <a:p>
            <a:pPr marL="82296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обрабатывающая промышленность</a:t>
            </a:r>
            <a:endParaRPr sz="1400">
              <a:latin typeface="Arial"/>
              <a:cs typeface="Arial"/>
            </a:endParaRPr>
          </a:p>
          <a:p>
            <a:pPr marL="82296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  <a:p>
            <a:pPr marL="82296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транспорт и связь</a:t>
            </a:r>
            <a:endParaRPr sz="1400">
              <a:latin typeface="Arial"/>
              <a:cs typeface="Arial"/>
            </a:endParaRPr>
          </a:p>
          <a:p>
            <a:pPr marL="82296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внутренний туризм</a:t>
            </a:r>
            <a:endParaRPr sz="1400">
              <a:latin typeface="Arial"/>
              <a:cs typeface="Arial"/>
            </a:endParaRPr>
          </a:p>
          <a:p>
            <a:pPr marL="82296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высокотехнологичные проекты и т.д.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62072" y="1261872"/>
            <a:ext cx="4393692" cy="3052572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16174" y="1294003"/>
            <a:ext cx="4284980" cy="2942463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98711" y="1276540"/>
            <a:ext cx="4319905" cy="2977388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95600" y="4314444"/>
            <a:ext cx="4250436" cy="341376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75432" y="1283208"/>
            <a:ext cx="4131564" cy="2572512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3135630" y="1320546"/>
            <a:ext cx="4011168" cy="2452116"/>
          </a:xfrm>
          <a:custGeom>
            <a:avLst/>
            <a:gdLst/>
            <a:ahLst/>
            <a:cxnLst/>
            <a:rect l="l" t="t" r="r" b="b"/>
            <a:pathLst>
              <a:path w="4011168" h="2452116">
                <a:moveTo>
                  <a:pt x="0" y="90043"/>
                </a:moveTo>
                <a:cubicBezTo>
                  <a:pt x="0" y="40259"/>
                  <a:pt x="40259" y="0"/>
                  <a:pt x="90043" y="0"/>
                </a:cubicBezTo>
                <a:lnTo>
                  <a:pt x="3921125" y="0"/>
                </a:lnTo>
                <a:cubicBezTo>
                  <a:pt x="3970909" y="0"/>
                  <a:pt x="4011168" y="40259"/>
                  <a:pt x="4011168" y="90043"/>
                </a:cubicBezTo>
                <a:lnTo>
                  <a:pt x="4011168" y="2362073"/>
                </a:lnTo>
                <a:cubicBezTo>
                  <a:pt x="4011168" y="2411857"/>
                  <a:pt x="3970909" y="2452116"/>
                  <a:pt x="3921125" y="2452116"/>
                </a:cubicBezTo>
                <a:lnTo>
                  <a:pt x="90043" y="2452116"/>
                </a:lnTo>
                <a:cubicBezTo>
                  <a:pt x="40259" y="2452116"/>
                  <a:pt x="0" y="2411857"/>
                  <a:pt x="0" y="2362073"/>
                </a:cubicBezTo>
                <a:close/>
              </a:path>
            </a:pathLst>
          </a:custGeom>
          <a:solidFill>
            <a:srgbClr val="dbee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3118103" y="1303020"/>
            <a:ext cx="4046220" cy="2487168"/>
          </a:xfrm>
          <a:custGeom>
            <a:avLst/>
            <a:gdLst/>
            <a:ahLst/>
            <a:cxnLst/>
            <a:rect l="l" t="t" r="r" b="b"/>
            <a:pathLst>
              <a:path w="4046220" h="2487168">
                <a:moveTo>
                  <a:pt x="17527" y="107569"/>
                </a:moveTo>
                <a:cubicBezTo>
                  <a:pt x="17527" y="57785"/>
                  <a:pt x="57786" y="17526"/>
                  <a:pt x="107570" y="17526"/>
                </a:cubicBezTo>
                <a:lnTo>
                  <a:pt x="3938652" y="17526"/>
                </a:lnTo>
                <a:cubicBezTo>
                  <a:pt x="3988436" y="17526"/>
                  <a:pt x="4028695" y="57785"/>
                  <a:pt x="4028695" y="107569"/>
                </a:cubicBezTo>
                <a:lnTo>
                  <a:pt x="4028695" y="2379599"/>
                </a:lnTo>
                <a:cubicBezTo>
                  <a:pt x="4028695" y="2429383"/>
                  <a:pt x="3988436" y="2469642"/>
                  <a:pt x="3938652" y="2469642"/>
                </a:cubicBezTo>
                <a:lnTo>
                  <a:pt x="107570" y="2469642"/>
                </a:lnTo>
                <a:cubicBezTo>
                  <a:pt x="57786" y="2469642"/>
                  <a:pt x="17527" y="2429383"/>
                  <a:pt x="17527" y="2379599"/>
                </a:cubicBez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3390138" y="1503426"/>
            <a:ext cx="210312" cy="228600"/>
          </a:xfrm>
          <a:custGeom>
            <a:avLst/>
            <a:gdLst/>
            <a:ahLst/>
            <a:cxnLst/>
            <a:rect l="l" t="t" r="r" b="b"/>
            <a:pathLst>
              <a:path w="210312" h="228600">
                <a:moveTo>
                  <a:pt x="0" y="114300"/>
                </a:moveTo>
                <a:cubicBezTo>
                  <a:pt x="0" y="51181"/>
                  <a:pt x="47117" y="0"/>
                  <a:pt x="105156" y="0"/>
                </a:cubicBezTo>
                <a:cubicBezTo>
                  <a:pt x="163195" y="0"/>
                  <a:pt x="210312" y="51181"/>
                  <a:pt x="210312" y="114300"/>
                </a:cubicBezTo>
                <a:cubicBezTo>
                  <a:pt x="210312" y="177419"/>
                  <a:pt x="163195" y="228600"/>
                  <a:pt x="105156" y="228600"/>
                </a:cubicBezTo>
                <a:cubicBezTo>
                  <a:pt x="47117" y="228600"/>
                  <a:pt x="0" y="177419"/>
                  <a:pt x="0" y="114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07" name="Image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89376" y="1502664"/>
            <a:ext cx="211836" cy="230124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3371088" y="1484376"/>
            <a:ext cx="248412" cy="266700"/>
          </a:xfrm>
          <a:custGeom>
            <a:avLst/>
            <a:gdLst/>
            <a:ahLst/>
            <a:cxnLst/>
            <a:rect l="l" t="t" r="r" b="b"/>
            <a:pathLst>
              <a:path w="248412" h="266700">
                <a:moveTo>
                  <a:pt x="19050" y="133350"/>
                </a:moveTo>
                <a:cubicBezTo>
                  <a:pt x="19050" y="70231"/>
                  <a:pt x="66167" y="19050"/>
                  <a:pt x="124206" y="19050"/>
                </a:cubicBezTo>
                <a:cubicBezTo>
                  <a:pt x="182245" y="19050"/>
                  <a:pt x="229362" y="70231"/>
                  <a:pt x="229362" y="133350"/>
                </a:cubicBezTo>
                <a:cubicBezTo>
                  <a:pt x="229362" y="196469"/>
                  <a:pt x="182245" y="247650"/>
                  <a:pt x="124206" y="247650"/>
                </a:cubicBezTo>
                <a:cubicBezTo>
                  <a:pt x="66167" y="247650"/>
                  <a:pt x="19050" y="196469"/>
                  <a:pt x="19050" y="133350"/>
                </a:cubicBezTo>
                <a:close/>
              </a:path>
            </a:pathLst>
          </a:custGeom>
          <a:ln w="38100">
            <a:solidFill>
              <a:srgbClr val="3e3e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08" name="Image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684020" y="4125468"/>
            <a:ext cx="4250436" cy="437388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16808" y="3287268"/>
            <a:ext cx="286512" cy="309372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09188" y="2002536"/>
            <a:ext cx="286512" cy="309372"/>
          </a:xfrm>
          <a:prstGeom prst="rect">
            <a:avLst/>
          </a:prstGeom>
        </p:spPr>
      </p:pic>
      <p:pic>
        <p:nvPicPr>
          <p:cNvPr id="111" name="Image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09188" y="2694431"/>
            <a:ext cx="286512" cy="309372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16808" y="2997707"/>
            <a:ext cx="286512" cy="30937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3890137" y="1415593"/>
            <a:ext cx="2776347" cy="51967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002060"/>
                </a:solidFill>
                <a:latin typeface="Arial"/>
                <a:cs typeface="Arial"/>
              </a:rPr>
              <a:t>АНО Центр гарантийного</a:t>
            </a:r>
            <a:endParaRPr sz="1400">
              <a:latin typeface="Arial"/>
              <a:cs typeface="Arial"/>
            </a:endParaRPr>
          </a:p>
          <a:p>
            <a:pPr marL="397764">
              <a:lnSpc>
                <a:spcPct val="100000"/>
              </a:lnSpc>
            </a:pPr>
            <a:r>
              <a:rPr sz="1800" b="1" spc="10" dirty="0">
                <a:solidFill>
                  <a:srgbClr val="002060"/>
                </a:solidFill>
                <a:latin typeface="Arial"/>
                <a:cs typeface="Arial"/>
              </a:rPr>
              <a:t>обеспечения МСП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23030" y="2068290"/>
            <a:ext cx="2625334" cy="61805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solidFill>
                  <a:srgbClr val="3e3e3e"/>
                </a:solidFill>
                <a:latin typeface="Arial"/>
                <a:cs typeface="Arial"/>
              </a:rPr>
              <a:t>162600, Россия, Вологодская обл.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3e3e3e"/>
                </a:solidFill>
                <a:latin typeface="Arial"/>
                <a:cs typeface="Arial"/>
              </a:rPr>
              <a:t>г. Череповец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3e3e3e"/>
                </a:solidFill>
                <a:latin typeface="Arial"/>
                <a:cs typeface="Arial"/>
              </a:rPr>
              <a:t>б-р. Доменщиков 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67226" y="2784307"/>
            <a:ext cx="1541652" cy="19165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b="1" spc="10" dirty="0">
                <a:solidFill>
                  <a:srgbClr val="3e3e3e"/>
                </a:solidFill>
                <a:latin typeface="Arial"/>
                <a:cs typeface="Arial"/>
              </a:rPr>
              <a:t>тел.: (8202) 20-19-29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67226" y="3044082"/>
            <a:ext cx="1250639" cy="1911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solidFill>
                  <a:srgbClr val="002060"/>
                </a:solidFill>
                <a:latin typeface="Arial"/>
                <a:cs typeface="Arial"/>
              </a:rPr>
              <a:t>www.agr-city.ru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67226" y="3333642"/>
            <a:ext cx="793489" cy="1911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3e3e3e"/>
                </a:solidFill>
                <a:latin typeface="Arial"/>
                <a:cs typeface="Arial"/>
              </a:rPr>
              <a:t>e-mail: </a:t>
            </a:r>
            <a:r>
              <a:rPr sz="1370" b="1" spc="10" dirty="0">
                <a:solidFill>
                  <a:srgbClr val="0000ff"/>
                </a:solidFill>
                <a:latin typeface="Arial"/>
                <a:cs typeface="Arial"/>
              </a:rPr>
              <a:t>vd</a:t>
            </a:r>
            <a:endParaRPr sz="13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533519" y="3504565"/>
            <a:ext cx="1127760" cy="18288"/>
          </a:xfrm>
          <a:custGeom>
            <a:avLst/>
            <a:gdLst/>
            <a:ahLst/>
            <a:cxnLst/>
            <a:rect l="l" t="t" r="r" b="b"/>
            <a:pathLst>
              <a:path w="1127760" h="18288">
                <a:moveTo>
                  <a:pt x="0" y="0"/>
                </a:moveTo>
                <a:lnTo>
                  <a:pt x="563880" y="0"/>
                </a:lnTo>
                <a:lnTo>
                  <a:pt x="1127760" y="0"/>
                </a:lnTo>
                <a:lnTo>
                  <a:pt x="1127760" y="18288"/>
                </a:lnTo>
                <a:lnTo>
                  <a:pt x="563880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715510" y="3333642"/>
            <a:ext cx="990035" cy="1911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solidFill>
                  <a:srgbClr val="0000ff"/>
                </a:solidFill>
                <a:latin typeface="Arial"/>
                <a:cs typeface="Arial"/>
              </a:rPr>
              <a:t>@agr-city.ru</a:t>
            </a:r>
            <a:endParaRPr sz="13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44187" y="3717925"/>
            <a:ext cx="1242060" cy="18288"/>
          </a:xfrm>
          <a:custGeom>
            <a:avLst/>
            <a:gdLst/>
            <a:ahLst/>
            <a:cxnLst/>
            <a:rect l="l" t="t" r="r" b="b"/>
            <a:pathLst>
              <a:path w="1242060" h="18288">
                <a:moveTo>
                  <a:pt x="0" y="0"/>
                </a:moveTo>
                <a:lnTo>
                  <a:pt x="621030" y="0"/>
                </a:lnTo>
                <a:lnTo>
                  <a:pt x="1242060" y="0"/>
                </a:lnTo>
                <a:lnTo>
                  <a:pt x="1242060" y="18288"/>
                </a:lnTo>
                <a:lnTo>
                  <a:pt x="621030" y="18288"/>
                </a:lnTo>
                <a:lnTo>
                  <a:pt x="0" y="182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544822" y="3547002"/>
            <a:ext cx="1332098" cy="1911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solidFill>
                  <a:srgbClr val="0000ff"/>
                </a:solidFill>
                <a:latin typeface="Arial"/>
                <a:cs typeface="Arial"/>
              </a:rPr>
              <a:t>info@agr-city.ru</a:t>
            </a:r>
            <a:r>
              <a:rPr sz="1310" b="1" spc="10" dirty="0">
                <a:solidFill>
                  <a:srgbClr val="3e3e3e"/>
                </a:solidFill>
                <a:latin typeface="Arial"/>
                <a:cs typeface="Arial"/>
              </a:rPr>
              <a:t>;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13" name="Image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626107" y="4646676"/>
            <a:ext cx="1159763" cy="1257300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6161532"/>
            <a:ext cx="4027932" cy="45720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01240" y="6164580"/>
            <a:ext cx="4381500" cy="45720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56048" y="6164580"/>
            <a:ext cx="4187952" cy="45720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6240" y="94488"/>
            <a:ext cx="856488" cy="53949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3226308" y="4934153"/>
            <a:ext cx="3922776" cy="3425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Garamond"/>
                <a:cs typeface="Garamond"/>
              </a:rPr>
              <a:t>СПАСИБО ЗА ВНИМАНИЕ!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8769350" y="6381087"/>
            <a:ext cx="269551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b="1" spc="10" dirty="0">
                <a:solidFill>
                  <a:srgbClr val="808080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8" name="Image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946148" y="22860"/>
            <a:ext cx="710183" cy="68884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242364" y="8578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685800"/>
            <a:ext cx="3768852" cy="45720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042160" y="685800"/>
            <a:ext cx="4381500" cy="45720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76160" y="-3048"/>
            <a:ext cx="1729740" cy="961644"/>
          </a:xfrm>
          <a:prstGeom prst="rect">
            <a:avLst/>
          </a:prstGeom>
        </p:spPr>
      </p:pic>
      <p:pic>
        <p:nvPicPr>
          <p:cNvPr id="122" name="Image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696968" y="685800"/>
            <a:ext cx="4381500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5949695"/>
            <a:ext cx="9144000" cy="9083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76172" y="3212592"/>
            <a:ext cx="3195828" cy="1158239"/>
          </a:xfrm>
          <a:custGeom>
            <a:avLst/>
            <a:gdLst/>
            <a:ahLst/>
            <a:cxnLst/>
            <a:rect l="l" t="t" r="r" b="b"/>
            <a:pathLst>
              <a:path w="3195828" h="1158239">
                <a:moveTo>
                  <a:pt x="0" y="1158240"/>
                </a:moveTo>
                <a:lnTo>
                  <a:pt x="0" y="0"/>
                </a:lnTo>
                <a:lnTo>
                  <a:pt x="3195828" y="0"/>
                </a:lnTo>
                <a:lnTo>
                  <a:pt x="3195828" y="1158240"/>
                </a:lnTo>
                <a:lnTo>
                  <a:pt x="0" y="1158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468501" y="3187477"/>
            <a:ext cx="2948331" cy="119743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70c0"/>
                </a:solidFill>
                <a:latin typeface="Arial"/>
                <a:cs typeface="Arial"/>
              </a:rPr>
              <a:t></a:t>
            </a: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ПАО «Сбербанк»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70c0"/>
                </a:solidFill>
                <a:latin typeface="Arial"/>
                <a:cs typeface="Arial"/>
              </a:rPr>
              <a:t></a:t>
            </a: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ПАО «Банк СГБ»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10" spc="10" dirty="0">
                <a:solidFill>
                  <a:srgbClr val="0070c0"/>
                </a:solidFill>
                <a:latin typeface="Arial"/>
                <a:cs typeface="Arial"/>
              </a:rPr>
              <a:t></a:t>
            </a:r>
            <a:r>
              <a:rPr sz="1910" b="1" spc="10" dirty="0">
                <a:solidFill>
                  <a:srgbClr val="0070c0"/>
                </a:solidFill>
                <a:latin typeface="Arial"/>
                <a:cs typeface="Arial"/>
              </a:rPr>
              <a:t>ПАО «Промсвязьбанк»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0070c0"/>
                </a:solidFill>
                <a:latin typeface="Arial"/>
                <a:cs typeface="Arial"/>
              </a:rPr>
              <a:t></a:t>
            </a: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АО «Россельхозбанк»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3369564"/>
            <a:ext cx="960120" cy="975360"/>
          </a:xfrm>
          <a:custGeom>
            <a:avLst/>
            <a:gdLst/>
            <a:ahLst/>
            <a:cxnLst/>
            <a:rect l="l" t="t" r="r" b="b"/>
            <a:pathLst>
              <a:path w="960120" h="975360">
                <a:moveTo>
                  <a:pt x="0" y="487680"/>
                </a:moveTo>
                <a:cubicBezTo>
                  <a:pt x="0" y="218313"/>
                  <a:pt x="214935" y="0"/>
                  <a:pt x="480061" y="0"/>
                </a:cubicBezTo>
                <a:cubicBezTo>
                  <a:pt x="745186" y="0"/>
                  <a:pt x="960121" y="218313"/>
                  <a:pt x="960121" y="487680"/>
                </a:cubicBezTo>
                <a:cubicBezTo>
                  <a:pt x="960121" y="757047"/>
                  <a:pt x="745186" y="975360"/>
                  <a:pt x="480061" y="975360"/>
                </a:cubicBezTo>
                <a:cubicBezTo>
                  <a:pt x="214935" y="975360"/>
                  <a:pt x="0" y="757047"/>
                  <a:pt x="0" y="48768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2503" y="3340608"/>
            <a:ext cx="1018032" cy="1033272"/>
          </a:xfrm>
          <a:custGeom>
            <a:avLst/>
            <a:gdLst/>
            <a:ahLst/>
            <a:cxnLst/>
            <a:rect l="l" t="t" r="r" b="b"/>
            <a:pathLst>
              <a:path w="1018032" h="1033272">
                <a:moveTo>
                  <a:pt x="28956" y="516636"/>
                </a:moveTo>
                <a:cubicBezTo>
                  <a:pt x="28956" y="247269"/>
                  <a:pt x="243891" y="28956"/>
                  <a:pt x="509017" y="28956"/>
                </a:cubicBezTo>
                <a:cubicBezTo>
                  <a:pt x="774142" y="28956"/>
                  <a:pt x="989077" y="247269"/>
                  <a:pt x="989077" y="516636"/>
                </a:cubicBezTo>
                <a:cubicBezTo>
                  <a:pt x="989077" y="786003"/>
                  <a:pt x="774142" y="1004316"/>
                  <a:pt x="509017" y="1004316"/>
                </a:cubicBezTo>
                <a:cubicBezTo>
                  <a:pt x="243891" y="1004316"/>
                  <a:pt x="28956" y="786003"/>
                  <a:pt x="28956" y="516636"/>
                </a:cubicBezTo>
                <a:close/>
              </a:path>
            </a:pathLst>
          </a:custGeom>
          <a:ln w="57912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4988" y="3503676"/>
            <a:ext cx="902208" cy="691896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00443" y="908304"/>
            <a:ext cx="1427988" cy="172821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286756" y="3336036"/>
            <a:ext cx="3439667" cy="1578863"/>
          </a:xfrm>
          <a:custGeom>
            <a:avLst/>
            <a:gdLst/>
            <a:ahLst/>
            <a:cxnLst/>
            <a:rect l="l" t="t" r="r" b="b"/>
            <a:pathLst>
              <a:path w="3439667" h="1578863">
                <a:moveTo>
                  <a:pt x="4572" y="1574292"/>
                </a:moveTo>
                <a:lnTo>
                  <a:pt x="4572" y="4572"/>
                </a:lnTo>
                <a:lnTo>
                  <a:pt x="3435096" y="4572"/>
                </a:lnTo>
                <a:lnTo>
                  <a:pt x="3435096" y="1574292"/>
                </a:lnTo>
                <a:lnTo>
                  <a:pt x="4572" y="1574292"/>
                </a:lnTo>
                <a:close/>
              </a:path>
            </a:pathLst>
          </a:custGeom>
          <a:ln w="9144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569585" y="3404895"/>
            <a:ext cx="2951986" cy="142439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b="1" spc="10" dirty="0">
                <a:solidFill>
                  <a:srgbClr val="0070c0"/>
                </a:solidFill>
                <a:latin typeface="Arial"/>
                <a:cs typeface="Arial"/>
              </a:rPr>
              <a:t>По кредитам на срок</a:t>
            </a:r>
            <a:endParaRPr sz="1500">
              <a:latin typeface="Arial"/>
              <a:cs typeface="Arial"/>
            </a:endParaRPr>
          </a:p>
          <a:p>
            <a:pPr marL="886968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до 5 лет,</a:t>
            </a:r>
            <a:endParaRPr sz="2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80" b="1" spc="10" dirty="0">
                <a:solidFill>
                  <a:srgbClr val="0070c0"/>
                </a:solidFill>
                <a:latin typeface="Arial"/>
                <a:cs typeface="Arial"/>
              </a:rPr>
              <a:t>для инвестиционных</a:t>
            </a:r>
            <a:endParaRPr sz="1900">
              <a:latin typeface="Arial"/>
              <a:cs typeface="Arial"/>
            </a:endParaRPr>
          </a:p>
          <a:p>
            <a:pPr marL="195071">
              <a:lnSpc>
                <a:spcPct val="100000"/>
              </a:lnSpc>
            </a:pPr>
            <a:r>
              <a:rPr sz="2280" b="1" spc="10" dirty="0">
                <a:solidFill>
                  <a:srgbClr val="0070c0"/>
                </a:solidFill>
                <a:latin typeface="Arial"/>
                <a:cs typeface="Arial"/>
              </a:rPr>
              <a:t>проектов до 10 лет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3520" y="5007864"/>
            <a:ext cx="3438143" cy="1210056"/>
          </a:xfrm>
          <a:custGeom>
            <a:avLst/>
            <a:gdLst/>
            <a:ahLst/>
            <a:cxnLst/>
            <a:rect l="l" t="t" r="r" b="b"/>
            <a:pathLst>
              <a:path w="3438143" h="1210056">
                <a:moveTo>
                  <a:pt x="4572" y="1205484"/>
                </a:moveTo>
                <a:lnTo>
                  <a:pt x="4572" y="4572"/>
                </a:lnTo>
                <a:lnTo>
                  <a:pt x="3433572" y="4572"/>
                </a:lnTo>
                <a:lnTo>
                  <a:pt x="3433572" y="1205484"/>
                </a:lnTo>
                <a:lnTo>
                  <a:pt x="4572" y="1205484"/>
                </a:lnTo>
                <a:close/>
              </a:path>
            </a:pathLst>
          </a:custGeom>
          <a:ln w="9144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451602" y="5077993"/>
            <a:ext cx="3218383" cy="105860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30" b="1" spc="10" dirty="0">
                <a:solidFill>
                  <a:srgbClr val="0070c0"/>
                </a:solidFill>
                <a:latin typeface="Arial"/>
                <a:cs typeface="Arial"/>
              </a:rPr>
              <a:t>Максимальный размер</a:t>
            </a:r>
            <a:endParaRPr sz="1800">
              <a:latin typeface="Arial"/>
              <a:cs typeface="Arial"/>
            </a:endParaRPr>
          </a:p>
          <a:p>
            <a:pPr marL="498347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поручительства</a:t>
            </a:r>
            <a:endParaRPr sz="2400">
              <a:latin typeface="Arial"/>
              <a:cs typeface="Arial"/>
            </a:endParaRPr>
          </a:p>
          <a:p>
            <a:pPr marL="783335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25 млн. руб.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8881237" y="6443525"/>
            <a:ext cx="112697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solidFill>
                  <a:srgbClr val="a7a7a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787" y="4479036"/>
            <a:ext cx="5050535" cy="1947672"/>
          </a:xfrm>
          <a:custGeom>
            <a:avLst/>
            <a:gdLst/>
            <a:ahLst/>
            <a:cxnLst/>
            <a:rect l="l" t="t" r="r" b="b"/>
            <a:pathLst>
              <a:path w="5050535" h="1947672">
                <a:moveTo>
                  <a:pt x="4572" y="1943100"/>
                </a:moveTo>
                <a:lnTo>
                  <a:pt x="4572" y="4572"/>
                </a:lnTo>
                <a:lnTo>
                  <a:pt x="5045964" y="4572"/>
                </a:lnTo>
                <a:lnTo>
                  <a:pt x="5045964" y="1943100"/>
                </a:lnTo>
                <a:lnTo>
                  <a:pt x="4572" y="1943100"/>
                </a:lnTo>
                <a:close/>
              </a:path>
            </a:pathLst>
          </a:custGeom>
          <a:ln w="9144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358140" y="4547895"/>
            <a:ext cx="4827067" cy="179042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20395">
              <a:lnSpc>
                <a:spcPct val="100000"/>
              </a:lnSpc>
            </a:pPr>
            <a:r>
              <a:rPr sz="2340" b="1" spc="10" dirty="0">
                <a:solidFill>
                  <a:srgbClr val="0070c0"/>
                </a:solidFill>
                <a:latin typeface="Arial"/>
                <a:cs typeface="Arial"/>
              </a:rPr>
              <a:t>Поручительства до 70 %</a:t>
            </a:r>
            <a:endParaRPr sz="2300">
              <a:latin typeface="Arial"/>
              <a:cs typeface="Arial"/>
            </a:endParaRPr>
          </a:p>
          <a:p>
            <a:pPr marL="72268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от суммы  кредита</a:t>
            </a:r>
            <a:endParaRPr sz="2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130" b="1" spc="10" dirty="0">
                <a:solidFill>
                  <a:srgbClr val="0070c0"/>
                </a:solidFill>
                <a:latin typeface="Arial"/>
                <a:cs typeface="Arial"/>
              </a:rPr>
              <a:t>До 50 % на пополнение оборотных</a:t>
            </a:r>
            <a:endParaRPr sz="2100">
              <a:latin typeface="Arial"/>
              <a:cs typeface="Arial"/>
            </a:endParaRPr>
          </a:p>
          <a:p>
            <a:pPr marL="68579">
              <a:lnSpc>
                <a:spcPct val="100000"/>
              </a:lnSpc>
            </a:pPr>
            <a:r>
              <a:rPr sz="2190" b="1" spc="10" dirty="0">
                <a:solidFill>
                  <a:srgbClr val="0070c0"/>
                </a:solidFill>
                <a:latin typeface="Arial"/>
                <a:cs typeface="Arial"/>
              </a:rPr>
              <a:t>средств для юр.лиц и ИП в сфере</a:t>
            </a:r>
            <a:endParaRPr sz="2100">
              <a:latin typeface="Arial"/>
              <a:cs typeface="Arial"/>
            </a:endParaRPr>
          </a:p>
          <a:p>
            <a:pPr marL="100583">
              <a:lnSpc>
                <a:spcPct val="100000"/>
              </a:lnSpc>
            </a:pPr>
            <a:r>
              <a:rPr sz="2250" b="1" spc="10" dirty="0">
                <a:solidFill>
                  <a:srgbClr val="0070c0"/>
                </a:solidFill>
                <a:latin typeface="Arial"/>
                <a:cs typeface="Arial"/>
              </a:rPr>
              <a:t>оптовой или розничной торговли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17307" y="7619"/>
            <a:ext cx="1729740" cy="900684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820" y="106680"/>
            <a:ext cx="856488" cy="539495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65504" y="68580"/>
            <a:ext cx="728472" cy="728471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46099" y="38544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594" y="916686"/>
            <a:ext cx="6230112" cy="1720596"/>
          </a:xfrm>
          <a:custGeom>
            <a:avLst/>
            <a:gdLst/>
            <a:ahLst/>
            <a:cxnLst/>
            <a:rect l="l" t="t" r="r" b="b"/>
            <a:pathLst>
              <a:path w="6230112" h="1720596">
                <a:moveTo>
                  <a:pt x="0" y="1720596"/>
                </a:moveTo>
                <a:lnTo>
                  <a:pt x="0" y="0"/>
                </a:lnTo>
                <a:lnTo>
                  <a:pt x="6230112" y="0"/>
                </a:lnTo>
                <a:lnTo>
                  <a:pt x="6230112" y="1720596"/>
                </a:lnTo>
                <a:lnTo>
                  <a:pt x="0" y="1720596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67640" y="903732"/>
            <a:ext cx="6256020" cy="1746504"/>
          </a:xfrm>
          <a:custGeom>
            <a:avLst/>
            <a:gdLst/>
            <a:ahLst/>
            <a:cxnLst/>
            <a:rect l="l" t="t" r="r" b="b"/>
            <a:pathLst>
              <a:path w="6256020" h="1746504">
                <a:moveTo>
                  <a:pt x="12954" y="1733550"/>
                </a:moveTo>
                <a:lnTo>
                  <a:pt x="12954" y="12954"/>
                </a:lnTo>
                <a:lnTo>
                  <a:pt x="6243066" y="12954"/>
                </a:lnTo>
                <a:lnTo>
                  <a:pt x="6243066" y="1733550"/>
                </a:lnTo>
                <a:lnTo>
                  <a:pt x="12954" y="1733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1376" y="1004316"/>
            <a:ext cx="5926836" cy="352044"/>
          </a:xfrm>
          <a:custGeom>
            <a:avLst/>
            <a:gdLst/>
            <a:ahLst/>
            <a:cxnLst/>
            <a:rect l="l" t="t" r="r" b="b"/>
            <a:pathLst>
              <a:path w="5926836" h="352044">
                <a:moveTo>
                  <a:pt x="0" y="352044"/>
                </a:moveTo>
                <a:lnTo>
                  <a:pt x="0" y="0"/>
                </a:lnTo>
                <a:lnTo>
                  <a:pt x="5926836" y="0"/>
                </a:lnTo>
                <a:lnTo>
                  <a:pt x="5926836" y="352044"/>
                </a:lnTo>
                <a:lnTo>
                  <a:pt x="0" y="352044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341376" y="991559"/>
            <a:ext cx="916183" cy="27309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ЦЕЛИ: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41376" y="1268400"/>
            <a:ext cx="5987211" cy="73945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1. Обеспечение доступа к заемным ресурсам для МСП.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50" b="1" spc="10" dirty="0">
                <a:latin typeface="Arial"/>
                <a:cs typeface="Arial"/>
              </a:rPr>
              <a:t>2. Содействие приобретению и модернизации основных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40" b="1" spc="10" dirty="0">
                <a:latin typeface="Arial"/>
                <a:cs typeface="Arial"/>
              </a:rPr>
              <a:t>средств, увеличению производственных мощностей.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41376" y="2009673"/>
            <a:ext cx="1480820" cy="4919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рабочих мест.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40664" y="2009445"/>
            <a:ext cx="1272158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Увеличение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188718" y="2009445"/>
            <a:ext cx="637108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числа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001010" y="2009445"/>
            <a:ext cx="1420978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сохраненных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597019" y="2009445"/>
            <a:ext cx="189509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961255" y="2009445"/>
            <a:ext cx="1361769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b="1" spc="10" dirty="0">
                <a:latin typeface="Arial"/>
                <a:cs typeface="Arial"/>
              </a:rPr>
              <a:t>создаваемых</a:t>
            </a:r>
            <a:endParaRPr sz="15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02971" y="2839609"/>
            <a:ext cx="5109701" cy="3273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УСЛОВИЯ И БАНКИ-ПАРТНЕРЫ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23616" y="1648968"/>
            <a:ext cx="1729740" cy="963168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44" y="5679947"/>
            <a:ext cx="9134856" cy="1178053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9372" y="86868"/>
            <a:ext cx="858012" cy="541019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833358" y="6381087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691640" y="28956"/>
            <a:ext cx="726948" cy="67665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60068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6910" y="1447038"/>
            <a:ext cx="5401056" cy="359664"/>
          </a:xfrm>
          <a:custGeom>
            <a:avLst/>
            <a:gdLst/>
            <a:ahLst/>
            <a:cxnLst/>
            <a:rect l="l" t="t" r="r" b="b"/>
            <a:pathLst>
              <a:path w="5401056" h="359664">
                <a:moveTo>
                  <a:pt x="0" y="59944"/>
                </a:moveTo>
                <a:cubicBezTo>
                  <a:pt x="0" y="26797"/>
                  <a:pt x="26797" y="0"/>
                  <a:pt x="59944" y="0"/>
                </a:cubicBezTo>
                <a:lnTo>
                  <a:pt x="5341112" y="0"/>
                </a:lnTo>
                <a:cubicBezTo>
                  <a:pt x="5374258" y="0"/>
                  <a:pt x="5401056" y="26797"/>
                  <a:pt x="5401056" y="59944"/>
                </a:cubicBezTo>
                <a:lnTo>
                  <a:pt x="5401056" y="299720"/>
                </a:lnTo>
                <a:cubicBezTo>
                  <a:pt x="5401056" y="332867"/>
                  <a:pt x="5374258" y="359664"/>
                  <a:pt x="5341112" y="359664"/>
                </a:cubicBezTo>
                <a:lnTo>
                  <a:pt x="59944" y="359664"/>
                </a:lnTo>
                <a:cubicBezTo>
                  <a:pt x="26797" y="359664"/>
                  <a:pt x="0" y="332867"/>
                  <a:pt x="0" y="299720"/>
                </a:cubicBezTo>
                <a:close/>
              </a:path>
            </a:pathLst>
          </a:custGeom>
          <a:solidFill>
            <a:srgbClr val="fbfaf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933956" y="1434084"/>
            <a:ext cx="5426964" cy="385572"/>
          </a:xfrm>
          <a:custGeom>
            <a:avLst/>
            <a:gdLst/>
            <a:ahLst/>
            <a:cxnLst/>
            <a:rect l="l" t="t" r="r" b="b"/>
            <a:pathLst>
              <a:path w="5426964" h="385572">
                <a:moveTo>
                  <a:pt x="12954" y="72898"/>
                </a:moveTo>
                <a:cubicBezTo>
                  <a:pt x="12954" y="39751"/>
                  <a:pt x="39751" y="12954"/>
                  <a:pt x="72898" y="12954"/>
                </a:cubicBezTo>
                <a:lnTo>
                  <a:pt x="5354066" y="12954"/>
                </a:lnTo>
                <a:cubicBezTo>
                  <a:pt x="5387212" y="12954"/>
                  <a:pt x="5414010" y="39751"/>
                  <a:pt x="5414010" y="72898"/>
                </a:cubicBezTo>
                <a:lnTo>
                  <a:pt x="5414010" y="312674"/>
                </a:lnTo>
                <a:cubicBezTo>
                  <a:pt x="5414010" y="345821"/>
                  <a:pt x="5387212" y="372618"/>
                  <a:pt x="5354066" y="372618"/>
                </a:cubicBezTo>
                <a:lnTo>
                  <a:pt x="72898" y="372618"/>
                </a:lnTo>
                <a:cubicBezTo>
                  <a:pt x="39751" y="372618"/>
                  <a:pt x="12954" y="345821"/>
                  <a:pt x="12954" y="312674"/>
                </a:cubicBez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3688715" y="1533021"/>
            <a:ext cx="1962814" cy="1964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КОНСУЛЬТИРОВАНИЕ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8020" y="1802892"/>
            <a:ext cx="2961131" cy="829055"/>
          </a:xfrm>
          <a:custGeom>
            <a:avLst/>
            <a:gdLst/>
            <a:ahLst/>
            <a:cxnLst/>
            <a:rect l="l" t="t" r="r" b="b"/>
            <a:pathLst>
              <a:path w="2961131" h="829055">
                <a:moveTo>
                  <a:pt x="12954" y="146812"/>
                </a:moveTo>
                <a:cubicBezTo>
                  <a:pt x="12954" y="72898"/>
                  <a:pt x="72898" y="12954"/>
                  <a:pt x="146812" y="12954"/>
                </a:cubicBezTo>
                <a:lnTo>
                  <a:pt x="2814320" y="12954"/>
                </a:lnTo>
                <a:cubicBezTo>
                  <a:pt x="2888234" y="12954"/>
                  <a:pt x="2948178" y="72898"/>
                  <a:pt x="2948178" y="146812"/>
                </a:cubicBezTo>
                <a:lnTo>
                  <a:pt x="2948178" y="682244"/>
                </a:lnTo>
                <a:cubicBezTo>
                  <a:pt x="2948178" y="756158"/>
                  <a:pt x="2888234" y="816102"/>
                  <a:pt x="2814320" y="816102"/>
                </a:cubicBezTo>
                <a:lnTo>
                  <a:pt x="146812" y="816102"/>
                </a:lnTo>
                <a:cubicBezTo>
                  <a:pt x="72898" y="816102"/>
                  <a:pt x="12954" y="756158"/>
                  <a:pt x="12954" y="682244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282186" y="1910084"/>
            <a:ext cx="1788608" cy="62321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742442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АНО ЦЕНТР</a:t>
            </a:r>
            <a:endParaRPr sz="13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ГАРАНТИЙНОГО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ОБЕСПЕЧЕНИЯ МСП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97496" y="16764"/>
            <a:ext cx="1729740" cy="963168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702808" y="2720339"/>
            <a:ext cx="1194816" cy="69189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876550" y="3390138"/>
            <a:ext cx="288036" cy="251460"/>
          </a:xfrm>
          <a:custGeom>
            <a:avLst/>
            <a:gdLst/>
            <a:ahLst/>
            <a:cxnLst/>
            <a:rect l="l" t="t" r="r" b="b"/>
            <a:pathLst>
              <a:path w="288036" h="251460">
                <a:moveTo>
                  <a:pt x="0" y="125730"/>
                </a:moveTo>
                <a:lnTo>
                  <a:pt x="72009" y="125730"/>
                </a:lnTo>
                <a:lnTo>
                  <a:pt x="72009" y="0"/>
                </a:lnTo>
                <a:lnTo>
                  <a:pt x="216027" y="0"/>
                </a:lnTo>
                <a:lnTo>
                  <a:pt x="216027" y="125730"/>
                </a:lnTo>
                <a:lnTo>
                  <a:pt x="288036" y="125730"/>
                </a:lnTo>
                <a:lnTo>
                  <a:pt x="144018" y="25146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863596" y="3377184"/>
            <a:ext cx="313944" cy="277367"/>
          </a:xfrm>
          <a:custGeom>
            <a:avLst/>
            <a:gdLst/>
            <a:ahLst/>
            <a:cxnLst/>
            <a:rect l="l" t="t" r="r" b="b"/>
            <a:pathLst>
              <a:path w="313944" h="277367">
                <a:moveTo>
                  <a:pt x="12954" y="138684"/>
                </a:moveTo>
                <a:lnTo>
                  <a:pt x="84963" y="138684"/>
                </a:lnTo>
                <a:lnTo>
                  <a:pt x="84963" y="12954"/>
                </a:lnTo>
                <a:lnTo>
                  <a:pt x="228981" y="12954"/>
                </a:lnTo>
                <a:lnTo>
                  <a:pt x="228981" y="138684"/>
                </a:lnTo>
                <a:lnTo>
                  <a:pt x="300990" y="138684"/>
                </a:lnTo>
                <a:lnTo>
                  <a:pt x="156972" y="264414"/>
                </a:lnTo>
                <a:close/>
              </a:path>
            </a:pathLst>
          </a:custGeom>
          <a:ln w="25908">
            <a:solidFill>
              <a:srgbClr val="395e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156198" y="3412998"/>
            <a:ext cx="288036" cy="251460"/>
          </a:xfrm>
          <a:custGeom>
            <a:avLst/>
            <a:gdLst/>
            <a:ahLst/>
            <a:cxnLst/>
            <a:rect l="l" t="t" r="r" b="b"/>
            <a:pathLst>
              <a:path w="288036" h="251460">
                <a:moveTo>
                  <a:pt x="0" y="125730"/>
                </a:moveTo>
                <a:lnTo>
                  <a:pt x="72009" y="125730"/>
                </a:lnTo>
                <a:lnTo>
                  <a:pt x="72009" y="0"/>
                </a:lnTo>
                <a:lnTo>
                  <a:pt x="216027" y="0"/>
                </a:lnTo>
                <a:lnTo>
                  <a:pt x="216027" y="125730"/>
                </a:lnTo>
                <a:lnTo>
                  <a:pt x="288036" y="125730"/>
                </a:lnTo>
                <a:lnTo>
                  <a:pt x="144018" y="25146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143244" y="3400044"/>
            <a:ext cx="313944" cy="277368"/>
          </a:xfrm>
          <a:custGeom>
            <a:avLst/>
            <a:gdLst/>
            <a:ahLst/>
            <a:cxnLst/>
            <a:rect l="l" t="t" r="r" b="b"/>
            <a:pathLst>
              <a:path w="313944" h="277368">
                <a:moveTo>
                  <a:pt x="12954" y="138684"/>
                </a:moveTo>
                <a:lnTo>
                  <a:pt x="84963" y="138684"/>
                </a:lnTo>
                <a:lnTo>
                  <a:pt x="84963" y="12954"/>
                </a:lnTo>
                <a:lnTo>
                  <a:pt x="228981" y="12954"/>
                </a:lnTo>
                <a:lnTo>
                  <a:pt x="228981" y="138684"/>
                </a:lnTo>
                <a:lnTo>
                  <a:pt x="300990" y="138684"/>
                </a:lnTo>
                <a:lnTo>
                  <a:pt x="156972" y="264414"/>
                </a:lnTo>
                <a:close/>
              </a:path>
            </a:pathLst>
          </a:custGeom>
          <a:ln w="25908">
            <a:solidFill>
              <a:srgbClr val="395e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007107" y="2606040"/>
            <a:ext cx="5426964" cy="797052"/>
          </a:xfrm>
          <a:custGeom>
            <a:avLst/>
            <a:gdLst/>
            <a:ahLst/>
            <a:cxnLst/>
            <a:rect l="l" t="t" r="r" b="b"/>
            <a:pathLst>
              <a:path w="5426964" h="797052">
                <a:moveTo>
                  <a:pt x="12955" y="141478"/>
                </a:moveTo>
                <a:cubicBezTo>
                  <a:pt x="12955" y="70485"/>
                  <a:pt x="70486" y="12954"/>
                  <a:pt x="141479" y="12954"/>
                </a:cubicBezTo>
                <a:lnTo>
                  <a:pt x="5285486" y="12954"/>
                </a:lnTo>
                <a:cubicBezTo>
                  <a:pt x="5356480" y="12954"/>
                  <a:pt x="5414011" y="70485"/>
                  <a:pt x="5414011" y="141478"/>
                </a:cubicBezTo>
                <a:lnTo>
                  <a:pt x="5414011" y="655574"/>
                </a:lnTo>
                <a:cubicBezTo>
                  <a:pt x="5414011" y="726567"/>
                  <a:pt x="5356480" y="784098"/>
                  <a:pt x="5285486" y="784098"/>
                </a:cubicBezTo>
                <a:lnTo>
                  <a:pt x="141479" y="784098"/>
                </a:lnTo>
                <a:cubicBezTo>
                  <a:pt x="70486" y="784098"/>
                  <a:pt x="12955" y="726567"/>
                  <a:pt x="12955" y="655574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149094" y="2804037"/>
            <a:ext cx="1849410" cy="40985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22504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ЭЛЕКТРОННАЯ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АНКЕТА ЗАЕМЩИКА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20062" y="3641598"/>
            <a:ext cx="5327904" cy="359664"/>
          </a:xfrm>
          <a:custGeom>
            <a:avLst/>
            <a:gdLst/>
            <a:ahLst/>
            <a:cxnLst/>
            <a:rect l="l" t="t" r="r" b="b"/>
            <a:pathLst>
              <a:path w="5327904" h="359664">
                <a:moveTo>
                  <a:pt x="0" y="59944"/>
                </a:moveTo>
                <a:cubicBezTo>
                  <a:pt x="0" y="26797"/>
                  <a:pt x="26797" y="0"/>
                  <a:pt x="59944" y="0"/>
                </a:cubicBezTo>
                <a:lnTo>
                  <a:pt x="5267960" y="0"/>
                </a:lnTo>
                <a:cubicBezTo>
                  <a:pt x="5301106" y="0"/>
                  <a:pt x="5327904" y="26797"/>
                  <a:pt x="5327904" y="59944"/>
                </a:cubicBezTo>
                <a:lnTo>
                  <a:pt x="5327904" y="299720"/>
                </a:lnTo>
                <a:cubicBezTo>
                  <a:pt x="5327904" y="332867"/>
                  <a:pt x="5301106" y="359664"/>
                  <a:pt x="5267960" y="359664"/>
                </a:cubicBezTo>
                <a:lnTo>
                  <a:pt x="59944" y="359664"/>
                </a:lnTo>
                <a:cubicBezTo>
                  <a:pt x="26797" y="359664"/>
                  <a:pt x="0" y="332867"/>
                  <a:pt x="0" y="299720"/>
                </a:cubicBezTo>
                <a:close/>
              </a:path>
            </a:pathLst>
          </a:custGeom>
          <a:solidFill>
            <a:srgbClr val="fbfaf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007107" y="3628644"/>
            <a:ext cx="5353812" cy="385572"/>
          </a:xfrm>
          <a:custGeom>
            <a:avLst/>
            <a:gdLst/>
            <a:ahLst/>
            <a:cxnLst/>
            <a:rect l="l" t="t" r="r" b="b"/>
            <a:pathLst>
              <a:path w="5353812" h="385572">
                <a:moveTo>
                  <a:pt x="12955" y="72898"/>
                </a:moveTo>
                <a:cubicBezTo>
                  <a:pt x="12955" y="39751"/>
                  <a:pt x="39752" y="12954"/>
                  <a:pt x="72899" y="12954"/>
                </a:cubicBezTo>
                <a:lnTo>
                  <a:pt x="5280915" y="12954"/>
                </a:lnTo>
                <a:cubicBezTo>
                  <a:pt x="5314061" y="12954"/>
                  <a:pt x="5340859" y="39751"/>
                  <a:pt x="5340859" y="72898"/>
                </a:cubicBezTo>
                <a:lnTo>
                  <a:pt x="5340859" y="312674"/>
                </a:lnTo>
                <a:cubicBezTo>
                  <a:pt x="5340859" y="345821"/>
                  <a:pt x="5314061" y="372618"/>
                  <a:pt x="5280915" y="372618"/>
                </a:cubicBezTo>
                <a:lnTo>
                  <a:pt x="72899" y="372618"/>
                </a:lnTo>
                <a:cubicBezTo>
                  <a:pt x="39752" y="372618"/>
                  <a:pt x="12955" y="345821"/>
                  <a:pt x="12955" y="312674"/>
                </a:cubicBez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016375" y="3728597"/>
            <a:ext cx="1380379" cy="1964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БАНК-ПАРТНЕР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54480" y="3988308"/>
            <a:ext cx="6342888" cy="979932"/>
          </a:xfrm>
          <a:custGeom>
            <a:avLst/>
            <a:gdLst/>
            <a:ahLst/>
            <a:cxnLst/>
            <a:rect l="l" t="t" r="r" b="b"/>
            <a:pathLst>
              <a:path w="6342888" h="979932">
                <a:moveTo>
                  <a:pt x="12954" y="171958"/>
                </a:moveTo>
                <a:cubicBezTo>
                  <a:pt x="12954" y="84201"/>
                  <a:pt x="84201" y="12954"/>
                  <a:pt x="171958" y="12954"/>
                </a:cubicBezTo>
                <a:lnTo>
                  <a:pt x="6170930" y="12954"/>
                </a:lnTo>
                <a:cubicBezTo>
                  <a:pt x="6258687" y="12954"/>
                  <a:pt x="6329934" y="84201"/>
                  <a:pt x="6329934" y="171958"/>
                </a:cubicBezTo>
                <a:lnTo>
                  <a:pt x="6329934" y="807974"/>
                </a:lnTo>
                <a:cubicBezTo>
                  <a:pt x="6329934" y="895731"/>
                  <a:pt x="6258687" y="966978"/>
                  <a:pt x="6170930" y="966978"/>
                </a:cubicBezTo>
                <a:lnTo>
                  <a:pt x="171958" y="966978"/>
                </a:lnTo>
                <a:cubicBezTo>
                  <a:pt x="84201" y="966978"/>
                  <a:pt x="12954" y="895731"/>
                  <a:pt x="12954" y="807974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705610" y="4169585"/>
            <a:ext cx="112690" cy="62553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▪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▪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▪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992122" y="4172081"/>
            <a:ext cx="5766138" cy="62321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Подача заявки в банк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Получение ответа о возможности финансирования;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79" spc="10" dirty="0">
                <a:latin typeface="Arial"/>
                <a:cs typeface="Arial"/>
              </a:rPr>
              <a:t>Банк-партнер направляет в Центр подписанную заявку и пакет документов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59402" y="4955286"/>
            <a:ext cx="288036" cy="251460"/>
          </a:xfrm>
          <a:custGeom>
            <a:avLst/>
            <a:gdLst/>
            <a:ahLst/>
            <a:cxnLst/>
            <a:rect l="l" t="t" r="r" b="b"/>
            <a:pathLst>
              <a:path w="288036" h="251460">
                <a:moveTo>
                  <a:pt x="0" y="125730"/>
                </a:moveTo>
                <a:lnTo>
                  <a:pt x="72009" y="125730"/>
                </a:lnTo>
                <a:lnTo>
                  <a:pt x="72009" y="0"/>
                </a:lnTo>
                <a:lnTo>
                  <a:pt x="216027" y="0"/>
                </a:lnTo>
                <a:lnTo>
                  <a:pt x="216027" y="125730"/>
                </a:lnTo>
                <a:lnTo>
                  <a:pt x="288036" y="125730"/>
                </a:lnTo>
                <a:lnTo>
                  <a:pt x="144018" y="25146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346448" y="4942332"/>
            <a:ext cx="313943" cy="277368"/>
          </a:xfrm>
          <a:custGeom>
            <a:avLst/>
            <a:gdLst/>
            <a:ahLst/>
            <a:cxnLst/>
            <a:rect l="l" t="t" r="r" b="b"/>
            <a:pathLst>
              <a:path w="313943" h="277368">
                <a:moveTo>
                  <a:pt x="12954" y="138684"/>
                </a:moveTo>
                <a:lnTo>
                  <a:pt x="84963" y="138684"/>
                </a:lnTo>
                <a:lnTo>
                  <a:pt x="84963" y="12954"/>
                </a:lnTo>
                <a:lnTo>
                  <a:pt x="228981" y="12954"/>
                </a:lnTo>
                <a:lnTo>
                  <a:pt x="228981" y="138684"/>
                </a:lnTo>
                <a:lnTo>
                  <a:pt x="300990" y="138684"/>
                </a:lnTo>
                <a:lnTo>
                  <a:pt x="156972" y="264414"/>
                </a:lnTo>
                <a:close/>
              </a:path>
            </a:pathLst>
          </a:custGeom>
          <a:ln w="25908">
            <a:solidFill>
              <a:srgbClr val="395e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020062" y="5232654"/>
            <a:ext cx="5327904" cy="379476"/>
          </a:xfrm>
          <a:custGeom>
            <a:avLst/>
            <a:gdLst/>
            <a:ahLst/>
            <a:cxnLst/>
            <a:rect l="l" t="t" r="r" b="b"/>
            <a:pathLst>
              <a:path w="5327904" h="379476">
                <a:moveTo>
                  <a:pt x="0" y="63246"/>
                </a:moveTo>
                <a:cubicBezTo>
                  <a:pt x="0" y="28321"/>
                  <a:pt x="28320" y="0"/>
                  <a:pt x="63245" y="0"/>
                </a:cubicBezTo>
                <a:lnTo>
                  <a:pt x="5264657" y="0"/>
                </a:lnTo>
                <a:cubicBezTo>
                  <a:pt x="5299582" y="0"/>
                  <a:pt x="5327904" y="28321"/>
                  <a:pt x="5327904" y="63246"/>
                </a:cubicBezTo>
                <a:lnTo>
                  <a:pt x="5327904" y="316230"/>
                </a:lnTo>
                <a:cubicBezTo>
                  <a:pt x="5327904" y="351155"/>
                  <a:pt x="5299582" y="379476"/>
                  <a:pt x="5264657" y="379476"/>
                </a:cubicBezTo>
                <a:lnTo>
                  <a:pt x="63245" y="379476"/>
                </a:lnTo>
                <a:cubicBezTo>
                  <a:pt x="28320" y="379476"/>
                  <a:pt x="0" y="351155"/>
                  <a:pt x="0" y="316230"/>
                </a:cubicBezTo>
                <a:close/>
              </a:path>
            </a:pathLst>
          </a:custGeom>
          <a:solidFill>
            <a:srgbClr val="fbfaf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007107" y="5219700"/>
            <a:ext cx="5353812" cy="405384"/>
          </a:xfrm>
          <a:custGeom>
            <a:avLst/>
            <a:gdLst/>
            <a:ahLst/>
            <a:cxnLst/>
            <a:rect l="l" t="t" r="r" b="b"/>
            <a:pathLst>
              <a:path w="5353812" h="405384">
                <a:moveTo>
                  <a:pt x="12955" y="76200"/>
                </a:moveTo>
                <a:cubicBezTo>
                  <a:pt x="12955" y="41275"/>
                  <a:pt x="41275" y="12954"/>
                  <a:pt x="76200" y="12954"/>
                </a:cubicBezTo>
                <a:lnTo>
                  <a:pt x="5277612" y="12954"/>
                </a:lnTo>
                <a:cubicBezTo>
                  <a:pt x="5312537" y="12954"/>
                  <a:pt x="5340859" y="41275"/>
                  <a:pt x="5340859" y="76200"/>
                </a:cubicBezTo>
                <a:lnTo>
                  <a:pt x="5340859" y="329184"/>
                </a:lnTo>
                <a:cubicBezTo>
                  <a:pt x="5340859" y="364109"/>
                  <a:pt x="5312537" y="392430"/>
                  <a:pt x="5277612" y="392430"/>
                </a:cubicBezTo>
                <a:lnTo>
                  <a:pt x="76200" y="392430"/>
                </a:lnTo>
                <a:cubicBezTo>
                  <a:pt x="41275" y="392430"/>
                  <a:pt x="12955" y="364109"/>
                  <a:pt x="12955" y="329184"/>
                </a:cubicBez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544826" y="5329686"/>
            <a:ext cx="4321295" cy="1964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АНО ЦЕНТР ГАРАНТИЙНОГО ОБЕСПЕЧЕНИЯ МСП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4682" y="5612130"/>
            <a:ext cx="7523988" cy="1129282"/>
          </a:xfrm>
          <a:custGeom>
            <a:avLst/>
            <a:gdLst/>
            <a:ahLst/>
            <a:cxnLst/>
            <a:rect l="l" t="t" r="r" b="b"/>
            <a:pathLst>
              <a:path w="7523988" h="1129282">
                <a:moveTo>
                  <a:pt x="0" y="188214"/>
                </a:moveTo>
                <a:cubicBezTo>
                  <a:pt x="0" y="84264"/>
                  <a:pt x="84264" y="0"/>
                  <a:pt x="188214" y="0"/>
                </a:cubicBezTo>
                <a:lnTo>
                  <a:pt x="7335774" y="0"/>
                </a:lnTo>
                <a:cubicBezTo>
                  <a:pt x="7439660" y="0"/>
                  <a:pt x="7523988" y="84264"/>
                  <a:pt x="7523988" y="188214"/>
                </a:cubicBezTo>
                <a:lnTo>
                  <a:pt x="7523988" y="941070"/>
                </a:lnTo>
                <a:cubicBezTo>
                  <a:pt x="7523988" y="1045019"/>
                  <a:pt x="7439660" y="1129282"/>
                  <a:pt x="7335774" y="1129282"/>
                </a:cubicBezTo>
                <a:lnTo>
                  <a:pt x="188214" y="1129282"/>
                </a:lnTo>
                <a:cubicBezTo>
                  <a:pt x="84264" y="1129282"/>
                  <a:pt x="0" y="1045019"/>
                  <a:pt x="0" y="94107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1728" y="5599176"/>
            <a:ext cx="7549896" cy="1155190"/>
          </a:xfrm>
          <a:custGeom>
            <a:avLst/>
            <a:gdLst/>
            <a:ahLst/>
            <a:cxnLst/>
            <a:rect l="l" t="t" r="r" b="b"/>
            <a:pathLst>
              <a:path w="7549896" h="1155190">
                <a:moveTo>
                  <a:pt x="12954" y="201168"/>
                </a:moveTo>
                <a:cubicBezTo>
                  <a:pt x="12954" y="97218"/>
                  <a:pt x="97218" y="12954"/>
                  <a:pt x="201168" y="12954"/>
                </a:cubicBezTo>
                <a:lnTo>
                  <a:pt x="7348728" y="12954"/>
                </a:lnTo>
                <a:cubicBezTo>
                  <a:pt x="7452614" y="12954"/>
                  <a:pt x="7536942" y="97218"/>
                  <a:pt x="7536942" y="201168"/>
                </a:cubicBezTo>
                <a:lnTo>
                  <a:pt x="7536942" y="954024"/>
                </a:lnTo>
                <a:cubicBezTo>
                  <a:pt x="7536942" y="1057973"/>
                  <a:pt x="7452614" y="1142236"/>
                  <a:pt x="7348728" y="1142236"/>
                </a:cubicBezTo>
                <a:lnTo>
                  <a:pt x="201168" y="1142236"/>
                </a:lnTo>
                <a:cubicBezTo>
                  <a:pt x="97218" y="1142236"/>
                  <a:pt x="12954" y="1057973"/>
                  <a:pt x="12954" y="954024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031138" y="5762114"/>
            <a:ext cx="112690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▪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318006" y="5764611"/>
            <a:ext cx="6648446" cy="40985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Arial"/>
                <a:cs typeface="Arial"/>
              </a:rPr>
              <a:t>Центр в срок не позднее 3  (трех)/5  (пяти) рабочих дней со дня получения заявки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10" spc="10" dirty="0">
                <a:latin typeface="Arial"/>
                <a:cs typeface="Arial"/>
              </a:rPr>
              <a:t>предоставление поручительства и полного пакета документов принимает решение;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8085455" y="5764611"/>
            <a:ext cx="220991" cy="1964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031138" y="6188558"/>
            <a:ext cx="112883" cy="19915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▪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318006" y="6191059"/>
            <a:ext cx="2284077" cy="41043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Arial"/>
                <a:cs typeface="Arial"/>
              </a:rPr>
              <a:t>Заключается  трехсторонний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Заёмщиком и Банком.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692652" y="6191059"/>
            <a:ext cx="1975129" cy="1968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Arial"/>
                <a:cs typeface="Arial"/>
              </a:rPr>
              <a:t>договор  поручительства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757926" y="6191059"/>
            <a:ext cx="1346090" cy="1968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между  Центром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193915" y="6191059"/>
            <a:ext cx="1112937" cy="1968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Arial"/>
                <a:cs typeface="Arial"/>
              </a:rPr>
              <a:t>(Поручитель),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23316" y="885444"/>
            <a:ext cx="8119872" cy="733044"/>
          </a:xfrm>
          <a:custGeom>
            <a:avLst/>
            <a:gdLst/>
            <a:ahLst/>
            <a:cxnLst/>
            <a:rect l="l" t="t" r="r" b="b"/>
            <a:pathLst>
              <a:path w="8119872" h="733044">
                <a:moveTo>
                  <a:pt x="0" y="733044"/>
                </a:moveTo>
                <a:lnTo>
                  <a:pt x="0" y="0"/>
                </a:lnTo>
                <a:lnTo>
                  <a:pt x="8119872" y="0"/>
                </a:lnTo>
                <a:lnTo>
                  <a:pt x="8119872" y="733044"/>
                </a:lnTo>
                <a:lnTo>
                  <a:pt x="0" y="733044"/>
                </a:lnTo>
                <a:close/>
              </a:path>
            </a:pathLst>
          </a:custGeom>
          <a:solidFill>
            <a:srgbClr val="a6a6a6">
              <a:alpha val="16863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114958" y="793185"/>
            <a:ext cx="7198504" cy="57795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СХЕМА ВЗАИМОДЕЙСТВИЯ ЦЕНТРА ГАРАНТИЙНОГО</a:t>
            </a:r>
            <a:endParaRPr sz="1900">
              <a:latin typeface="Arial"/>
              <a:cs typeface="Arial"/>
            </a:endParaRPr>
          </a:p>
          <a:p>
            <a:pPr marL="356590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ОБЕСПЕЧЕНИЯ И БАНКОВ С СУБЪЕКТАМИ МСП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344" y="464819"/>
            <a:ext cx="856488" cy="53949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786495" y="6484443"/>
            <a:ext cx="141676" cy="28437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59764" y="403860"/>
            <a:ext cx="710183" cy="7101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708355" y="213296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1191768"/>
            <a:ext cx="3307080" cy="47244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1191768"/>
            <a:ext cx="3307080" cy="47244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8172" y="1191768"/>
            <a:ext cx="3195828" cy="4724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25729" y="1264157"/>
            <a:ext cx="4521708" cy="3523488"/>
          </a:xfrm>
          <a:custGeom>
            <a:avLst/>
            <a:gdLst/>
            <a:ahLst/>
            <a:cxnLst/>
            <a:rect l="l" t="t" r="r" b="b"/>
            <a:pathLst>
              <a:path w="4521708" h="3523488">
                <a:moveTo>
                  <a:pt x="0" y="3523489"/>
                </a:moveTo>
                <a:lnTo>
                  <a:pt x="0" y="0"/>
                </a:lnTo>
                <a:lnTo>
                  <a:pt x="4521709" y="0"/>
                </a:lnTo>
                <a:lnTo>
                  <a:pt x="4521709" y="3523489"/>
                </a:lnTo>
                <a:lnTo>
                  <a:pt x="0" y="3523489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12775" y="1251204"/>
            <a:ext cx="4547616" cy="3549396"/>
          </a:xfrm>
          <a:custGeom>
            <a:avLst/>
            <a:gdLst/>
            <a:ahLst/>
            <a:cxnLst/>
            <a:rect l="l" t="t" r="r" b="b"/>
            <a:pathLst>
              <a:path w="4547616" h="3549396">
                <a:moveTo>
                  <a:pt x="12954" y="3536442"/>
                </a:moveTo>
                <a:lnTo>
                  <a:pt x="12954" y="12953"/>
                </a:lnTo>
                <a:lnTo>
                  <a:pt x="4534663" y="12953"/>
                </a:lnTo>
                <a:lnTo>
                  <a:pt x="4534663" y="3536442"/>
                </a:lnTo>
                <a:lnTo>
                  <a:pt x="12954" y="353644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790956" y="1375607"/>
            <a:ext cx="3285189" cy="54740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10" b="1" spc="10" dirty="0">
                <a:solidFill>
                  <a:srgbClr val="0070c0"/>
                </a:solidFill>
                <a:latin typeface="Arial"/>
                <a:cs typeface="Arial"/>
              </a:rPr>
              <a:t>ООО «ЗАВОД КЛЕЕНОГО</a:t>
            </a:r>
            <a:endParaRPr sz="1900">
              <a:latin typeface="Arial"/>
              <a:cs typeface="Arial"/>
            </a:endParaRPr>
          </a:p>
          <a:p>
            <a:pPr marL="242620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БРУСА» (г. Череповец 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49275" y="3489395"/>
            <a:ext cx="3269910" cy="118786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Деревообрабатывающее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60" b="1" spc="10" dirty="0">
                <a:solidFill>
                  <a:srgbClr val="0070c0"/>
                </a:solidFill>
                <a:latin typeface="Arial"/>
                <a:cs typeface="Arial"/>
              </a:rPr>
              <a:t>производство, изготовление</a:t>
            </a:r>
            <a:endParaRPr sz="17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изделий из клееного и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профилированного бруса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5729" y="4941570"/>
            <a:ext cx="8974836" cy="1679448"/>
          </a:xfrm>
          <a:custGeom>
            <a:avLst/>
            <a:gdLst/>
            <a:ahLst/>
            <a:cxnLst/>
            <a:rect l="l" t="t" r="r" b="b"/>
            <a:pathLst>
              <a:path w="8974836" h="1679448">
                <a:moveTo>
                  <a:pt x="0" y="1679448"/>
                </a:moveTo>
                <a:lnTo>
                  <a:pt x="0" y="0"/>
                </a:lnTo>
                <a:lnTo>
                  <a:pt x="8974837" y="0"/>
                </a:lnTo>
                <a:lnTo>
                  <a:pt x="8974837" y="1679448"/>
                </a:lnTo>
                <a:lnTo>
                  <a:pt x="0" y="1679448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12775" y="4928616"/>
            <a:ext cx="9000744" cy="1705356"/>
          </a:xfrm>
          <a:custGeom>
            <a:avLst/>
            <a:gdLst/>
            <a:ahLst/>
            <a:cxnLst/>
            <a:rect l="l" t="t" r="r" b="b"/>
            <a:pathLst>
              <a:path w="9000744" h="1705356">
                <a:moveTo>
                  <a:pt x="12954" y="1692402"/>
                </a:moveTo>
                <a:lnTo>
                  <a:pt x="12954" y="12954"/>
                </a:lnTo>
                <a:lnTo>
                  <a:pt x="8987791" y="12954"/>
                </a:lnTo>
                <a:lnTo>
                  <a:pt x="8987791" y="1692402"/>
                </a:lnTo>
                <a:lnTo>
                  <a:pt x="12954" y="169240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3442715" y="5005775"/>
            <a:ext cx="3767990" cy="82175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57555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ООО «ХИРУРГИЧЕСКИЙ</a:t>
            </a:r>
            <a:endParaRPr sz="2000">
              <a:latin typeface="Arial"/>
              <a:cs typeface="Arial"/>
            </a:endParaRPr>
          </a:p>
          <a:p>
            <a:pPr marL="210312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МЕДИЦИНСКИЙ ЦЕНТР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«ГИППОКРАТ» (г. Череповец 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2128" y="4866131"/>
            <a:ext cx="1597151" cy="1866899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950720" y="5928125"/>
            <a:ext cx="3779189" cy="5778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0070c0"/>
                </a:solidFill>
                <a:latin typeface="Arial"/>
                <a:cs typeface="Arial"/>
              </a:rPr>
              <a:t>Оказание высокотехнологичной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медицинской помощи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8" name="Image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4988" y="2142744"/>
            <a:ext cx="2144268" cy="1286256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29256" y="2142744"/>
            <a:ext cx="1999488" cy="128625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769358" y="1239774"/>
            <a:ext cx="4331208" cy="3547872"/>
          </a:xfrm>
          <a:custGeom>
            <a:avLst/>
            <a:gdLst/>
            <a:ahLst/>
            <a:cxnLst/>
            <a:rect l="l" t="t" r="r" b="b"/>
            <a:pathLst>
              <a:path w="4331208" h="3547872">
                <a:moveTo>
                  <a:pt x="0" y="3547872"/>
                </a:moveTo>
                <a:lnTo>
                  <a:pt x="0" y="0"/>
                </a:lnTo>
                <a:lnTo>
                  <a:pt x="4331208" y="0"/>
                </a:lnTo>
                <a:lnTo>
                  <a:pt x="4331208" y="3547872"/>
                </a:lnTo>
                <a:lnTo>
                  <a:pt x="0" y="3547872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756404" y="1226820"/>
            <a:ext cx="4357116" cy="3573780"/>
          </a:xfrm>
          <a:custGeom>
            <a:avLst/>
            <a:gdLst/>
            <a:ahLst/>
            <a:cxnLst/>
            <a:rect l="l" t="t" r="r" b="b"/>
            <a:pathLst>
              <a:path w="4357116" h="3573780">
                <a:moveTo>
                  <a:pt x="12954" y="3560826"/>
                </a:moveTo>
                <a:lnTo>
                  <a:pt x="12954" y="12954"/>
                </a:lnTo>
                <a:lnTo>
                  <a:pt x="4344162" y="12954"/>
                </a:lnTo>
                <a:lnTo>
                  <a:pt x="4344162" y="3560826"/>
                </a:lnTo>
                <a:lnTo>
                  <a:pt x="12954" y="356082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614670" y="1347286"/>
            <a:ext cx="2838683" cy="54740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0070c0"/>
                </a:solidFill>
                <a:latin typeface="Arial"/>
                <a:cs typeface="Arial"/>
              </a:rPr>
              <a:t>СХПК «Ильюшинский»</a:t>
            </a:r>
            <a:endParaRPr sz="1800">
              <a:latin typeface="Arial"/>
              <a:cs typeface="Arial"/>
            </a:endParaRPr>
          </a:p>
          <a:p>
            <a:pPr marL="189357">
              <a:lnSpc>
                <a:spcPct val="100000"/>
              </a:lnSpc>
            </a:pPr>
            <a:r>
              <a:rPr sz="1970" b="1" spc="10" dirty="0">
                <a:solidFill>
                  <a:srgbClr val="0070c0"/>
                </a:solidFill>
                <a:latin typeface="Arial"/>
                <a:cs typeface="Arial"/>
              </a:rPr>
              <a:t>(Вологодский район)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980178" y="2049596"/>
            <a:ext cx="3158954" cy="2730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0070c0"/>
                </a:solidFill>
                <a:latin typeface="Arial"/>
                <a:cs typeface="Arial"/>
              </a:rPr>
              <a:t>Молочное животноводство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01968" y="3502152"/>
            <a:ext cx="1642871" cy="1171956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01968" y="2388108"/>
            <a:ext cx="1642871" cy="1161288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850892" y="2392680"/>
            <a:ext cx="1786127" cy="22860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23404" y="-228600"/>
            <a:ext cx="1729740" cy="9631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984882" y="294157"/>
            <a:ext cx="6194145" cy="69281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96647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ПРОЕКТЫ, ПОЛУЧИВШИЕ</a:t>
            </a:r>
            <a:endParaRPr sz="2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ГАРАНТИЙНУЮ ПОДДЕРЖКУ  В  2017 г.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45" name="Image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28878" y="3123438"/>
            <a:ext cx="2313432" cy="1389888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5924" y="3110484"/>
            <a:ext cx="2339340" cy="141579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962912" y="3415154"/>
            <a:ext cx="631264" cy="29957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РГО</a:t>
            </a:r>
            <a:endParaRPr sz="2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234440" y="3805815"/>
            <a:ext cx="2072725" cy="9027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b="1" spc="10" dirty="0">
                <a:solidFill>
                  <a:srgbClr val="0070c0"/>
                </a:solidFill>
                <a:latin typeface="Arial"/>
                <a:cs typeface="Arial"/>
              </a:rPr>
              <a:t>поручительства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60" b="1" spc="10" dirty="0">
                <a:solidFill>
                  <a:srgbClr val="0070c0"/>
                </a:solidFill>
                <a:latin typeface="Arial"/>
                <a:cs typeface="Arial"/>
              </a:rPr>
              <a:t>в сегменте до 25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b="1" spc="10" dirty="0">
                <a:solidFill>
                  <a:srgbClr val="0070c0"/>
                </a:solidFill>
                <a:latin typeface="Arial"/>
                <a:cs typeface="Arial"/>
              </a:rPr>
              <a:t>млн. рублей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52166" y="2490978"/>
            <a:ext cx="394716" cy="394716"/>
          </a:xfrm>
          <a:custGeom>
            <a:avLst/>
            <a:gdLst/>
            <a:ahLst/>
            <a:cxnLst/>
            <a:rect l="l" t="t" r="r" b="b"/>
            <a:pathLst>
              <a:path w="394716" h="394716">
                <a:moveTo>
                  <a:pt x="0" y="394716"/>
                </a:moveTo>
                <a:lnTo>
                  <a:pt x="394716" y="0"/>
                </a:lnTo>
                <a:lnTo>
                  <a:pt x="394716" y="39471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839212" y="2478024"/>
            <a:ext cx="420624" cy="420623"/>
          </a:xfrm>
          <a:custGeom>
            <a:avLst/>
            <a:gdLst/>
            <a:ahLst/>
            <a:cxnLst/>
            <a:rect l="l" t="t" r="r" b="b"/>
            <a:pathLst>
              <a:path w="420624" h="420623">
                <a:moveTo>
                  <a:pt x="12954" y="407670"/>
                </a:moveTo>
                <a:lnTo>
                  <a:pt x="407670" y="12954"/>
                </a:lnTo>
                <a:lnTo>
                  <a:pt x="407670" y="407670"/>
                </a:lnTo>
                <a:close/>
              </a:path>
            </a:pathLst>
          </a:custGeom>
          <a:ln w="25908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84626" y="2490978"/>
            <a:ext cx="2313432" cy="1389888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71672" y="2478024"/>
            <a:ext cx="2339339" cy="141579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063238" y="2782957"/>
            <a:ext cx="1459442" cy="29925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МСП Банк</a:t>
            </a:r>
            <a:endParaRPr sz="2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790442" y="3172838"/>
            <a:ext cx="1975112" cy="120502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solidFill>
                  <a:srgbClr val="0070c0"/>
                </a:solidFill>
                <a:latin typeface="Arial"/>
                <a:cs typeface="Arial"/>
              </a:rPr>
              <a:t>гарантии в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110" b="1" spc="10" dirty="0">
                <a:solidFill>
                  <a:srgbClr val="0070c0"/>
                </a:solidFill>
                <a:latin typeface="Arial"/>
                <a:cs typeface="Arial"/>
              </a:rPr>
              <a:t>сегменте от 25</a:t>
            </a:r>
            <a:endParaRPr sz="2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50" b="1" spc="10" dirty="0">
                <a:solidFill>
                  <a:srgbClr val="0070c0"/>
                </a:solidFill>
                <a:latin typeface="Arial"/>
                <a:cs typeface="Arial"/>
              </a:rPr>
              <a:t>млн. рублей до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00" b="1" spc="10" dirty="0">
                <a:solidFill>
                  <a:srgbClr val="0070c0"/>
                </a:solidFill>
                <a:latin typeface="Arial"/>
                <a:cs typeface="Arial"/>
              </a:rPr>
              <a:t>100 млн. рублей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07914" y="1858518"/>
            <a:ext cx="394716" cy="394716"/>
          </a:xfrm>
          <a:custGeom>
            <a:avLst/>
            <a:gdLst/>
            <a:ahLst/>
            <a:cxnLst/>
            <a:rect l="l" t="t" r="r" b="b"/>
            <a:pathLst>
              <a:path w="394716" h="394716">
                <a:moveTo>
                  <a:pt x="0" y="394716"/>
                </a:moveTo>
                <a:lnTo>
                  <a:pt x="394716" y="0"/>
                </a:lnTo>
                <a:lnTo>
                  <a:pt x="394716" y="39471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394960" y="1845564"/>
            <a:ext cx="420624" cy="420624"/>
          </a:xfrm>
          <a:custGeom>
            <a:avLst/>
            <a:gdLst/>
            <a:ahLst/>
            <a:cxnLst/>
            <a:rect l="l" t="t" r="r" b="b"/>
            <a:pathLst>
              <a:path w="420624" h="420624">
                <a:moveTo>
                  <a:pt x="12954" y="407670"/>
                </a:moveTo>
                <a:lnTo>
                  <a:pt x="407670" y="12954"/>
                </a:lnTo>
                <a:lnTo>
                  <a:pt x="407670" y="407670"/>
                </a:lnTo>
                <a:close/>
              </a:path>
            </a:pathLst>
          </a:custGeom>
          <a:ln w="25908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40374" y="1858518"/>
            <a:ext cx="2313432" cy="1389888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027420" y="1845564"/>
            <a:ext cx="2339340" cy="141579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6540373" y="2150497"/>
            <a:ext cx="1618133" cy="60100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Корпорация</a:t>
            </a:r>
            <a:endParaRPr sz="1500">
              <a:latin typeface="Arial"/>
              <a:cs typeface="Arial"/>
            </a:endParaRPr>
          </a:p>
          <a:p>
            <a:pPr marL="431292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МСП</a:t>
            </a:r>
            <a:endParaRPr sz="22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6346825" y="2842130"/>
            <a:ext cx="1975114" cy="90327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solidFill>
                  <a:srgbClr val="0070c0"/>
                </a:solidFill>
                <a:latin typeface="Arial"/>
                <a:cs typeface="Arial"/>
              </a:rPr>
              <a:t>гарантии по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b="1" spc="10" dirty="0">
                <a:solidFill>
                  <a:srgbClr val="0070c0"/>
                </a:solidFill>
                <a:latin typeface="Arial"/>
                <a:cs typeface="Arial"/>
              </a:rPr>
              <a:t>проектам от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900" b="1" spc="10" dirty="0">
                <a:solidFill>
                  <a:srgbClr val="0070c0"/>
                </a:solidFill>
                <a:latin typeface="Arial"/>
                <a:cs typeface="Arial"/>
              </a:rPr>
              <a:t>100 млн. рублей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5240" y="5804916"/>
            <a:ext cx="9128760" cy="1053084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668" y="36576"/>
            <a:ext cx="726948" cy="728472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5904" y="149352"/>
            <a:ext cx="713232" cy="5059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79857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94448" y="-105156"/>
            <a:ext cx="1728216" cy="961644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33297" y="1071506"/>
            <a:ext cx="7079139" cy="60511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20" spc="10" dirty="0">
                <a:solidFill>
                  <a:srgbClr val="0070c0"/>
                </a:solidFill>
                <a:latin typeface="Century"/>
                <a:cs typeface="Century"/>
              </a:rPr>
              <a:t>ТРЕХУРОВНЕВАЯ НАЦИОНАЛЬНАЯ ГАРАНТИЙНАЯ</a:t>
            </a:r>
            <a:endParaRPr sz="1200">
              <a:latin typeface="Century"/>
              <a:cs typeface="Century"/>
            </a:endParaRPr>
          </a:p>
          <a:p>
            <a:pPr marL="2824632">
              <a:lnSpc>
                <a:spcPct val="100000"/>
              </a:lnSpc>
            </a:pPr>
            <a:r>
              <a:rPr sz="2000" spc="10" dirty="0">
                <a:solidFill>
                  <a:srgbClr val="0070c0"/>
                </a:solidFill>
                <a:latin typeface="Century"/>
                <a:cs typeface="Century"/>
              </a:rPr>
              <a:t>СИСТЕМА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8797798" y="6540497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35558" y="5372862"/>
            <a:ext cx="7200899" cy="646176"/>
          </a:xfrm>
          <a:custGeom>
            <a:avLst/>
            <a:gdLst/>
            <a:ahLst/>
            <a:cxnLst/>
            <a:rect l="l" t="t" r="r" b="b"/>
            <a:pathLst>
              <a:path w="7200899" h="646176">
                <a:moveTo>
                  <a:pt x="0" y="646176"/>
                </a:moveTo>
                <a:lnTo>
                  <a:pt x="0" y="0"/>
                </a:lnTo>
                <a:lnTo>
                  <a:pt x="7200899" y="0"/>
                </a:lnTo>
                <a:lnTo>
                  <a:pt x="7200899" y="646176"/>
                </a:lnTo>
                <a:lnTo>
                  <a:pt x="0" y="646176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16508" y="5353812"/>
            <a:ext cx="7238999" cy="684276"/>
          </a:xfrm>
          <a:custGeom>
            <a:avLst/>
            <a:gdLst/>
            <a:ahLst/>
            <a:cxnLst/>
            <a:rect l="l" t="t" r="r" b="b"/>
            <a:pathLst>
              <a:path w="7238999" h="684276">
                <a:moveTo>
                  <a:pt x="19050" y="665226"/>
                </a:moveTo>
                <a:lnTo>
                  <a:pt x="19050" y="19050"/>
                </a:lnTo>
                <a:lnTo>
                  <a:pt x="7219949" y="19050"/>
                </a:lnTo>
                <a:lnTo>
                  <a:pt x="7219949" y="665226"/>
                </a:lnTo>
                <a:lnTo>
                  <a:pt x="19050" y="66522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438021" y="5433212"/>
            <a:ext cx="3012490" cy="2452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376092"/>
                </a:solidFill>
                <a:latin typeface="Arial"/>
                <a:cs typeface="Arial"/>
              </a:rPr>
              <a:t>По данным за 9 месяцев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37894" y="5653113"/>
            <a:ext cx="3232404" cy="24384"/>
          </a:xfrm>
          <a:custGeom>
            <a:avLst/>
            <a:gdLst/>
            <a:ahLst/>
            <a:cxnLst/>
            <a:rect l="l" t="t" r="r" b="b"/>
            <a:pathLst>
              <a:path w="3232404" h="24384">
                <a:moveTo>
                  <a:pt x="0" y="0"/>
                </a:moveTo>
                <a:lnTo>
                  <a:pt x="1616202" y="0"/>
                </a:lnTo>
                <a:lnTo>
                  <a:pt x="3232404" y="0"/>
                </a:lnTo>
                <a:lnTo>
                  <a:pt x="3232404" y="24384"/>
                </a:lnTo>
                <a:lnTo>
                  <a:pt x="1616202" y="24384"/>
                </a:lnTo>
                <a:lnTo>
                  <a:pt x="0" y="24384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131822" y="5433212"/>
            <a:ext cx="5758408" cy="51961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324354">
              <a:lnSpc>
                <a:spcPct val="100000"/>
              </a:lnSpc>
            </a:pPr>
            <a:r>
              <a:rPr sz="1740" b="1" spc="10" dirty="0">
                <a:solidFill>
                  <a:srgbClr val="376092"/>
                </a:solidFill>
                <a:latin typeface="Arial"/>
                <a:cs typeface="Arial"/>
              </a:rPr>
              <a:t>г.: </a:t>
            </a:r>
            <a:r>
              <a:rPr sz="1740" b="1" spc="10" dirty="0">
                <a:latin typeface="Arial"/>
                <a:cs typeface="Arial"/>
              </a:rPr>
              <a:t>Объем выданных гарантий и</a:t>
            </a:r>
            <a:endParaRPr sz="17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поручительств РГО в рамках НГС -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29 млрд. руб.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72135" y="1167900"/>
            <a:ext cx="8350661" cy="60517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90" spc="10" dirty="0">
                <a:solidFill>
                  <a:srgbClr val="0070c0"/>
                </a:solidFill>
                <a:latin typeface="Century"/>
                <a:cs typeface="Century"/>
              </a:rPr>
              <a:t>СХЕМА  ВЗАИМОДЕЙСТВИЯ  С  АО «КОРПОРАЦИЯ «МСП»  ПО</a:t>
            </a:r>
            <a:endParaRPr sz="1700">
              <a:latin typeface="Century"/>
              <a:cs typeface="Century"/>
            </a:endParaRPr>
          </a:p>
          <a:p>
            <a:pPr marL="879398">
              <a:lnSpc>
                <a:spcPct val="100000"/>
              </a:lnSpc>
            </a:pPr>
            <a:r>
              <a:rPr sz="2000" spc="10" dirty="0">
                <a:solidFill>
                  <a:srgbClr val="0070c0"/>
                </a:solidFill>
                <a:latin typeface="Century"/>
                <a:cs typeface="Century"/>
              </a:rPr>
              <a:t>ПРЕДОСТАВЛЕНИЮ  ГАРАНТИИ / СОГАРАНТИИ </a:t>
            </a:r>
            <a:endParaRPr sz="2000">
              <a:latin typeface="Century"/>
              <a:cs typeface="Century"/>
            </a:endParaRPr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5661658"/>
            <a:ext cx="9144000" cy="1196341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668" y="36576"/>
            <a:ext cx="726948" cy="728472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5904" y="149352"/>
            <a:ext cx="713232" cy="5059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79857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7368" y="3444239"/>
            <a:ext cx="1449323" cy="336804"/>
          </a:xfrm>
          <a:custGeom>
            <a:avLst/>
            <a:gdLst/>
            <a:ahLst/>
            <a:cxnLst/>
            <a:rect l="l" t="t" r="r" b="b"/>
            <a:pathLst>
              <a:path w="1449323" h="336804">
                <a:moveTo>
                  <a:pt x="14478" y="322327"/>
                </a:moveTo>
                <a:lnTo>
                  <a:pt x="14478" y="14479"/>
                </a:lnTo>
                <a:lnTo>
                  <a:pt x="1434845" y="14479"/>
                </a:lnTo>
                <a:lnTo>
                  <a:pt x="1434845" y="322327"/>
                </a:lnTo>
                <a:lnTo>
                  <a:pt x="14478" y="322327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382524" y="3514773"/>
            <a:ext cx="1175667" cy="198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Банк-партнер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30068" y="3337559"/>
            <a:ext cx="1397508" cy="336804"/>
          </a:xfrm>
          <a:custGeom>
            <a:avLst/>
            <a:gdLst/>
            <a:ahLst/>
            <a:cxnLst/>
            <a:rect l="l" t="t" r="r" b="b"/>
            <a:pathLst>
              <a:path w="1397508" h="336804">
                <a:moveTo>
                  <a:pt x="14478" y="322327"/>
                </a:moveTo>
                <a:lnTo>
                  <a:pt x="14478" y="14479"/>
                </a:lnTo>
                <a:lnTo>
                  <a:pt x="1383030" y="14479"/>
                </a:lnTo>
                <a:lnTo>
                  <a:pt x="1383030" y="322327"/>
                </a:lnTo>
                <a:lnTo>
                  <a:pt x="14478" y="322327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935859" y="3408474"/>
            <a:ext cx="1189670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Субъект МСП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48156" y="4495800"/>
            <a:ext cx="2619756" cy="336804"/>
          </a:xfrm>
          <a:custGeom>
            <a:avLst/>
            <a:gdLst/>
            <a:ahLst/>
            <a:cxnLst/>
            <a:rect l="l" t="t" r="r" b="b"/>
            <a:pathLst>
              <a:path w="2619756" h="336804">
                <a:moveTo>
                  <a:pt x="14478" y="322326"/>
                </a:moveTo>
                <a:lnTo>
                  <a:pt x="14478" y="14478"/>
                </a:lnTo>
                <a:lnTo>
                  <a:pt x="2605277" y="14478"/>
                </a:lnTo>
                <a:lnTo>
                  <a:pt x="2605277" y="322326"/>
                </a:lnTo>
                <a:lnTo>
                  <a:pt x="14478" y="322326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353312" y="4566968"/>
            <a:ext cx="2224985" cy="19899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Корпорация МСП - Гарант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38116" y="4002024"/>
            <a:ext cx="1577340" cy="336804"/>
          </a:xfrm>
          <a:custGeom>
            <a:avLst/>
            <a:gdLst/>
            <a:ahLst/>
            <a:cxnLst/>
            <a:rect l="l" t="t" r="r" b="b"/>
            <a:pathLst>
              <a:path w="1577340" h="336804">
                <a:moveTo>
                  <a:pt x="14478" y="322326"/>
                </a:moveTo>
                <a:lnTo>
                  <a:pt x="14478" y="14478"/>
                </a:lnTo>
                <a:lnTo>
                  <a:pt x="1562862" y="14478"/>
                </a:lnTo>
                <a:lnTo>
                  <a:pt x="1562862" y="322326"/>
                </a:lnTo>
                <a:lnTo>
                  <a:pt x="14478" y="322326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843526" y="4073573"/>
            <a:ext cx="1175667" cy="198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Банк-партнер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54596" y="3427475"/>
            <a:ext cx="1757172" cy="336804"/>
          </a:xfrm>
          <a:custGeom>
            <a:avLst/>
            <a:gdLst/>
            <a:ahLst/>
            <a:cxnLst/>
            <a:rect l="l" t="t" r="r" b="b"/>
            <a:pathLst>
              <a:path w="1757172" h="336804">
                <a:moveTo>
                  <a:pt x="14478" y="322327"/>
                </a:moveTo>
                <a:lnTo>
                  <a:pt x="14478" y="14478"/>
                </a:lnTo>
                <a:lnTo>
                  <a:pt x="1742694" y="14478"/>
                </a:lnTo>
                <a:lnTo>
                  <a:pt x="1742694" y="322327"/>
                </a:lnTo>
                <a:lnTo>
                  <a:pt x="14478" y="322327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7160641" y="3498009"/>
            <a:ext cx="1413668" cy="198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РГО-поручитель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22236" y="4011168"/>
            <a:ext cx="1577340" cy="336804"/>
          </a:xfrm>
          <a:custGeom>
            <a:avLst/>
            <a:gdLst/>
            <a:ahLst/>
            <a:cxnLst/>
            <a:rect l="l" t="t" r="r" b="b"/>
            <a:pathLst>
              <a:path w="1577340" h="336804">
                <a:moveTo>
                  <a:pt x="14478" y="322326"/>
                </a:moveTo>
                <a:lnTo>
                  <a:pt x="14478" y="14478"/>
                </a:lnTo>
                <a:lnTo>
                  <a:pt x="1562862" y="14478"/>
                </a:lnTo>
                <a:lnTo>
                  <a:pt x="1562862" y="322326"/>
                </a:lnTo>
                <a:lnTo>
                  <a:pt x="14478" y="322326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7328916" y="4082082"/>
            <a:ext cx="1189673" cy="1988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Субъект МСП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77356" y="4927092"/>
            <a:ext cx="2522220" cy="336804"/>
          </a:xfrm>
          <a:custGeom>
            <a:avLst/>
            <a:gdLst/>
            <a:ahLst/>
            <a:cxnLst/>
            <a:rect l="l" t="t" r="r" b="b"/>
            <a:pathLst>
              <a:path w="2522220" h="336804">
                <a:moveTo>
                  <a:pt x="14478" y="322326"/>
                </a:moveTo>
                <a:lnTo>
                  <a:pt x="14478" y="14478"/>
                </a:lnTo>
                <a:lnTo>
                  <a:pt x="2507742" y="14478"/>
                </a:lnTo>
                <a:lnTo>
                  <a:pt x="2507742" y="322326"/>
                </a:lnTo>
                <a:lnTo>
                  <a:pt x="14478" y="322326"/>
                </a:lnTo>
                <a:close/>
              </a:path>
            </a:pathLst>
          </a:custGeom>
          <a:ln w="28956">
            <a:solidFill>
              <a:srgbClr val="558ed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6383401" y="4998895"/>
            <a:ext cx="2225113" cy="19899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Корпорация МСП - Гарант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59080" y="2004060"/>
            <a:ext cx="4285488" cy="3532632"/>
          </a:xfrm>
          <a:custGeom>
            <a:avLst/>
            <a:gdLst/>
            <a:ahLst/>
            <a:cxnLst/>
            <a:rect l="l" t="t" r="r" b="b"/>
            <a:pathLst>
              <a:path w="4285488" h="3532632">
                <a:moveTo>
                  <a:pt x="19050" y="3513582"/>
                </a:moveTo>
                <a:lnTo>
                  <a:pt x="19050" y="19050"/>
                </a:lnTo>
                <a:lnTo>
                  <a:pt x="4266438" y="19050"/>
                </a:lnTo>
                <a:lnTo>
                  <a:pt x="4266438" y="3513582"/>
                </a:lnTo>
                <a:lnTo>
                  <a:pt x="19050" y="3513582"/>
                </a:lnTo>
                <a:close/>
              </a:path>
            </a:pathLst>
          </a:custGeom>
          <a:ln w="38100">
            <a:solidFill>
              <a:srgbClr val="3e3e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725119" y="2160905"/>
            <a:ext cx="3613135" cy="85456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10" b="1" spc="10" dirty="0">
                <a:latin typeface="Arial"/>
                <a:cs typeface="Arial"/>
              </a:rPr>
              <a:t>Без участия РГО – 50% от суммы</a:t>
            </a:r>
            <a:endParaRPr sz="1600">
              <a:latin typeface="Arial"/>
              <a:cs typeface="Arial"/>
            </a:endParaRPr>
          </a:p>
          <a:p>
            <a:pPr marL="211836">
              <a:lnSpc>
                <a:spcPct val="100000"/>
              </a:lnSpc>
            </a:pPr>
            <a:r>
              <a:rPr sz="1910" b="1" spc="10" dirty="0">
                <a:latin typeface="Arial"/>
                <a:cs typeface="Arial"/>
              </a:rPr>
              <a:t>кредита (кроме гарантии по</a:t>
            </a:r>
            <a:endParaRPr sz="19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</a:pPr>
            <a:r>
              <a:rPr sz="2000" b="1" spc="10" dirty="0">
                <a:latin typeface="Arial"/>
                <a:cs typeface="Arial"/>
              </a:rPr>
              <a:t>исполнению контракта)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97908" y="1999488"/>
            <a:ext cx="4283964" cy="4439412"/>
          </a:xfrm>
          <a:custGeom>
            <a:avLst/>
            <a:gdLst/>
            <a:ahLst/>
            <a:cxnLst/>
            <a:rect l="l" t="t" r="r" b="b"/>
            <a:pathLst>
              <a:path w="4283964" h="4439412">
                <a:moveTo>
                  <a:pt x="19050" y="4420362"/>
                </a:moveTo>
                <a:lnTo>
                  <a:pt x="19050" y="19050"/>
                </a:lnTo>
                <a:lnTo>
                  <a:pt x="4264914" y="19050"/>
                </a:lnTo>
                <a:lnTo>
                  <a:pt x="4264914" y="4420362"/>
                </a:lnTo>
                <a:lnTo>
                  <a:pt x="19050" y="4420362"/>
                </a:lnTo>
                <a:close/>
              </a:path>
            </a:pathLst>
          </a:custGeom>
          <a:ln w="38100">
            <a:solidFill>
              <a:srgbClr val="3e3e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820666" y="2110359"/>
            <a:ext cx="3893541" cy="54963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40" b="1" spc="10" dirty="0">
                <a:latin typeface="Arial"/>
                <a:cs typeface="Arial"/>
              </a:rPr>
              <a:t>С участием РГО – до 75% от суммы</a:t>
            </a:r>
            <a:endParaRPr sz="1000">
              <a:latin typeface="Arial"/>
              <a:cs typeface="Arial"/>
            </a:endParaRPr>
          </a:p>
          <a:p>
            <a:pPr marL="1466469">
              <a:lnSpc>
                <a:spcPct val="100000"/>
              </a:lnSpc>
            </a:pPr>
            <a:r>
              <a:rPr sz="2000" b="1" spc="10" dirty="0">
                <a:latin typeface="Arial"/>
                <a:cs typeface="Arial"/>
              </a:rPr>
              <a:t>кредита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980438" y="3448812"/>
            <a:ext cx="864108" cy="114300"/>
          </a:xfrm>
          <a:custGeom>
            <a:avLst/>
            <a:gdLst/>
            <a:ahLst/>
            <a:cxnLst/>
            <a:rect l="l" t="t" r="r" b="b"/>
            <a:pathLst>
              <a:path w="864108" h="114300">
                <a:moveTo>
                  <a:pt x="864108" y="38100"/>
                </a:moveTo>
                <a:lnTo>
                  <a:pt x="76200" y="38100"/>
                </a:lnTo>
                <a:lnTo>
                  <a:pt x="76200" y="50800"/>
                </a:lnTo>
                <a:lnTo>
                  <a:pt x="864108" y="50800"/>
                </a:lnTo>
                <a:close/>
                <a:moveTo>
                  <a:pt x="864108" y="63500"/>
                </a:moveTo>
                <a:lnTo>
                  <a:pt x="76200" y="63500"/>
                </a:lnTo>
                <a:lnTo>
                  <a:pt x="76200" y="76200"/>
                </a:lnTo>
                <a:lnTo>
                  <a:pt x="864108" y="76200"/>
                </a:lnTo>
                <a:close/>
                <a:moveTo>
                  <a:pt x="76200" y="57150"/>
                </a:moveTo>
                <a:lnTo>
                  <a:pt x="114300" y="0"/>
                </a:lnTo>
                <a:lnTo>
                  <a:pt x="0" y="5715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730501" y="3601212"/>
            <a:ext cx="826770" cy="114300"/>
          </a:xfrm>
          <a:custGeom>
            <a:avLst/>
            <a:gdLst/>
            <a:ahLst/>
            <a:cxnLst/>
            <a:rect l="l" t="t" r="r" b="b"/>
            <a:pathLst>
              <a:path w="826770" h="114300">
                <a:moveTo>
                  <a:pt x="0" y="38100"/>
                </a:moveTo>
                <a:lnTo>
                  <a:pt x="750571" y="38100"/>
                </a:lnTo>
                <a:lnTo>
                  <a:pt x="750571" y="50800"/>
                </a:lnTo>
                <a:lnTo>
                  <a:pt x="0" y="50800"/>
                </a:lnTo>
                <a:close/>
                <a:moveTo>
                  <a:pt x="0" y="63500"/>
                </a:moveTo>
                <a:lnTo>
                  <a:pt x="750571" y="63500"/>
                </a:lnTo>
                <a:lnTo>
                  <a:pt x="750571" y="76200"/>
                </a:lnTo>
                <a:lnTo>
                  <a:pt x="0" y="76200"/>
                </a:lnTo>
                <a:close/>
                <a:moveTo>
                  <a:pt x="750571" y="57150"/>
                </a:moveTo>
                <a:lnTo>
                  <a:pt x="712471" y="0"/>
                </a:lnTo>
                <a:lnTo>
                  <a:pt x="826771" y="57150"/>
                </a:lnTo>
                <a:lnTo>
                  <a:pt x="712471" y="1143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23316" y="3765804"/>
            <a:ext cx="637971" cy="935990"/>
          </a:xfrm>
          <a:custGeom>
            <a:avLst/>
            <a:gdLst/>
            <a:ahLst/>
            <a:cxnLst/>
            <a:rect l="l" t="t" r="r" b="b"/>
            <a:pathLst>
              <a:path w="637971" h="935990">
                <a:moveTo>
                  <a:pt x="637971" y="935990"/>
                </a:moveTo>
                <a:lnTo>
                  <a:pt x="114300" y="935990"/>
                </a:lnTo>
                <a:cubicBezTo>
                  <a:pt x="93256" y="935990"/>
                  <a:pt x="76200" y="918972"/>
                  <a:pt x="76200" y="897890"/>
                </a:cubicBezTo>
                <a:lnTo>
                  <a:pt x="76200" y="152400"/>
                </a:lnTo>
                <a:lnTo>
                  <a:pt x="121920" y="152400"/>
                </a:lnTo>
                <a:lnTo>
                  <a:pt x="121920" y="890270"/>
                </a:lnTo>
                <a:lnTo>
                  <a:pt x="637971" y="890270"/>
                </a:lnTo>
                <a:close/>
                <a:moveTo>
                  <a:pt x="637971" y="875030"/>
                </a:moveTo>
                <a:lnTo>
                  <a:pt x="137160" y="875030"/>
                </a:lnTo>
                <a:lnTo>
                  <a:pt x="137160" y="152400"/>
                </a:lnTo>
                <a:lnTo>
                  <a:pt x="152400" y="152400"/>
                </a:lnTo>
                <a:lnTo>
                  <a:pt x="152400" y="859790"/>
                </a:lnTo>
                <a:lnTo>
                  <a:pt x="637971" y="859790"/>
                </a:lnTo>
                <a:close/>
                <a:moveTo>
                  <a:pt x="114300" y="152400"/>
                </a:move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2071370" y="3190161"/>
            <a:ext cx="545800" cy="1984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Залог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803146" y="3811445"/>
            <a:ext cx="699145" cy="1984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Кредит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65734" y="4874816"/>
            <a:ext cx="3870682" cy="41181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Гарантия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0066ff"/>
                </a:solidFill>
                <a:latin typeface="Arial"/>
                <a:cs typeface="Arial"/>
              </a:rPr>
              <a:t>  </a:t>
            </a:r>
            <a:r>
              <a:rPr sz="1370" i="1" spc="10" dirty="0">
                <a:solidFill>
                  <a:srgbClr val="0066ff"/>
                </a:solidFill>
                <a:latin typeface="Arial"/>
                <a:cs typeface="Arial"/>
              </a:rPr>
              <a:t>До 50% суммы обязательств по кредиту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439156" y="4343400"/>
            <a:ext cx="863346" cy="827278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6352794" y="4012692"/>
            <a:ext cx="864108" cy="114300"/>
          </a:xfrm>
          <a:custGeom>
            <a:avLst/>
            <a:gdLst/>
            <a:ahLst/>
            <a:cxnLst/>
            <a:rect l="l" t="t" r="r" b="b"/>
            <a:pathLst>
              <a:path w="864108" h="114300">
                <a:moveTo>
                  <a:pt x="864108" y="38100"/>
                </a:moveTo>
                <a:lnTo>
                  <a:pt x="76200" y="38100"/>
                </a:lnTo>
                <a:lnTo>
                  <a:pt x="76200" y="50800"/>
                </a:lnTo>
                <a:lnTo>
                  <a:pt x="864108" y="50800"/>
                </a:lnTo>
                <a:close/>
                <a:moveTo>
                  <a:pt x="864108" y="63500"/>
                </a:moveTo>
                <a:lnTo>
                  <a:pt x="76200" y="63500"/>
                </a:lnTo>
                <a:lnTo>
                  <a:pt x="76200" y="76200"/>
                </a:lnTo>
                <a:lnTo>
                  <a:pt x="864108" y="76200"/>
                </a:lnTo>
                <a:close/>
                <a:moveTo>
                  <a:pt x="76200" y="57150"/>
                </a:moveTo>
                <a:lnTo>
                  <a:pt x="114300" y="0"/>
                </a:lnTo>
                <a:lnTo>
                  <a:pt x="0" y="5715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300978" y="4213860"/>
            <a:ext cx="826770" cy="114300"/>
          </a:xfrm>
          <a:custGeom>
            <a:avLst/>
            <a:gdLst/>
            <a:ahLst/>
            <a:cxnLst/>
            <a:rect l="l" t="t" r="r" b="b"/>
            <a:pathLst>
              <a:path w="826770" h="114300">
                <a:moveTo>
                  <a:pt x="0" y="38100"/>
                </a:moveTo>
                <a:lnTo>
                  <a:pt x="750570" y="38100"/>
                </a:lnTo>
                <a:lnTo>
                  <a:pt x="750570" y="50800"/>
                </a:lnTo>
                <a:lnTo>
                  <a:pt x="0" y="50800"/>
                </a:lnTo>
                <a:close/>
                <a:moveTo>
                  <a:pt x="0" y="63500"/>
                </a:moveTo>
                <a:lnTo>
                  <a:pt x="750570" y="63500"/>
                </a:lnTo>
                <a:lnTo>
                  <a:pt x="750570" y="76200"/>
                </a:lnTo>
                <a:lnTo>
                  <a:pt x="0" y="76200"/>
                </a:lnTo>
                <a:close/>
                <a:moveTo>
                  <a:pt x="750570" y="57150"/>
                </a:moveTo>
                <a:lnTo>
                  <a:pt x="712470" y="0"/>
                </a:lnTo>
                <a:lnTo>
                  <a:pt x="826770" y="57150"/>
                </a:lnTo>
                <a:lnTo>
                  <a:pt x="712470" y="1143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6494018" y="3744008"/>
            <a:ext cx="545801" cy="1984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Залог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6408420" y="4376214"/>
            <a:ext cx="699146" cy="1984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Кредит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738751" y="5306467"/>
            <a:ext cx="3720933" cy="105247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i="1" spc="10" dirty="0">
                <a:solidFill>
                  <a:srgbClr val="0066ff"/>
                </a:solidFill>
                <a:latin typeface="Arial"/>
                <a:cs typeface="Arial"/>
              </a:rPr>
              <a:t>Гарантия Корпорации МСП (Г)</a:t>
            </a: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на часть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i="1" spc="10" dirty="0">
                <a:solidFill>
                  <a:srgbClr val="0066ff"/>
                </a:solidFill>
                <a:latin typeface="Arial"/>
                <a:cs typeface="Arial"/>
              </a:rPr>
              <a:t>непокрытой поручительством РГО суммы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кредита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0066ff"/>
                </a:solidFill>
                <a:latin typeface="Arial"/>
                <a:cs typeface="Arial"/>
              </a:rPr>
              <a:t>  </a:t>
            </a:r>
            <a:r>
              <a:rPr sz="1400" b="1" i="1" spc="10" dirty="0">
                <a:solidFill>
                  <a:srgbClr val="0066ff"/>
                </a:solidFill>
                <a:latin typeface="Arial"/>
                <a:cs typeface="Arial"/>
              </a:rPr>
              <a:t>П+Г </a:t>
            </a: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обеспечивают до 75% суммы</a:t>
            </a:r>
            <a:endParaRPr sz="1400">
              <a:latin typeface="Arial"/>
              <a:cs typeface="Arial"/>
            </a:endParaRPr>
          </a:p>
          <a:p>
            <a:pPr marL="286511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обязательств по кредиту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26786" y="3505962"/>
            <a:ext cx="1530095" cy="489204"/>
          </a:xfrm>
          <a:custGeom>
            <a:avLst/>
            <a:gdLst/>
            <a:ahLst/>
            <a:cxnLst/>
            <a:rect l="l" t="t" r="r" b="b"/>
            <a:pathLst>
              <a:path w="1530095" h="489204">
                <a:moveTo>
                  <a:pt x="1530095" y="55626"/>
                </a:moveTo>
                <a:lnTo>
                  <a:pt x="78740" y="55626"/>
                </a:lnTo>
                <a:lnTo>
                  <a:pt x="78740" y="338328"/>
                </a:lnTo>
                <a:lnTo>
                  <a:pt x="101854" y="338328"/>
                </a:lnTo>
                <a:lnTo>
                  <a:pt x="50927" y="489204"/>
                </a:lnTo>
                <a:lnTo>
                  <a:pt x="0" y="338328"/>
                </a:lnTo>
                <a:lnTo>
                  <a:pt x="23114" y="338328"/>
                </a:lnTo>
                <a:lnTo>
                  <a:pt x="23114" y="0"/>
                </a:lnTo>
                <a:lnTo>
                  <a:pt x="153009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513832" y="3493008"/>
            <a:ext cx="1556004" cy="515112"/>
          </a:xfrm>
          <a:custGeom>
            <a:avLst/>
            <a:gdLst/>
            <a:ahLst/>
            <a:cxnLst/>
            <a:rect l="l" t="t" r="r" b="b"/>
            <a:pathLst>
              <a:path w="1556004" h="515112">
                <a:moveTo>
                  <a:pt x="1543049" y="68580"/>
                </a:moveTo>
                <a:lnTo>
                  <a:pt x="91694" y="68580"/>
                </a:lnTo>
                <a:lnTo>
                  <a:pt x="91694" y="351282"/>
                </a:lnTo>
                <a:lnTo>
                  <a:pt x="114808" y="351282"/>
                </a:lnTo>
                <a:lnTo>
                  <a:pt x="63881" y="502158"/>
                </a:lnTo>
                <a:lnTo>
                  <a:pt x="12954" y="351282"/>
                </a:lnTo>
                <a:lnTo>
                  <a:pt x="36068" y="351282"/>
                </a:lnTo>
                <a:lnTo>
                  <a:pt x="36068" y="12954"/>
                </a:lnTo>
                <a:lnTo>
                  <a:pt x="1543049" y="12954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841494" y="2847007"/>
            <a:ext cx="3413438" cy="62543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i="1" spc="10" dirty="0">
                <a:solidFill>
                  <a:srgbClr val="0066ff"/>
                </a:solidFill>
                <a:latin typeface="Arial"/>
                <a:cs typeface="Arial"/>
              </a:rPr>
              <a:t>Поручительство РГО (П) </a:t>
            </a: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за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i="1" spc="10" dirty="0">
                <a:solidFill>
                  <a:srgbClr val="0066ff"/>
                </a:solidFill>
                <a:latin typeface="Arial"/>
                <a:cs typeface="Arial"/>
              </a:rPr>
              <a:t>исполнение МСП обязательств – до 25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i="1" spc="10" dirty="0">
                <a:solidFill>
                  <a:srgbClr val="0066ff"/>
                </a:solidFill>
                <a:latin typeface="Arial"/>
                <a:cs typeface="Arial"/>
              </a:rPr>
              <a:t>млн. рублей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94448" y="19812"/>
            <a:ext cx="1728216" cy="961644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830945" y="6467650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5536691"/>
            <a:ext cx="9144000" cy="1296923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55448" y="149352"/>
            <a:ext cx="856488" cy="53949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833358" y="6381087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76528" y="120396"/>
            <a:ext cx="710184" cy="7101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736701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886968"/>
            <a:ext cx="3317748" cy="65532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64180" y="886968"/>
            <a:ext cx="3322320" cy="65532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32932" y="886968"/>
            <a:ext cx="3211068" cy="6553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6975093" y="1435354"/>
            <a:ext cx="1598174" cy="17830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Сфера производства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2536" y="4279722"/>
            <a:ext cx="2136343" cy="3425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70c0"/>
                </a:solidFill>
                <a:latin typeface="Garamond"/>
                <a:cs typeface="Garamond"/>
              </a:rPr>
              <a:t>Поручительство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687447" y="4279722"/>
            <a:ext cx="398983" cy="3425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70c0"/>
                </a:solidFill>
                <a:latin typeface="Garamond"/>
                <a:cs typeface="Garamond"/>
              </a:rPr>
              <a:t>по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2536" y="4279722"/>
            <a:ext cx="4020947" cy="70835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969082">
              <a:lnSpc>
                <a:spcPct val="100000"/>
              </a:lnSpc>
            </a:pPr>
            <a:r>
              <a:rPr sz="2400" spc="10" dirty="0">
                <a:solidFill>
                  <a:srgbClr val="0070c0"/>
                </a:solidFill>
                <a:latin typeface="Garamond"/>
                <a:cs typeface="Garamond"/>
              </a:rPr>
              <a:t>кредиту</a:t>
            </a:r>
            <a:endParaRPr sz="24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Garamond"/>
                <a:cs typeface="Garamond"/>
              </a:rPr>
              <a:t>размере 25 млн. рублей,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863973" y="4279722"/>
            <a:ext cx="206654" cy="34259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Garamond"/>
                <a:cs typeface="Garamond"/>
              </a:rPr>
              <a:t>в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2536" y="5010980"/>
            <a:ext cx="4737176" cy="107465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70c0"/>
                </a:solidFill>
                <a:latin typeface="Garamond"/>
                <a:cs typeface="Garamond"/>
              </a:rPr>
              <a:t>гарантия АО «МСП Банк» </a:t>
            </a:r>
            <a:r>
              <a:rPr sz="2400" spc="10" dirty="0">
                <a:latin typeface="Garamond"/>
                <a:cs typeface="Garamond"/>
              </a:rPr>
              <a:t>в размере</a:t>
            </a:r>
            <a:endParaRPr sz="24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Garamond"/>
                <a:cs typeface="Garamond"/>
              </a:rPr>
              <a:t>12,5 млн. рублей в рамках продукта</a:t>
            </a:r>
            <a:endParaRPr sz="24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Garamond"/>
                <a:cs typeface="Garamond"/>
              </a:rPr>
              <a:t>«Согарантия».</a:t>
            </a:r>
            <a:endParaRPr sz="2400">
              <a:latin typeface="Garamond"/>
              <a:cs typeface="Garamond"/>
            </a:endParaRPr>
          </a:p>
        </p:txBody>
      </p:sp>
      <p:pic>
        <p:nvPicPr>
          <p:cNvPr id="74" name="Image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952500"/>
            <a:ext cx="9144000" cy="57302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96900" y="1102487"/>
            <a:ext cx="4896612" cy="29291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b="1" spc="10" dirty="0">
                <a:solidFill>
                  <a:srgbClr val="ffffff"/>
                </a:solidFill>
                <a:latin typeface="Arial"/>
                <a:cs typeface="Arial"/>
              </a:rPr>
              <a:t>ООО «УЛЬТРАКРАФТ»(г. Череповец)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632698" y="1043178"/>
            <a:ext cx="396240" cy="402336"/>
          </a:xfrm>
          <a:custGeom>
            <a:avLst/>
            <a:gdLst/>
            <a:ahLst/>
            <a:cxnLst/>
            <a:rect l="l" t="t" r="r" b="b"/>
            <a:pathLst>
              <a:path w="396240" h="402336">
                <a:moveTo>
                  <a:pt x="0" y="201168"/>
                </a:moveTo>
                <a:cubicBezTo>
                  <a:pt x="0" y="90043"/>
                  <a:pt x="88646" y="0"/>
                  <a:pt x="198120" y="0"/>
                </a:cubicBezTo>
                <a:cubicBezTo>
                  <a:pt x="307594" y="0"/>
                  <a:pt x="396240" y="90043"/>
                  <a:pt x="396240" y="201168"/>
                </a:cubicBezTo>
                <a:cubicBezTo>
                  <a:pt x="396240" y="312293"/>
                  <a:pt x="307594" y="402336"/>
                  <a:pt x="198120" y="402336"/>
                </a:cubicBezTo>
                <a:cubicBezTo>
                  <a:pt x="88646" y="402336"/>
                  <a:pt x="0" y="312293"/>
                  <a:pt x="0" y="20116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618220" y="1028700"/>
            <a:ext cx="425196" cy="431292"/>
          </a:xfrm>
          <a:custGeom>
            <a:avLst/>
            <a:gdLst/>
            <a:ahLst/>
            <a:cxnLst/>
            <a:rect l="l" t="t" r="r" b="b"/>
            <a:pathLst>
              <a:path w="425196" h="431292">
                <a:moveTo>
                  <a:pt x="14478" y="215646"/>
                </a:moveTo>
                <a:cubicBezTo>
                  <a:pt x="14478" y="104521"/>
                  <a:pt x="103124" y="14478"/>
                  <a:pt x="212598" y="14478"/>
                </a:cubicBezTo>
                <a:cubicBezTo>
                  <a:pt x="322072" y="14478"/>
                  <a:pt x="410718" y="104521"/>
                  <a:pt x="410718" y="215646"/>
                </a:cubicBezTo>
                <a:cubicBezTo>
                  <a:pt x="410718" y="326771"/>
                  <a:pt x="322072" y="416814"/>
                  <a:pt x="212598" y="416814"/>
                </a:cubicBezTo>
                <a:cubicBezTo>
                  <a:pt x="103124" y="416814"/>
                  <a:pt x="14478" y="326771"/>
                  <a:pt x="14478" y="215646"/>
                </a:cubicBezTo>
                <a:close/>
              </a:path>
            </a:pathLst>
          </a:custGeom>
          <a:ln w="28956">
            <a:solidFill>
              <a:srgbClr val="6196c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8717915" y="1029893"/>
            <a:ext cx="425197" cy="3928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20" spc="10" dirty="0">
                <a:solidFill>
                  <a:srgbClr val="6196cb"/>
                </a:solidFill>
                <a:latin typeface="Arial"/>
                <a:cs typeface="Arial"/>
              </a:rPr>
              <a:t>✓</a:t>
            </a:r>
            <a:endParaRPr sz="1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6935978" y="1196086"/>
            <a:ext cx="1635085" cy="17135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9" b="1" spc="10" dirty="0">
                <a:solidFill>
                  <a:srgbClr val="ffffff"/>
                </a:solidFill>
                <a:latin typeface="Arial"/>
                <a:cs typeface="Arial"/>
              </a:rPr>
              <a:t>Сфера производства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5" name="Image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56616" y="1571244"/>
            <a:ext cx="4055364" cy="2391156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28844" y="4143756"/>
            <a:ext cx="3771900" cy="239877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735703" y="1559484"/>
            <a:ext cx="4153152" cy="217805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latin typeface="Arial"/>
                <a:cs typeface="Arial"/>
              </a:rPr>
              <a:t>ЗАО "Ультракрафт</a:t>
            </a:r>
            <a:r>
              <a:rPr sz="1740" spc="10" dirty="0">
                <a:latin typeface="Garamond"/>
                <a:cs typeface="Garamond"/>
              </a:rPr>
              <a:t>" - выпуск наукоемкой</a:t>
            </a:r>
            <a:endParaRPr sz="17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и инновационной продукции -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производство и промышленное внедрение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автоматизированных систем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неразрушающего ультразвукового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контроля качества металла, листового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проката, штрипса, труб малого, среднего и</a:t>
            </a:r>
            <a:endParaRPr sz="18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aramond"/>
                <a:cs typeface="Garamond"/>
              </a:rPr>
              <a:t>большого диаметра и т.п.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94448" y="-192024"/>
            <a:ext cx="1729740" cy="96164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907794" y="145694"/>
            <a:ext cx="6196203" cy="69307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96647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ПРОЕКТЫ, ПОЛУЧИВШИЕ</a:t>
            </a:r>
            <a:endParaRPr sz="2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ГАРАНТИЙНУЮ ПОДДЕРЖКУ  В  2017 г</a:t>
            </a:r>
            <a:r>
              <a:rPr sz="2400" b="1" spc="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4253484" y="6235697"/>
            <a:ext cx="56715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2276856"/>
            <a:ext cx="9144000" cy="3941064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9288" y="80772"/>
            <a:ext cx="856488" cy="54102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5747004" y="3467100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696712" y="4331208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782056" y="5195316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576316" y="6490716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747004" y="3898392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530596" y="6059424"/>
            <a:ext cx="3358896" cy="59436"/>
          </a:xfrm>
          <a:custGeom>
            <a:avLst/>
            <a:gdLst/>
            <a:ahLst/>
            <a:cxnLst/>
            <a:rect l="l" t="t" r="r" b="b"/>
            <a:pathLst>
              <a:path w="3358896" h="59436">
                <a:moveTo>
                  <a:pt x="0" y="59436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59436"/>
                </a:lnTo>
                <a:lnTo>
                  <a:pt x="0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747004" y="5626608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89585" y="2607955"/>
            <a:ext cx="9018711" cy="131508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310665">
              <a:lnSpc>
                <a:spcPct val="100000"/>
              </a:lnSpc>
            </a:pPr>
            <a:r>
              <a:rPr sz="3200" b="1" spc="10" dirty="0">
                <a:solidFill>
                  <a:srgbClr val="0070c0"/>
                </a:solidFill>
                <a:latin typeface="Arial"/>
                <a:cs typeface="Arial"/>
              </a:rPr>
              <a:t>ФЕДЕРАЛЬНЫЕ ПРОГРАММЫ</a:t>
            </a:r>
            <a:endParaRPr sz="3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200" b="1" spc="10" dirty="0">
                <a:solidFill>
                  <a:srgbClr val="0070c0"/>
                </a:solidFill>
                <a:latin typeface="Arial"/>
                <a:cs typeface="Arial"/>
              </a:rPr>
              <a:t>ФИНАНСОВОЙ ПОДДЕРЖКИ СУБЪЕКТОВ</a:t>
            </a:r>
            <a:endParaRPr sz="3200">
              <a:latin typeface="Arial"/>
              <a:cs typeface="Arial"/>
            </a:endParaRPr>
          </a:p>
          <a:p>
            <a:pPr marL="3958488">
              <a:lnSpc>
                <a:spcPct val="100000"/>
              </a:lnSpc>
            </a:pPr>
            <a:r>
              <a:rPr sz="3200" b="1" spc="10" dirty="0">
                <a:solidFill>
                  <a:srgbClr val="0070c0"/>
                </a:solidFill>
                <a:latin typeface="Arial"/>
                <a:cs typeface="Arial"/>
              </a:rPr>
              <a:t>МСП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1" name="Image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02307" y="48767"/>
            <a:ext cx="728472" cy="705612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5804915"/>
            <a:ext cx="9140952" cy="10530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833358" y="6381087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60068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3" name="Image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144000" cy="6857999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1524" y="1524"/>
            <a:ext cx="1524" cy="1524"/>
          </a:xfrm>
          <a:custGeom>
            <a:avLst/>
            <a:gdLst/>
            <a:ahLst/>
            <a:cxnLst/>
            <a:rect l="l" t="t" r="r" b="b"/>
            <a:pathLst>
              <a:path w="1524" h="1524">
                <a:moveTo>
                  <a:pt x="0" y="1524"/>
                </a:moveTo>
                <a:lnTo>
                  <a:pt x="0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87" name="Image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524" y="5804915"/>
            <a:ext cx="9142476" cy="10530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253484" y="6235697"/>
            <a:ext cx="56715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9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052" y="2564892"/>
            <a:ext cx="4834128" cy="4032503"/>
          </a:xfrm>
          <a:custGeom>
            <a:avLst/>
            <a:gdLst/>
            <a:ahLst/>
            <a:cxnLst/>
            <a:rect l="l" t="t" r="r" b="b"/>
            <a:pathLst>
              <a:path w="4834128" h="4032503">
                <a:moveTo>
                  <a:pt x="0" y="4032504"/>
                </a:moveTo>
                <a:lnTo>
                  <a:pt x="0" y="0"/>
                </a:lnTo>
                <a:lnTo>
                  <a:pt x="4834128" y="0"/>
                </a:lnTo>
                <a:lnTo>
                  <a:pt x="4834128" y="4032504"/>
                </a:lnTo>
                <a:lnTo>
                  <a:pt x="0" y="4032504"/>
                </a:lnTo>
                <a:close/>
              </a:path>
            </a:pathLst>
          </a:custGeom>
          <a:solidFill>
            <a:srgbClr val="ffffff">
              <a:alpha val="63529"/>
            </a:srgbClr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8956" y="2558796"/>
            <a:ext cx="4846320" cy="4044696"/>
          </a:xfrm>
          <a:custGeom>
            <a:avLst/>
            <a:gdLst/>
            <a:ahLst/>
            <a:cxnLst/>
            <a:rect l="l" t="t" r="r" b="b"/>
            <a:pathLst>
              <a:path w="4846320" h="4044696">
                <a:moveTo>
                  <a:pt x="6096" y="4038600"/>
                </a:moveTo>
                <a:lnTo>
                  <a:pt x="6096" y="6096"/>
                </a:lnTo>
                <a:lnTo>
                  <a:pt x="4840224" y="6096"/>
                </a:lnTo>
                <a:lnTo>
                  <a:pt x="4840224" y="4038600"/>
                </a:lnTo>
                <a:lnTo>
                  <a:pt x="6096" y="4038600"/>
                </a:lnTo>
                <a:close/>
              </a:path>
            </a:pathLst>
          </a:custGeom>
          <a:ln w="12192">
            <a:solidFill>
              <a:srgbClr val="8eb4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27101" y="2625344"/>
            <a:ext cx="3332226" cy="25488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b="1" spc="10" dirty="0">
                <a:latin typeface="Arial"/>
                <a:cs typeface="Arial"/>
              </a:rPr>
              <a:t>Целевое использование кредитов: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3801" y="2938955"/>
            <a:ext cx="3632901" cy="62667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➢</a:t>
            </a:r>
            <a:r>
              <a:rPr sz="2000" b="1" spc="10" dirty="0">
                <a:latin typeface="Arial"/>
                <a:cs typeface="Arial"/>
              </a:rPr>
              <a:t>Инвестиционные цели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69" spc="10" dirty="0">
                <a:latin typeface="Arial"/>
                <a:cs typeface="Arial"/>
              </a:rPr>
              <a:t>➢</a:t>
            </a:r>
            <a:r>
              <a:rPr sz="1670" b="1" spc="10" dirty="0">
                <a:latin typeface="Arial"/>
                <a:cs typeface="Arial"/>
              </a:rPr>
              <a:t>Пополнение оборотных средств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27101" y="3837940"/>
            <a:ext cx="4566032" cy="81076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Процентная ставка </a:t>
            </a:r>
            <a:r>
              <a:rPr sz="1680" spc="10" dirty="0">
                <a:latin typeface="Arial Narrow"/>
                <a:cs typeface="Arial Narrow"/>
              </a:rPr>
              <a:t>– </a:t>
            </a:r>
            <a:r>
              <a:rPr sz="1680" b="1" spc="10" dirty="0">
                <a:latin typeface="Arial"/>
                <a:cs typeface="Arial"/>
              </a:rPr>
              <a:t>10,6% </a:t>
            </a:r>
            <a:r>
              <a:rPr sz="1680" spc="10" dirty="0">
                <a:latin typeface="Arial Narrow"/>
                <a:cs typeface="Arial Narrow"/>
              </a:rPr>
              <a:t>для субъектов малого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предпринимательства и </a:t>
            </a:r>
            <a:r>
              <a:rPr sz="1800" b="1" spc="10" dirty="0">
                <a:latin typeface="Arial"/>
                <a:cs typeface="Arial"/>
              </a:rPr>
              <a:t>9,6% </a:t>
            </a:r>
            <a:r>
              <a:rPr sz="1800" spc="10" dirty="0">
                <a:latin typeface="Arial Narrow"/>
                <a:cs typeface="Arial Narrow"/>
              </a:rPr>
              <a:t>- для субъектов</a:t>
            </a:r>
            <a:endParaRPr sz="18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среднего предпринимательства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27101" y="4894453"/>
            <a:ext cx="476859" cy="26174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Срок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15365" y="4894453"/>
            <a:ext cx="899540" cy="26174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льготного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725803" y="4894453"/>
            <a:ext cx="1350340" cy="53606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spc="10" dirty="0">
                <a:latin typeface="Arial Narrow"/>
                <a:cs typeface="Arial Narrow"/>
              </a:rPr>
              <a:t>фондирования</a:t>
            </a:r>
            <a:endParaRPr sz="1500">
              <a:latin typeface="Arial Narrow"/>
              <a:cs typeface="Arial Narrow"/>
            </a:endParaRPr>
          </a:p>
          <a:p>
            <a:pPr marL="23622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превышать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189097" y="4901311"/>
            <a:ext cx="285064" cy="2548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b="1" spc="10" dirty="0">
                <a:latin typeface="Arial"/>
                <a:cs typeface="Arial"/>
              </a:rPr>
              <a:t>до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247009" y="4901311"/>
            <a:ext cx="494690" cy="52920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38328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срок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850894" y="4901311"/>
            <a:ext cx="368503" cy="2548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Arial"/>
                <a:cs typeface="Arial"/>
              </a:rPr>
              <a:t>лет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927094" y="4894453"/>
            <a:ext cx="901598" cy="53606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402335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(срок</a:t>
            </a:r>
            <a:endParaRPr sz="18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льготного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27101" y="5168773"/>
            <a:ext cx="747521" cy="26174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кредита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27101" y="5168773"/>
            <a:ext cx="4702429" cy="138541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99060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может</a:t>
            </a:r>
            <a:endParaRPr sz="18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фондирования)</a:t>
            </a:r>
            <a:endParaRPr sz="18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740" b="1" spc="10" dirty="0">
                <a:latin typeface="Arial"/>
                <a:cs typeface="Arial"/>
              </a:rPr>
              <a:t>Размер кредита: </a:t>
            </a:r>
            <a:r>
              <a:rPr sz="1740" spc="10" dirty="0">
                <a:latin typeface="Arial Narrow"/>
                <a:cs typeface="Arial Narrow"/>
              </a:rPr>
              <a:t>от </a:t>
            </a:r>
            <a:r>
              <a:rPr sz="1740" b="1" spc="10" dirty="0">
                <a:latin typeface="Arial"/>
                <a:cs typeface="Arial"/>
              </a:rPr>
              <a:t>5 млн руб. </a:t>
            </a:r>
            <a:r>
              <a:rPr sz="1740" spc="10" dirty="0">
                <a:latin typeface="Arial Narrow"/>
                <a:cs typeface="Arial Narrow"/>
              </a:rPr>
              <a:t>до </a:t>
            </a:r>
            <a:r>
              <a:rPr sz="1740" b="1" spc="10" dirty="0">
                <a:latin typeface="Arial"/>
                <a:cs typeface="Arial"/>
              </a:rPr>
              <a:t>1 млрд руб.</a:t>
            </a:r>
            <a:endParaRPr sz="17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 Narrow"/>
                <a:cs typeface="Arial Narrow"/>
              </a:rPr>
              <a:t>(общий кредитный лимит на заемщика -  до </a:t>
            </a:r>
            <a:r>
              <a:rPr sz="1800" b="1" spc="10" dirty="0">
                <a:latin typeface="Arial"/>
                <a:cs typeface="Arial"/>
              </a:rPr>
              <a:t>4 млрд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руб.)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8" name="Image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9288" y="80772"/>
            <a:ext cx="856488" cy="54102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576316" y="6490716"/>
            <a:ext cx="3358896" cy="45720"/>
          </a:xfrm>
          <a:custGeom>
            <a:avLst/>
            <a:gdLst/>
            <a:ahLst/>
            <a:cxnLst/>
            <a:rect l="l" t="t" r="r" b="b"/>
            <a:pathLst>
              <a:path w="3358896" h="45720">
                <a:moveTo>
                  <a:pt x="0" y="45720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4572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530596" y="6059424"/>
            <a:ext cx="3358896" cy="59436"/>
          </a:xfrm>
          <a:custGeom>
            <a:avLst/>
            <a:gdLst/>
            <a:ahLst/>
            <a:cxnLst/>
            <a:rect l="l" t="t" r="r" b="b"/>
            <a:pathLst>
              <a:path w="3358896" h="59436">
                <a:moveTo>
                  <a:pt x="0" y="59436"/>
                </a:moveTo>
                <a:lnTo>
                  <a:pt x="0" y="0"/>
                </a:lnTo>
                <a:lnTo>
                  <a:pt x="3358896" y="0"/>
                </a:lnTo>
                <a:lnTo>
                  <a:pt x="3358896" y="59436"/>
                </a:lnTo>
                <a:lnTo>
                  <a:pt x="0" y="59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63270" y="958920"/>
            <a:ext cx="7941414" cy="54740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solidFill>
                  <a:srgbClr val="0070c0"/>
                </a:solidFill>
                <a:latin typeface="Arial"/>
                <a:cs typeface="Arial"/>
              </a:rPr>
              <a:t>ФЕДЕРАЛЬНЫЕ ПРОГРАММЫ ФИНАНСОВОЙ ПОДДЕРЖКИ</a:t>
            </a:r>
            <a:endParaRPr sz="1300">
              <a:latin typeface="Arial"/>
              <a:cs typeface="Arial"/>
            </a:endParaRPr>
          </a:p>
          <a:p>
            <a:pPr marL="2780385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СУБЪЕКТОВ МСП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9" name="Image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02307" y="48767"/>
            <a:ext cx="728472" cy="70561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833358" y="6381087"/>
            <a:ext cx="141506" cy="28403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b="1" spc="10" dirty="0">
                <a:solidFill>
                  <a:srgbClr val="808080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60068" y="19748"/>
            <a:ext cx="846505" cy="1274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c0c0c0"/>
                </a:solidFill>
                <a:latin typeface="Arial"/>
                <a:cs typeface="Arial"/>
              </a:rPr>
              <a:t>УЧРЕДИТЕЛИ: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100" y="705612"/>
            <a:ext cx="3307080" cy="48768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93136" y="705612"/>
            <a:ext cx="3307080" cy="48768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946648" y="705612"/>
            <a:ext cx="3197352" cy="4876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467563" y="1590643"/>
            <a:ext cx="8265467" cy="40468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79248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ПРОГРАММА   АО «КОРПОРАЦИЯ  МСП» И БАНКА РОССИИ:  ПРОГРАММА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0070c0"/>
                </a:solidFill>
                <a:latin typeface="Arial"/>
                <a:cs typeface="Arial"/>
              </a:rPr>
              <a:t>СТИМУЛИРОВАНИЯ КРЕДИТОВАНИЯ СУБЪЕКТОВ МСП (СОКРАЩЕННО ПРОГРАММА 6,5)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76428" y="2058924"/>
            <a:ext cx="6973824" cy="373380"/>
          </a:xfrm>
          <a:custGeom>
            <a:avLst/>
            <a:gdLst/>
            <a:ahLst/>
            <a:cxnLst/>
            <a:rect l="l" t="t" r="r" b="b"/>
            <a:pathLst>
              <a:path w="6973824" h="373380">
                <a:moveTo>
                  <a:pt x="0" y="373380"/>
                </a:moveTo>
                <a:lnTo>
                  <a:pt x="0" y="0"/>
                </a:lnTo>
                <a:lnTo>
                  <a:pt x="6973824" y="0"/>
                </a:lnTo>
                <a:lnTo>
                  <a:pt x="6973824" y="373380"/>
                </a:lnTo>
                <a:lnTo>
                  <a:pt x="0" y="373380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71856" y="2054352"/>
            <a:ext cx="6982968" cy="382523"/>
          </a:xfrm>
          <a:custGeom>
            <a:avLst/>
            <a:gdLst/>
            <a:ahLst/>
            <a:cxnLst/>
            <a:rect l="l" t="t" r="r" b="b"/>
            <a:pathLst>
              <a:path w="6982968" h="382523">
                <a:moveTo>
                  <a:pt x="4572" y="377952"/>
                </a:moveTo>
                <a:lnTo>
                  <a:pt x="4572" y="4572"/>
                </a:lnTo>
                <a:lnTo>
                  <a:pt x="6978396" y="4572"/>
                </a:lnTo>
                <a:lnTo>
                  <a:pt x="6978396" y="377952"/>
                </a:lnTo>
                <a:lnTo>
                  <a:pt x="4572" y="377952"/>
                </a:lnTo>
                <a:close/>
              </a:path>
            </a:pathLst>
          </a:custGeom>
          <a:ln w="9144">
            <a:solidFill>
              <a:srgbClr val="8cb3e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987042" y="2111528"/>
            <a:ext cx="3720776" cy="28411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b="1" spc="10" dirty="0">
                <a:solidFill>
                  <a:srgbClr val="0070c0"/>
                </a:solidFill>
                <a:latin typeface="Arial"/>
                <a:cs typeface="Arial"/>
              </a:rPr>
              <a:t>Ключевые условия Программы 6,5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035296" y="5513832"/>
            <a:ext cx="4073652" cy="1155192"/>
          </a:xfrm>
          <a:custGeom>
            <a:avLst/>
            <a:gdLst/>
            <a:ahLst/>
            <a:cxnLst/>
            <a:rect l="l" t="t" r="r" b="b"/>
            <a:pathLst>
              <a:path w="4073652" h="1155192">
                <a:moveTo>
                  <a:pt x="0" y="1155192"/>
                </a:moveTo>
                <a:lnTo>
                  <a:pt x="0" y="0"/>
                </a:lnTo>
                <a:lnTo>
                  <a:pt x="4073652" y="0"/>
                </a:lnTo>
                <a:lnTo>
                  <a:pt x="4073652" y="1155192"/>
                </a:lnTo>
                <a:lnTo>
                  <a:pt x="0" y="1155192"/>
                </a:lnTo>
                <a:close/>
              </a:path>
            </a:pathLst>
          </a:custGeom>
          <a:solidFill>
            <a:srgbClr val="e2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030724" y="5509260"/>
            <a:ext cx="4082795" cy="1164336"/>
          </a:xfrm>
          <a:custGeom>
            <a:avLst/>
            <a:gdLst/>
            <a:ahLst/>
            <a:cxnLst/>
            <a:rect l="l" t="t" r="r" b="b"/>
            <a:pathLst>
              <a:path w="4082795" h="1164336">
                <a:moveTo>
                  <a:pt x="4572" y="1159764"/>
                </a:moveTo>
                <a:lnTo>
                  <a:pt x="4572" y="4572"/>
                </a:lnTo>
                <a:lnTo>
                  <a:pt x="4078224" y="4572"/>
                </a:lnTo>
                <a:lnTo>
                  <a:pt x="4078224" y="1159764"/>
                </a:lnTo>
                <a:lnTo>
                  <a:pt x="4572" y="1159764"/>
                </a:lnTo>
                <a:close/>
              </a:path>
            </a:pathLst>
          </a:custGeom>
          <a:ln w="9144">
            <a:solidFill>
              <a:srgbClr val="dce6f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5182870" y="5653834"/>
            <a:ext cx="3837200" cy="89337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44423">
              <a:lnSpc>
                <a:spcPct val="100000"/>
              </a:lnSpc>
            </a:pPr>
            <a:r>
              <a:rPr sz="1820" b="1" spc="10" dirty="0">
                <a:solidFill>
                  <a:srgbClr val="0070c0"/>
                </a:solidFill>
                <a:latin typeface="Arial"/>
                <a:cs typeface="Arial"/>
              </a:rPr>
              <a:t>В Программе 6,5 участвует 49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70" b="1" spc="10" dirty="0">
                <a:solidFill>
                  <a:srgbClr val="0070c0"/>
                </a:solidFill>
                <a:latin typeface="Arial"/>
                <a:cs typeface="Arial"/>
              </a:rPr>
              <a:t>уполномоченных банков-партнеров</a:t>
            </a:r>
            <a:endParaRPr sz="1600">
              <a:latin typeface="Arial"/>
              <a:cs typeface="Arial"/>
            </a:endParaRPr>
          </a:p>
          <a:p>
            <a:pPr marL="992377">
              <a:lnSpc>
                <a:spcPct val="100000"/>
              </a:lnSpc>
            </a:pPr>
            <a:r>
              <a:rPr sz="2000" b="1" spc="10" dirty="0">
                <a:solidFill>
                  <a:srgbClr val="0070c0"/>
                </a:solidFill>
                <a:latin typeface="Arial"/>
                <a:cs typeface="Arial"/>
              </a:rPr>
              <a:t>Корпорации МСП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465699" y="2495501"/>
            <a:ext cx="2925279" cy="76422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Приоритетные отрасли:</a:t>
            </a:r>
            <a:endParaRPr sz="1600">
              <a:latin typeface="Arial"/>
              <a:cs typeface="Arial"/>
            </a:endParaRPr>
          </a:p>
          <a:p>
            <a:pPr marL="96011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сельское хозяйство,</a:t>
            </a:r>
            <a:endParaRPr sz="1600">
              <a:latin typeface="Arial Narrow"/>
              <a:cs typeface="Arial Narrow"/>
            </a:endParaRPr>
          </a:p>
          <a:p>
            <a:pPr marL="96011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обрабатывающее производство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561711" y="3295871"/>
            <a:ext cx="1396452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производство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308468" y="3295871"/>
            <a:ext cx="139046" cy="2320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5561711" y="3295871"/>
            <a:ext cx="3478967" cy="209168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234437">
              <a:lnSpc>
                <a:spcPct val="100000"/>
              </a:lnSpc>
            </a:pP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распределение</a:t>
            </a:r>
            <a:endParaRPr sz="1600">
              <a:latin typeface="Arial Narrow"/>
              <a:cs typeface="Arial Narrow"/>
            </a:endParaRPr>
          </a:p>
          <a:p>
            <a:pPr marL="286511">
              <a:lnSpc>
                <a:spcPct val="100000"/>
              </a:lnSpc>
            </a:pP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электроэнергии, газа и воды,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строительство,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транспорт и связь,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внутренний туризм,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здравоохранение,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сбор, обработка и утилизация отходов,</a:t>
            </a:r>
            <a:endParaRPr sz="1600">
              <a:latin typeface="Arial Narrow"/>
              <a:cs typeface="Arial Narrow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244061"/>
                </a:solidFill>
                <a:latin typeface="Arial"/>
                <a:cs typeface="Arial"/>
              </a:rPr>
              <a:t>✓   </a:t>
            </a:r>
            <a:r>
              <a:rPr sz="1600" spc="10" dirty="0">
                <a:solidFill>
                  <a:srgbClr val="244061"/>
                </a:solidFill>
                <a:latin typeface="Arial Narrow"/>
                <a:cs typeface="Arial Narrow"/>
              </a:rPr>
              <a:t>высокотехнологичные проекты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2017-12-13T03:11:11Z</dcterms:created>
  <dcterms:modified xsi:type="dcterms:W3CDTF">2017-12-13T03:11:11Z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LastSaved">
    <vt:filetime>2017-12-13T00:00:00Z</vt:filetime>
  </property>
</Properties>
</file>