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59" r:id="rId4"/>
    <p:sldId id="260" r:id="rId5"/>
    <p:sldId id="257" r:id="rId6"/>
    <p:sldId id="258" r:id="rId7"/>
    <p:sldId id="270" r:id="rId8"/>
    <p:sldId id="271" r:id="rId9"/>
    <p:sldId id="272" r:id="rId10"/>
    <p:sldId id="263" r:id="rId11"/>
    <p:sldId id="262" r:id="rId12"/>
    <p:sldId id="269" r:id="rId13"/>
    <p:sldId id="264" r:id="rId14"/>
    <p:sldId id="268" r:id="rId15"/>
    <p:sldId id="265" r:id="rId16"/>
    <p:sldId id="266" r:id="rId17"/>
    <p:sldId id="267" r:id="rId18"/>
    <p:sldId id="273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8B974"/>
    <a:srgbClr val="8896D4"/>
    <a:srgbClr val="F49D68"/>
    <a:srgbClr val="DDBE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890" autoAdjust="0"/>
    <p:restoredTop sz="94660"/>
  </p:normalViewPr>
  <p:slideViewPr>
    <p:cSldViewPr>
      <p:cViewPr varScale="1">
        <p:scale>
          <a:sx n="111" d="100"/>
          <a:sy n="111" d="100"/>
        </p:scale>
        <p:origin x="-1860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E648D-3BC8-4868-8F3A-0B624B4BF82B}" type="datetimeFigureOut">
              <a:rPr lang="ru-RU" smtClean="0"/>
              <a:t>27.03.2015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24E27-E664-4CF0-A6E8-01EE4843E55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578692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E648D-3BC8-4868-8F3A-0B624B4BF82B}" type="datetimeFigureOut">
              <a:rPr lang="ru-RU" smtClean="0"/>
              <a:t>27.03.2015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24E27-E664-4CF0-A6E8-01EE4843E55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209223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E648D-3BC8-4868-8F3A-0B624B4BF82B}" type="datetimeFigureOut">
              <a:rPr lang="ru-RU" smtClean="0"/>
              <a:t>27.03.2015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24E27-E664-4CF0-A6E8-01EE4843E55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077983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E648D-3BC8-4868-8F3A-0B624B4BF82B}" type="datetimeFigureOut">
              <a:rPr lang="ru-RU" smtClean="0"/>
              <a:t>27.03.2015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24E27-E664-4CF0-A6E8-01EE4843E55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133016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E648D-3BC8-4868-8F3A-0B624B4BF82B}" type="datetimeFigureOut">
              <a:rPr lang="ru-RU" smtClean="0"/>
              <a:t>27.03.2015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24E27-E664-4CF0-A6E8-01EE4843E55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869480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E648D-3BC8-4868-8F3A-0B624B4BF82B}" type="datetimeFigureOut">
              <a:rPr lang="ru-RU" smtClean="0"/>
              <a:t>27.03.2015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24E27-E664-4CF0-A6E8-01EE4843E55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56014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E648D-3BC8-4868-8F3A-0B624B4BF82B}" type="datetimeFigureOut">
              <a:rPr lang="ru-RU" smtClean="0"/>
              <a:t>27.03.2015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24E27-E664-4CF0-A6E8-01EE4843E55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230085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E648D-3BC8-4868-8F3A-0B624B4BF82B}" type="datetimeFigureOut">
              <a:rPr lang="ru-RU" smtClean="0"/>
              <a:t>27.03.2015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24E27-E664-4CF0-A6E8-01EE4843E55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964821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E648D-3BC8-4868-8F3A-0B624B4BF82B}" type="datetimeFigureOut">
              <a:rPr lang="ru-RU" smtClean="0"/>
              <a:t>27.03.2015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24E27-E664-4CF0-A6E8-01EE4843E55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41201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E648D-3BC8-4868-8F3A-0B624B4BF82B}" type="datetimeFigureOut">
              <a:rPr lang="ru-RU" smtClean="0"/>
              <a:t>27.03.2015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24E27-E664-4CF0-A6E8-01EE4843E55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612062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E648D-3BC8-4868-8F3A-0B624B4BF82B}" type="datetimeFigureOut">
              <a:rPr lang="ru-RU" smtClean="0"/>
              <a:t>27.03.2015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24E27-E664-4CF0-A6E8-01EE4843E55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569556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EE648D-3BC8-4868-8F3A-0B624B4BF82B}" type="datetimeFigureOut">
              <a:rPr lang="ru-RU" smtClean="0"/>
              <a:t>27.03.2015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924E27-E664-4CF0-A6E8-01EE4843E55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04158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:\Users\iua.kruglova\Desktop\ЮЛЯ работа\9 этажный дом\3-х этажный дом\123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218" r="22245" b="-1520"/>
          <a:stretch/>
        </p:blipFill>
        <p:spPr bwMode="auto">
          <a:xfrm>
            <a:off x="0" y="-10788"/>
            <a:ext cx="9154196" cy="5555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408891" y="5674392"/>
            <a:ext cx="6713063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518E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Трехэтажный 36-ти квартирный </a:t>
            </a:r>
          </a:p>
          <a:p>
            <a:pPr algn="ctr"/>
            <a:r>
              <a:rPr lang="ru-RU" sz="2400" b="1" dirty="0" smtClean="0">
                <a:solidFill>
                  <a:srgbClr val="00518E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жилой дом</a:t>
            </a:r>
            <a:endParaRPr lang="ru-RU" sz="2400" b="1" dirty="0">
              <a:solidFill>
                <a:srgbClr val="00518E"/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pic>
        <p:nvPicPr>
          <p:cNvPr id="1026" name="Picture 2" descr="C:\Users\Мягкова Юля\Desktop\3-х этажный дом\ДОКЛАД\Логотип ЧФМК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117567"/>
            <a:ext cx="2735983" cy="690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C:\Users\iua.kruglova\Desktop\ССР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865" y="5432025"/>
            <a:ext cx="2267744" cy="685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9178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Мягкова Юля\Desktop\3-х этажный дом\ДОКЛАД\Каркас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77" t="7465" r="9797" b="4850"/>
          <a:stretch/>
        </p:blipFill>
        <p:spPr bwMode="auto">
          <a:xfrm>
            <a:off x="4788024" y="3394658"/>
            <a:ext cx="3975100" cy="3251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Мягкова Юля\Desktop\3-х этажный дом\ДОКЛАД\Каркас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96" r="7301" b="6551"/>
          <a:stretch/>
        </p:blipFill>
        <p:spPr bwMode="auto">
          <a:xfrm>
            <a:off x="107504" y="637356"/>
            <a:ext cx="5417529" cy="3511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446851" y="188639"/>
            <a:ext cx="41617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Общий 3</a:t>
            </a:r>
            <a:r>
              <a:rPr lang="en-US" sz="2400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D </a:t>
            </a:r>
            <a:r>
              <a:rPr lang="ru-RU" sz="2400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вид каркаса</a:t>
            </a:r>
            <a:endParaRPr lang="ru-RU" sz="2400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pic>
        <p:nvPicPr>
          <p:cNvPr id="6" name="Picture 8" descr="C:\Users\iua.kruglova\Desktop\ССР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949280"/>
            <a:ext cx="2304256" cy="696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2843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446851" y="188639"/>
            <a:ext cx="41617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Общий 3</a:t>
            </a:r>
            <a:r>
              <a:rPr lang="en-US" sz="2400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D </a:t>
            </a:r>
            <a:r>
              <a:rPr lang="ru-RU" sz="2400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вид каркаса</a:t>
            </a:r>
            <a:endParaRPr lang="ru-RU" sz="2400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pic>
        <p:nvPicPr>
          <p:cNvPr id="4099" name="Picture 3" descr="C:\Users\Мягкова Юля\Desktop\3-х этажный дом\ДОКЛАД\Каркас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2" r="7394" b="-190"/>
          <a:stretch/>
        </p:blipFill>
        <p:spPr bwMode="auto">
          <a:xfrm>
            <a:off x="539552" y="562000"/>
            <a:ext cx="8386694" cy="5748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 descr="C:\Users\iua.kruglova\Desktop\ССР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949280"/>
            <a:ext cx="2304256" cy="696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170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92335" y="188638"/>
            <a:ext cx="70198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График расчета плоскости точки росы</a:t>
            </a:r>
            <a:endParaRPr lang="ru-RU" sz="2400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Picture 8" descr="C:\Users\iua.kruglova\Desktop\ССР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949280"/>
            <a:ext cx="2304256" cy="696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22" t="11045" r="19137"/>
          <a:stretch/>
        </p:blipFill>
        <p:spPr bwMode="auto">
          <a:xfrm>
            <a:off x="2098762" y="758233"/>
            <a:ext cx="5632026" cy="5407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8504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99592" y="188638"/>
            <a:ext cx="78053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Узел примыкания фибролитовой плиты</a:t>
            </a:r>
            <a:r>
              <a:rPr lang="en-US" sz="2400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 LE </a:t>
            </a:r>
            <a:endParaRPr lang="ru-RU" sz="2400" dirty="0" smtClean="0">
              <a:solidFill>
                <a:srgbClr val="0070C0"/>
              </a:solidFill>
              <a:latin typeface="Arial Black" panose="020B0A04020102020204" pitchFamily="34" charset="0"/>
            </a:endParaRPr>
          </a:p>
          <a:p>
            <a:pPr algn="ctr"/>
            <a:r>
              <a:rPr lang="ru-RU" sz="2400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к стальному каркасу</a:t>
            </a:r>
            <a:endParaRPr lang="ru-RU" sz="2400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Picture 8" descr="C:\Users\iua.kruglova\Desktop\ССР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949280"/>
            <a:ext cx="2304256" cy="696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Мягкова Юля\Desktop\3-х этажный дом\УЗЕЛ Вид 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440" y="1009168"/>
            <a:ext cx="7416825" cy="4158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Мягкова Юля\Desktop\3-х этажный дом\УЗЕЛ Вид 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0" t="30801" r="3393" b="34600"/>
          <a:stretch/>
        </p:blipFill>
        <p:spPr bwMode="auto">
          <a:xfrm>
            <a:off x="2395860" y="5154274"/>
            <a:ext cx="6400800" cy="1392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6691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99592" y="188638"/>
            <a:ext cx="78053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Узел примыкания фибролитовой плиты</a:t>
            </a:r>
            <a:r>
              <a:rPr lang="en-US" sz="2400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 LE </a:t>
            </a:r>
            <a:endParaRPr lang="ru-RU" sz="2400" dirty="0" smtClean="0">
              <a:solidFill>
                <a:srgbClr val="0070C0"/>
              </a:solidFill>
              <a:latin typeface="Arial Black" panose="020B0A04020102020204" pitchFamily="34" charset="0"/>
            </a:endParaRPr>
          </a:p>
          <a:p>
            <a:pPr algn="ctr"/>
            <a:r>
              <a:rPr lang="ru-RU" sz="2400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к стальному каркасу</a:t>
            </a:r>
            <a:endParaRPr lang="ru-RU" sz="2400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pic>
        <p:nvPicPr>
          <p:cNvPr id="6" name="Picture 8" descr="C:\Users\iua.kruglova\Desktop\ССР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949280"/>
            <a:ext cx="2304256" cy="696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21" t="72" r="5788" b="58766"/>
          <a:stretch/>
        </p:blipFill>
        <p:spPr bwMode="auto">
          <a:xfrm>
            <a:off x="-9500" y="908720"/>
            <a:ext cx="4499992" cy="2739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10" t="42249" b="3478"/>
          <a:stretch/>
        </p:blipFill>
        <p:spPr bwMode="auto">
          <a:xfrm>
            <a:off x="4002781" y="2780928"/>
            <a:ext cx="5144245" cy="3968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2685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18347" y="174874"/>
            <a:ext cx="7654660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300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Узел примыкания монолитного перекрытия </a:t>
            </a:r>
          </a:p>
          <a:p>
            <a:pPr algn="ctr"/>
            <a:r>
              <a:rPr lang="ru-RU" sz="2300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к фибролитовой плите</a:t>
            </a:r>
            <a:r>
              <a:rPr lang="en-US" sz="2300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 LE </a:t>
            </a:r>
            <a:endParaRPr lang="ru-RU" sz="2300" dirty="0" smtClean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Picture 8" descr="C:\Users\iua.kruglova\Desktop\ССР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949280"/>
            <a:ext cx="2304256" cy="696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Мягкова Юля\Desktop\3-х этажный дом\ДОКЛАД\Узел 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82" b="3316"/>
          <a:stretch/>
        </p:blipFill>
        <p:spPr bwMode="auto">
          <a:xfrm>
            <a:off x="201249" y="975093"/>
            <a:ext cx="6822362" cy="475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Мягкова Юля\Desktop\3-х этажный дом\УЗЕЛ Вид 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3" r="30027"/>
          <a:stretch/>
        </p:blipFill>
        <p:spPr bwMode="auto">
          <a:xfrm>
            <a:off x="5595156" y="3354174"/>
            <a:ext cx="3491880" cy="3436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8993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78197" y="188638"/>
            <a:ext cx="84481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Узел устройства внутренних стен жилого дома</a:t>
            </a:r>
            <a:endParaRPr lang="ru-RU" sz="2400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Picture 8" descr="C:\Users\iua.kruglova\Desktop\ССР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949280"/>
            <a:ext cx="2304256" cy="696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Мягкова Юля\Desktop\3-х этажный дом\ДОКЛАД\Узел 3 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024" y="3573426"/>
            <a:ext cx="4674320" cy="311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C:\Users\Мягкова Юля\Desktop\3-х этажный дом\ДОКЛАД\Узел 3 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92" y="620843"/>
            <a:ext cx="4818408" cy="3212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3625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37732" y="188638"/>
            <a:ext cx="55290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Узел устройства фундаментов</a:t>
            </a:r>
            <a:endParaRPr lang="ru-RU" sz="2400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Picture 8" descr="C:\Users\iua.kruglova\Desktop\ССР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949280"/>
            <a:ext cx="2304256" cy="696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Мягкова Юля\Desktop\3-х этажный дом\ДОКЛАД\Узел 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50303"/>
            <a:ext cx="6328286" cy="4218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C:\Users\Мягкова Юля\Desktop\3-х этажный дом\ДОКЛАД\Узел 4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56"/>
          <a:stretch/>
        </p:blipFill>
        <p:spPr bwMode="auto">
          <a:xfrm>
            <a:off x="5215449" y="3795924"/>
            <a:ext cx="3860848" cy="3026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0068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C:\Users\iua.kruglova\Desktop\ССР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949280"/>
            <a:ext cx="2304256" cy="696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35199" y="274834"/>
            <a:ext cx="7560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Спасибо за внимание!</a:t>
            </a:r>
          </a:p>
        </p:txBody>
      </p:sp>
      <p:pic>
        <p:nvPicPr>
          <p:cNvPr id="12290" name="Picture 2" descr="C:\Users\Мягкова Юля\Desktop\3-х этажный дом\ДОКЛАД\3Д вид план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032" y="736498"/>
            <a:ext cx="7819173" cy="5212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5889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C:\Users\iua.kruglova\Desktop\ССР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949280"/>
            <a:ext cx="2304256" cy="696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275856" y="188639"/>
            <a:ext cx="26388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Общий 3</a:t>
            </a:r>
            <a:r>
              <a:rPr lang="en-US" sz="2400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D </a:t>
            </a:r>
            <a:r>
              <a:rPr lang="ru-RU" sz="2400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вид</a:t>
            </a:r>
            <a:endParaRPr lang="ru-RU" sz="2400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pic>
        <p:nvPicPr>
          <p:cNvPr id="3075" name="Picture 3" descr="C:\Users\Мягкова Юля\Desktop\3-х этажный дом\ДОКЛАД\Общий вид 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2" r="6947" b="21460"/>
          <a:stretch/>
        </p:blipFill>
        <p:spPr bwMode="auto">
          <a:xfrm>
            <a:off x="3779911" y="3941760"/>
            <a:ext cx="4663219" cy="2722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Мягкова Юля\Desktop\3-х этажный дом\ДОКЛАД\Общий вид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78" b="32937"/>
          <a:stretch/>
        </p:blipFill>
        <p:spPr bwMode="auto">
          <a:xfrm>
            <a:off x="420306" y="674601"/>
            <a:ext cx="8022823" cy="3267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038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82594" y="188640"/>
            <a:ext cx="15680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Фасады</a:t>
            </a:r>
            <a:endParaRPr lang="ru-RU" sz="2400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Picture 8" descr="C:\Users\iua.kruglova\Desktop\ССР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949280"/>
            <a:ext cx="2304256" cy="696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925817" y="631618"/>
            <a:ext cx="15504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u="sng" dirty="0" smtClean="0">
                <a:solidFill>
                  <a:srgbClr val="0070C0"/>
                </a:solidFill>
                <a:latin typeface="+mj-lt"/>
              </a:rPr>
              <a:t>Фасад в осях 1-15</a:t>
            </a:r>
            <a:endParaRPr lang="ru-RU" sz="1400" b="1" u="sng" dirty="0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4" b="59275"/>
          <a:stretch/>
        </p:blipFill>
        <p:spPr bwMode="auto">
          <a:xfrm>
            <a:off x="190595" y="955764"/>
            <a:ext cx="8953405" cy="2879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948259" y="3681845"/>
            <a:ext cx="15055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u="sng" dirty="0" smtClean="0">
                <a:solidFill>
                  <a:srgbClr val="0070C0"/>
                </a:solidFill>
                <a:latin typeface="+mj-lt"/>
              </a:rPr>
              <a:t>Фасад в осях Д-А</a:t>
            </a:r>
            <a:endParaRPr lang="ru-RU" sz="1400" b="1" u="sng" dirty="0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1" r="47092" b="57368"/>
          <a:stretch/>
        </p:blipFill>
        <p:spPr bwMode="auto">
          <a:xfrm>
            <a:off x="2621952" y="4059166"/>
            <a:ext cx="4158154" cy="2798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767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712132" y="188640"/>
            <a:ext cx="15680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Фасады</a:t>
            </a:r>
            <a:endParaRPr lang="ru-RU" sz="2400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Picture 8" descr="C:\Users\iua.kruglova\Desktop\ССР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949280"/>
            <a:ext cx="2304256" cy="696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692515" y="659241"/>
            <a:ext cx="15504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u="sng" dirty="0" smtClean="0">
                <a:solidFill>
                  <a:srgbClr val="0070C0"/>
                </a:solidFill>
                <a:latin typeface="+mj-lt"/>
              </a:rPr>
              <a:t>Фасад в осях 15-1</a:t>
            </a:r>
            <a:endParaRPr lang="ru-RU" sz="1400" b="1" u="sng" dirty="0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193"/>
          <a:stretch/>
        </p:blipFill>
        <p:spPr bwMode="auto">
          <a:xfrm>
            <a:off x="53965" y="948416"/>
            <a:ext cx="9079920" cy="2935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832190" y="3730384"/>
            <a:ext cx="15055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u="sng" dirty="0" smtClean="0">
                <a:solidFill>
                  <a:srgbClr val="0070C0"/>
                </a:solidFill>
                <a:latin typeface="+mj-lt"/>
              </a:rPr>
              <a:t>Фасад в осях А-Д</a:t>
            </a:r>
            <a:endParaRPr lang="ru-RU" sz="1400" b="1" u="sng" dirty="0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91" t="1" b="57388"/>
          <a:stretch/>
        </p:blipFill>
        <p:spPr bwMode="auto">
          <a:xfrm>
            <a:off x="2416518" y="3942525"/>
            <a:ext cx="4386174" cy="291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5849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C:\Users\iua.kruglova\Desktop\ССР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949280"/>
            <a:ext cx="2304256" cy="696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79"/>
          <a:stretch/>
        </p:blipFill>
        <p:spPr bwMode="auto">
          <a:xfrm>
            <a:off x="323528" y="1190489"/>
            <a:ext cx="8486458" cy="4220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712132" y="290560"/>
            <a:ext cx="22445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План этажа</a:t>
            </a:r>
            <a:endParaRPr lang="ru-RU" sz="2400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7996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712132" y="59727"/>
            <a:ext cx="17203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Разрезы</a:t>
            </a:r>
            <a:endParaRPr lang="ru-RU" sz="2400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Picture 8" descr="C:\Users\iua.kruglova\Desktop\ССР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949280"/>
            <a:ext cx="2304256" cy="696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21" t="9182" b="8850"/>
          <a:stretch/>
        </p:blipFill>
        <p:spPr bwMode="auto">
          <a:xfrm>
            <a:off x="2396891" y="3398960"/>
            <a:ext cx="4754137" cy="3414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64" t="8325" b="14343"/>
          <a:stretch/>
        </p:blipFill>
        <p:spPr bwMode="auto">
          <a:xfrm>
            <a:off x="-12973" y="521392"/>
            <a:ext cx="8826976" cy="3019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7953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43608" y="374978"/>
            <a:ext cx="7704856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Технико-экономические показатели:</a:t>
            </a:r>
          </a:p>
          <a:p>
            <a:pPr algn="ctr"/>
            <a:endParaRPr lang="ru-RU" sz="2400" dirty="0" smtClean="0">
              <a:solidFill>
                <a:srgbClr val="0070C0"/>
              </a:solidFill>
              <a:latin typeface="Arial Black" panose="020B0A040201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квартир: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Однокомнатные квартиры (тип 1А)………….30 </a:t>
            </a:r>
            <a:r>
              <a:rPr lang="ru-RU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шт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Общая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площадь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одной квартиры………35,23 м</a:t>
            </a:r>
            <a:r>
              <a:rPr lang="ru-RU" sz="2400" b="1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Трехкомнатные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квартиры (тип 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3А)……………6 </a:t>
            </a:r>
            <a:r>
              <a:rPr lang="ru-RU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шт</a:t>
            </a:r>
            <a:endParaRPr lang="ru-RU" sz="2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Общая площадь одной квартиры………69,91 м</a:t>
            </a:r>
            <a:r>
              <a:rPr lang="ru-RU" sz="2400" b="1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Высота этажа (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пол-пол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…………………………2,8 м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Высота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жилых помещений </a:t>
            </a: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в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свету (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пол-потолок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…………………………....2,5 м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Общая площадь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квартир…………………..1655,50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24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Общая площадь квартир на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этаже………...493,65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24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Общая площадь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здания……………………3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318,65 м</a:t>
            </a:r>
            <a:r>
              <a:rPr lang="ru-RU" sz="24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Строительный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объем………………………...12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470 м</a:t>
            </a:r>
            <a:r>
              <a:rPr lang="ru-RU" sz="24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Площадь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застройки………………………….860,70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24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Picture 8" descr="C:\Users\iua.kruglova\Desktop\ССР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949280"/>
            <a:ext cx="2304256" cy="696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1513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C:\Users\iua.kruglova\Desktop\ССР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949280"/>
            <a:ext cx="2304256" cy="696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247237" y="476672"/>
            <a:ext cx="756084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Пожарно-техническая классификация здания:</a:t>
            </a:r>
          </a:p>
          <a:p>
            <a:pPr algn="ctr"/>
            <a:endParaRPr lang="ru-RU" sz="2400" dirty="0" smtClean="0">
              <a:solidFill>
                <a:srgbClr val="0070C0"/>
              </a:solidFill>
              <a:latin typeface="Arial Black" panose="020B0A04020102020204" pitchFamily="34" charset="0"/>
            </a:endParaRPr>
          </a:p>
          <a:p>
            <a:pPr algn="ctr"/>
            <a:endParaRPr lang="ru-RU" sz="2400" dirty="0" smtClean="0">
              <a:solidFill>
                <a:srgbClr val="0070C0"/>
              </a:solidFill>
              <a:latin typeface="Arial Black" panose="020B0A040201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Классификация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здания по функциональной пожарной опасности: Ф1.3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пожарной опасности: К0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конструктивной пожарной опасности: С0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Степень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огнестойкости: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Колонны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-90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Наружные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стены: Е-15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Перекрытия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REI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-45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Балки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связи, прогоны: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-15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Лестничные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клетки: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-60</a:t>
            </a:r>
          </a:p>
          <a:p>
            <a:pPr algn="ctr"/>
            <a:endParaRPr lang="ru-RU" sz="2400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5729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C:\Users\iua.kruglova\Desktop\ССР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949280"/>
            <a:ext cx="2304256" cy="696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27584" y="476671"/>
            <a:ext cx="756084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Металлоемкость:</a:t>
            </a:r>
          </a:p>
          <a:p>
            <a:pPr algn="ctr"/>
            <a:endParaRPr lang="ru-RU" sz="2400" dirty="0">
              <a:solidFill>
                <a:srgbClr val="0070C0"/>
              </a:solidFill>
              <a:latin typeface="Arial Black" panose="020B0A04020102020204" pitchFamily="34" charset="0"/>
            </a:endParaRPr>
          </a:p>
          <a:p>
            <a:pPr algn="ctr"/>
            <a:endParaRPr lang="ru-RU" sz="2400" dirty="0" smtClean="0">
              <a:solidFill>
                <a:srgbClr val="0070C0"/>
              </a:solidFill>
              <a:latin typeface="Arial Black" panose="020B0A04020102020204" pitchFamily="34" charset="0"/>
            </a:endParaRPr>
          </a:p>
          <a:p>
            <a:r>
              <a:rPr lang="ru-RU" sz="2400" b="1" dirty="0"/>
              <a:t>ИТОГО</a:t>
            </a:r>
            <a:r>
              <a:rPr lang="ru-RU" sz="2400" b="1" dirty="0" smtClean="0"/>
              <a:t>:</a:t>
            </a:r>
          </a:p>
          <a:p>
            <a:endParaRPr lang="ru-RU" sz="2400" dirty="0" smtClean="0"/>
          </a:p>
          <a:p>
            <a:endParaRPr lang="ru-RU" sz="2400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b="1" dirty="0"/>
              <a:t>Общий вес металлоконструкций: </a:t>
            </a:r>
            <a:r>
              <a:rPr lang="ru-RU" sz="2800" b="1" dirty="0">
                <a:solidFill>
                  <a:srgbClr val="FF0000"/>
                </a:solidFill>
              </a:rPr>
              <a:t>169 843,40 кг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b="1" dirty="0"/>
              <a:t>Расход металла на 1 м</a:t>
            </a:r>
            <a:r>
              <a:rPr lang="ru-RU" sz="2400" b="1" baseline="30000" dirty="0"/>
              <a:t>2</a:t>
            </a:r>
            <a:r>
              <a:rPr lang="ru-RU" sz="2400" b="1" dirty="0"/>
              <a:t> здания: </a:t>
            </a:r>
            <a:r>
              <a:rPr lang="ru-RU" sz="2800" b="1" dirty="0">
                <a:solidFill>
                  <a:srgbClr val="FF0000"/>
                </a:solidFill>
              </a:rPr>
              <a:t>52 кг/м</a:t>
            </a:r>
            <a:r>
              <a:rPr lang="ru-RU" sz="2800" b="1" baseline="30000" dirty="0">
                <a:solidFill>
                  <a:srgbClr val="FF0000"/>
                </a:solidFill>
              </a:rPr>
              <a:t>2</a:t>
            </a:r>
            <a:endParaRPr lang="ru-RU" sz="2800" dirty="0">
              <a:solidFill>
                <a:srgbClr val="FF0000"/>
              </a:solidFill>
            </a:endParaRPr>
          </a:p>
          <a:p>
            <a:endParaRPr lang="ru-RU" sz="2400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9187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337</TotalTime>
  <Words>157</Words>
  <Application>Microsoft Office PowerPoint</Application>
  <PresentationFormat>Экран (4:3)</PresentationFormat>
  <Paragraphs>58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ООО "Северсталь-Промсервис"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Круглова Юлия Андреевна</dc:creator>
  <cp:lastModifiedBy>Круглова Юлия Андреевна</cp:lastModifiedBy>
  <cp:revision>23</cp:revision>
  <dcterms:created xsi:type="dcterms:W3CDTF">2015-03-26T13:35:49Z</dcterms:created>
  <dcterms:modified xsi:type="dcterms:W3CDTF">2015-03-27T09:07:22Z</dcterms:modified>
</cp:coreProperties>
</file>