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058967"/>
            <a:ext cx="9144000" cy="361950"/>
          </a:xfrm>
          <a:custGeom>
            <a:avLst/>
            <a:gdLst/>
            <a:ahLst/>
            <a:cxnLst/>
            <a:rect l="l" t="t" r="r" b="b"/>
            <a:pathLst>
              <a:path w="9144000" h="361950">
                <a:moveTo>
                  <a:pt x="0" y="361906"/>
                </a:moveTo>
                <a:lnTo>
                  <a:pt x="9143936" y="361906"/>
                </a:lnTo>
                <a:lnTo>
                  <a:pt x="9143936" y="0"/>
                </a:lnTo>
                <a:lnTo>
                  <a:pt x="0" y="0"/>
                </a:lnTo>
                <a:lnTo>
                  <a:pt x="0" y="361906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2564892"/>
            <a:ext cx="9144000" cy="288290"/>
          </a:xfrm>
          <a:custGeom>
            <a:avLst/>
            <a:gdLst/>
            <a:ahLst/>
            <a:cxnLst/>
            <a:rect l="l" t="t" r="r" b="b"/>
            <a:pathLst>
              <a:path w="9144000" h="288289">
                <a:moveTo>
                  <a:pt x="0" y="288036"/>
                </a:moveTo>
                <a:lnTo>
                  <a:pt x="9143936" y="288036"/>
                </a:lnTo>
                <a:lnTo>
                  <a:pt x="9143936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2996945"/>
            <a:ext cx="9144000" cy="3861435"/>
          </a:xfrm>
          <a:custGeom>
            <a:avLst/>
            <a:gdLst/>
            <a:ahLst/>
            <a:cxnLst/>
            <a:rect l="l" t="t" r="r" b="b"/>
            <a:pathLst>
              <a:path w="9144000" h="3861434">
                <a:moveTo>
                  <a:pt x="0" y="3861051"/>
                </a:moveTo>
                <a:lnTo>
                  <a:pt x="9143936" y="3861051"/>
                </a:lnTo>
                <a:lnTo>
                  <a:pt x="9143936" y="0"/>
                </a:lnTo>
                <a:lnTo>
                  <a:pt x="0" y="0"/>
                </a:lnTo>
                <a:lnTo>
                  <a:pt x="0" y="3861051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95541" y="403364"/>
            <a:ext cx="2071624" cy="1224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13862" y="1369568"/>
            <a:ext cx="2716275" cy="330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3399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Bookman Old Style"/>
                <a:cs typeface="Bookman Old Style"/>
              </a:defRPr>
            </a:lvl1pPr>
          </a:lstStyle>
          <a:p>
            <a:pPr marL="55244">
              <a:lnSpc>
                <a:spcPts val="21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Bookman Old Style"/>
                <a:cs typeface="Bookman Old Styl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chemeClr val="tx1"/>
                </a:solidFill>
                <a:latin typeface="Bookman Old Style"/>
                <a:cs typeface="Bookman Old Style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Bookman Old Style"/>
                <a:cs typeface="Bookman Old Style"/>
              </a:defRPr>
            </a:lvl1pPr>
          </a:lstStyle>
          <a:p>
            <a:pPr marL="55244">
              <a:lnSpc>
                <a:spcPts val="21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Bookman Old Style"/>
                <a:cs typeface="Bookman Old Styl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Bookman Old Style"/>
                <a:cs typeface="Bookman Old Style"/>
              </a:defRPr>
            </a:lvl1pPr>
          </a:lstStyle>
          <a:p>
            <a:pPr marL="55244">
              <a:lnSpc>
                <a:spcPts val="21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Bookman Old Style"/>
                <a:cs typeface="Bookman Old Styl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Bookman Old Style"/>
                <a:cs typeface="Bookman Old Style"/>
              </a:defRPr>
            </a:lvl1pPr>
          </a:lstStyle>
          <a:p>
            <a:pPr marL="55244">
              <a:lnSpc>
                <a:spcPts val="21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Bookman Old Style"/>
                <a:cs typeface="Bookman Old Style"/>
              </a:defRPr>
            </a:lvl1pPr>
          </a:lstStyle>
          <a:p>
            <a:pPr marL="55244">
              <a:lnSpc>
                <a:spcPts val="21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5"/>
            <a:ext cx="7812405" cy="728980"/>
          </a:xfrm>
          <a:custGeom>
            <a:avLst/>
            <a:gdLst/>
            <a:ahLst/>
            <a:cxnLst/>
            <a:rect l="l" t="t" r="r" b="b"/>
            <a:pathLst>
              <a:path w="7812405" h="728980">
                <a:moveTo>
                  <a:pt x="0" y="728700"/>
                </a:moveTo>
                <a:lnTo>
                  <a:pt x="7812378" y="728700"/>
                </a:lnTo>
                <a:lnTo>
                  <a:pt x="7812378" y="0"/>
                </a:lnTo>
                <a:lnTo>
                  <a:pt x="0" y="0"/>
                </a:lnTo>
                <a:lnTo>
                  <a:pt x="0" y="72870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956422" y="100279"/>
            <a:ext cx="1035811" cy="6120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6334" y="47625"/>
            <a:ext cx="8771331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Bookman Old Style"/>
                <a:cs typeface="Bookman Old Styl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3377" y="2227834"/>
            <a:ext cx="8537244" cy="2832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chemeClr val="tx1"/>
                </a:solidFill>
                <a:latin typeface="Bookman Old Style"/>
                <a:cs typeface="Bookman Old Style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645906" y="6330059"/>
            <a:ext cx="222884" cy="294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Bookman Old Style"/>
                <a:cs typeface="Bookman Old Style"/>
              </a:defRPr>
            </a:lvl1pPr>
          </a:lstStyle>
          <a:p>
            <a:pPr marL="55244">
              <a:lnSpc>
                <a:spcPts val="21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hyperlink" Target="mailto:zda@kipmet.ru" TargetMode="External"/><Relationship Id="rId6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6938" y="3660775"/>
            <a:ext cx="8284209" cy="1854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-1270">
              <a:lnSpc>
                <a:spcPct val="100000"/>
              </a:lnSpc>
              <a:spcBef>
                <a:spcPts val="95"/>
              </a:spcBef>
            </a:pPr>
            <a:r>
              <a:rPr dirty="0" sz="4000" spc="-10" b="1">
                <a:solidFill>
                  <a:srgbClr val="FFFFFF"/>
                </a:solidFill>
                <a:latin typeface="Bookman Old Style"/>
                <a:cs typeface="Bookman Old Style"/>
              </a:rPr>
              <a:t>Аутсорсинг как форма  партнерства малого </a:t>
            </a:r>
            <a:r>
              <a:rPr dirty="0" sz="4000" spc="-5" b="1">
                <a:solidFill>
                  <a:srgbClr val="FFFFFF"/>
                </a:solidFill>
                <a:latin typeface="Bookman Old Style"/>
                <a:cs typeface="Bookman Old Style"/>
              </a:rPr>
              <a:t>и </a:t>
            </a:r>
            <a:r>
              <a:rPr dirty="0" sz="4000" spc="-10" b="1">
                <a:solidFill>
                  <a:srgbClr val="FFFFFF"/>
                </a:solidFill>
                <a:latin typeface="Bookman Old Style"/>
                <a:cs typeface="Bookman Old Style"/>
              </a:rPr>
              <a:t>малого  бизнеса</a:t>
            </a:r>
            <a:endParaRPr sz="400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1865" y="260680"/>
            <a:ext cx="4692904" cy="1078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47980">
              <a:lnSpc>
                <a:spcPct val="100000"/>
              </a:lnSpc>
              <a:spcBef>
                <a:spcPts val="105"/>
              </a:spcBef>
            </a:pPr>
            <a:r>
              <a:rPr dirty="0"/>
              <a:t>13 </a:t>
            </a:r>
            <a:r>
              <a:rPr dirty="0" spc="-5"/>
              <a:t>декабря</a:t>
            </a:r>
            <a:r>
              <a:rPr dirty="0" spc="-50"/>
              <a:t> </a:t>
            </a:r>
            <a:r>
              <a:rPr dirty="0" spc="-5"/>
              <a:t>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32494" y="6309321"/>
            <a:ext cx="476884" cy="332740"/>
          </a:xfrm>
          <a:custGeom>
            <a:avLst/>
            <a:gdLst/>
            <a:ahLst/>
            <a:cxnLst/>
            <a:rect l="l" t="t" r="r" b="b"/>
            <a:pathLst>
              <a:path w="476884" h="332740">
                <a:moveTo>
                  <a:pt x="0" y="332651"/>
                </a:moveTo>
                <a:lnTo>
                  <a:pt x="476669" y="332651"/>
                </a:lnTo>
                <a:lnTo>
                  <a:pt x="476669" y="0"/>
                </a:lnTo>
                <a:lnTo>
                  <a:pt x="0" y="0"/>
                </a:lnTo>
                <a:lnTo>
                  <a:pt x="0" y="332651"/>
                </a:lnTo>
                <a:close/>
              </a:path>
            </a:pathLst>
          </a:custGeom>
          <a:ln w="25400">
            <a:solidFill>
              <a:srgbClr val="0000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0614" y="905636"/>
            <a:ext cx="8692515" cy="5301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003399"/>
                </a:solidFill>
                <a:latin typeface="Bookman Old Style"/>
                <a:cs typeface="Bookman Old Style"/>
              </a:rPr>
              <a:t>Малый </a:t>
            </a:r>
            <a:r>
              <a:rPr dirty="0" sz="2400" spc="-5" b="1">
                <a:solidFill>
                  <a:srgbClr val="003399"/>
                </a:solidFill>
                <a:latin typeface="Bookman Old Style"/>
                <a:cs typeface="Bookman Old Style"/>
              </a:rPr>
              <a:t>бизнес: предпосылки</a:t>
            </a:r>
            <a:r>
              <a:rPr dirty="0" sz="2400" spc="-95" b="1">
                <a:solidFill>
                  <a:srgbClr val="003399"/>
                </a:solidFill>
                <a:latin typeface="Bookman Old Style"/>
                <a:cs typeface="Bookman Old Style"/>
              </a:rPr>
              <a:t> </a:t>
            </a:r>
            <a:r>
              <a:rPr dirty="0" sz="2400" spc="-5" b="1">
                <a:solidFill>
                  <a:srgbClr val="003399"/>
                </a:solidFill>
                <a:latin typeface="Bookman Old Style"/>
                <a:cs typeface="Bookman Old Style"/>
              </a:rPr>
              <a:t>аутсорсинга</a:t>
            </a:r>
            <a:endParaRPr sz="24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50">
              <a:latin typeface="Times New Roman"/>
              <a:cs typeface="Times New Roman"/>
            </a:endParaRPr>
          </a:p>
          <a:p>
            <a:pPr marL="368300" marR="5080">
              <a:lnSpc>
                <a:spcPct val="100000"/>
              </a:lnSpc>
            </a:pPr>
            <a:r>
              <a:rPr dirty="0" sz="1800" spc="-5" b="1">
                <a:solidFill>
                  <a:srgbClr val="003399"/>
                </a:solidFill>
                <a:latin typeface="Bookman Old Style"/>
                <a:cs typeface="Bookman Old Style"/>
              </a:rPr>
              <a:t>Предпосылки использования аутсорсинга </a:t>
            </a:r>
            <a:r>
              <a:rPr dirty="0" sz="1800" b="1">
                <a:solidFill>
                  <a:srgbClr val="003399"/>
                </a:solidFill>
                <a:latin typeface="Bookman Old Style"/>
                <a:cs typeface="Bookman Old Style"/>
              </a:rPr>
              <a:t>между </a:t>
            </a:r>
            <a:r>
              <a:rPr dirty="0" sz="1800" spc="-5" b="1">
                <a:solidFill>
                  <a:srgbClr val="003399"/>
                </a:solidFill>
                <a:latin typeface="Bookman Old Style"/>
                <a:cs typeface="Bookman Old Style"/>
              </a:rPr>
              <a:t>предприятиями  </a:t>
            </a:r>
            <a:r>
              <a:rPr dirty="0" sz="1800" spc="-10" b="1">
                <a:solidFill>
                  <a:srgbClr val="003399"/>
                </a:solidFill>
                <a:latin typeface="Bookman Old Style"/>
                <a:cs typeface="Bookman Old Style"/>
              </a:rPr>
              <a:t>ММБ:</a:t>
            </a:r>
            <a:endParaRPr sz="18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imes New Roman"/>
              <a:cs typeface="Times New Roman"/>
            </a:endParaRPr>
          </a:p>
          <a:p>
            <a:pPr marL="654685" indent="-286385">
              <a:lnSpc>
                <a:spcPct val="100000"/>
              </a:lnSpc>
              <a:buFont typeface="Wingdings"/>
              <a:buChar char=""/>
              <a:tabLst>
                <a:tab pos="654685" algn="l"/>
                <a:tab pos="655320" algn="l"/>
              </a:tabLst>
            </a:pPr>
            <a:r>
              <a:rPr dirty="0" sz="1800" spc="-20" b="0" i="1">
                <a:latin typeface="Bookman Old Style"/>
                <a:cs typeface="Bookman Old Style"/>
              </a:rPr>
              <a:t>усложнение</a:t>
            </a:r>
            <a:r>
              <a:rPr dirty="0" sz="1800" spc="35" b="0" i="1">
                <a:latin typeface="Bookman Old Style"/>
                <a:cs typeface="Bookman Old Style"/>
              </a:rPr>
              <a:t> </a:t>
            </a:r>
            <a:r>
              <a:rPr dirty="0" sz="1800" spc="30" b="0" i="1">
                <a:latin typeface="Bookman Old Style"/>
                <a:cs typeface="Bookman Old Style"/>
              </a:rPr>
              <a:t>бизнес</a:t>
            </a:r>
            <a:r>
              <a:rPr dirty="0" sz="1800" spc="30" b="0">
                <a:latin typeface="Bookman Old Style"/>
                <a:cs typeface="Bookman Old Style"/>
              </a:rPr>
              <a:t>-</a:t>
            </a:r>
            <a:r>
              <a:rPr dirty="0" sz="1800" spc="30" b="0" i="1">
                <a:latin typeface="Bookman Old Style"/>
                <a:cs typeface="Bookman Old Style"/>
              </a:rPr>
              <a:t>процессов;</a:t>
            </a:r>
            <a:endParaRPr sz="1800">
              <a:latin typeface="Bookman Old Style"/>
              <a:cs typeface="Bookman Old Style"/>
            </a:endParaRPr>
          </a:p>
          <a:p>
            <a:pPr marL="654685" indent="-286385">
              <a:lnSpc>
                <a:spcPct val="100000"/>
              </a:lnSpc>
              <a:buFont typeface="Wingdings"/>
              <a:buChar char=""/>
              <a:tabLst>
                <a:tab pos="654685" algn="l"/>
                <a:tab pos="655320" algn="l"/>
              </a:tabLst>
            </a:pPr>
            <a:r>
              <a:rPr dirty="0" sz="1800" spc="-100" b="0" i="1">
                <a:latin typeface="Bookman Old Style"/>
                <a:cs typeface="Bookman Old Style"/>
              </a:rPr>
              <a:t>потребность </a:t>
            </a:r>
            <a:r>
              <a:rPr dirty="0" sz="1800" spc="125" b="0" i="1">
                <a:latin typeface="Bookman Old Style"/>
                <a:cs typeface="Bookman Old Style"/>
              </a:rPr>
              <a:t>в </a:t>
            </a:r>
            <a:r>
              <a:rPr dirty="0" sz="1800" spc="-45" b="0" i="1">
                <a:latin typeface="Bookman Old Style"/>
                <a:cs typeface="Bookman Old Style"/>
              </a:rPr>
              <a:t>оптимизации численности</a:t>
            </a:r>
            <a:r>
              <a:rPr dirty="0" sz="1800" spc="-175" b="0" i="1">
                <a:latin typeface="Bookman Old Style"/>
                <a:cs typeface="Bookman Old Style"/>
              </a:rPr>
              <a:t> </a:t>
            </a:r>
            <a:r>
              <a:rPr dirty="0" sz="1800" spc="-15" b="0" i="1">
                <a:latin typeface="Bookman Old Style"/>
                <a:cs typeface="Bookman Old Style"/>
              </a:rPr>
              <a:t>персонала;</a:t>
            </a:r>
            <a:endParaRPr sz="1800">
              <a:latin typeface="Bookman Old Style"/>
              <a:cs typeface="Bookman Old Style"/>
            </a:endParaRPr>
          </a:p>
          <a:p>
            <a:pPr marL="654685" indent="-286385">
              <a:lnSpc>
                <a:spcPct val="100000"/>
              </a:lnSpc>
              <a:buFont typeface="Wingdings"/>
              <a:buChar char=""/>
              <a:tabLst>
                <a:tab pos="654685" algn="l"/>
                <a:tab pos="655320" algn="l"/>
              </a:tabLst>
            </a:pPr>
            <a:r>
              <a:rPr dirty="0" sz="1800" spc="-35" b="0" i="1">
                <a:latin typeface="Bookman Old Style"/>
                <a:cs typeface="Bookman Old Style"/>
              </a:rPr>
              <a:t>необходимость </a:t>
            </a:r>
            <a:r>
              <a:rPr dirty="0" sz="1800" spc="5" b="0" i="1">
                <a:latin typeface="Bookman Old Style"/>
                <a:cs typeface="Bookman Old Style"/>
              </a:rPr>
              <a:t>сокращения</a:t>
            </a:r>
            <a:r>
              <a:rPr dirty="0" sz="1800" spc="150" b="0" i="1">
                <a:latin typeface="Bookman Old Style"/>
                <a:cs typeface="Bookman Old Style"/>
              </a:rPr>
              <a:t> </a:t>
            </a:r>
            <a:r>
              <a:rPr dirty="0" sz="1800" spc="-190" b="0" i="1">
                <a:latin typeface="Bookman Old Style"/>
                <a:cs typeface="Bookman Old Style"/>
              </a:rPr>
              <a:t>затрат;</a:t>
            </a:r>
            <a:endParaRPr sz="1800">
              <a:latin typeface="Bookman Old Style"/>
              <a:cs typeface="Bookman Old Style"/>
            </a:endParaRPr>
          </a:p>
          <a:p>
            <a:pPr marL="654685" indent="-286385">
              <a:lnSpc>
                <a:spcPct val="100000"/>
              </a:lnSpc>
              <a:buFont typeface="Wingdings"/>
              <a:buChar char=""/>
              <a:tabLst>
                <a:tab pos="654685" algn="l"/>
                <a:tab pos="655320" algn="l"/>
              </a:tabLst>
            </a:pPr>
            <a:r>
              <a:rPr dirty="0" sz="1800" spc="-175" b="0" i="1">
                <a:latin typeface="Bookman Old Style"/>
                <a:cs typeface="Bookman Old Style"/>
              </a:rPr>
              <a:t>отсутствие </a:t>
            </a:r>
            <a:r>
              <a:rPr dirty="0" sz="1800" spc="15" b="0" i="1">
                <a:latin typeface="Bookman Old Style"/>
                <a:cs typeface="Bookman Old Style"/>
              </a:rPr>
              <a:t>необходимых</a:t>
            </a:r>
            <a:r>
              <a:rPr dirty="0" sz="1800" spc="-60" b="0" i="1">
                <a:latin typeface="Bookman Old Style"/>
                <a:cs typeface="Bookman Old Style"/>
              </a:rPr>
              <a:t> </a:t>
            </a:r>
            <a:r>
              <a:rPr dirty="0" sz="1800" spc="-40" b="0" i="1">
                <a:latin typeface="Bookman Old Style"/>
                <a:cs typeface="Bookman Old Style"/>
              </a:rPr>
              <a:t>компетенций;</a:t>
            </a:r>
            <a:endParaRPr sz="1800">
              <a:latin typeface="Bookman Old Style"/>
              <a:cs typeface="Bookman Old Style"/>
            </a:endParaRPr>
          </a:p>
          <a:p>
            <a:pPr marL="654685" indent="-28638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654685" algn="l"/>
                <a:tab pos="655320" algn="l"/>
              </a:tabLst>
            </a:pPr>
            <a:r>
              <a:rPr dirty="0" sz="1800" spc="-175" b="0" i="1">
                <a:latin typeface="Bookman Old Style"/>
                <a:cs typeface="Bookman Old Style"/>
              </a:rPr>
              <a:t>отсутствие </a:t>
            </a:r>
            <a:r>
              <a:rPr dirty="0" sz="1800" spc="-35" b="0" i="1">
                <a:latin typeface="Bookman Old Style"/>
                <a:cs typeface="Bookman Old Style"/>
              </a:rPr>
              <a:t>технических </a:t>
            </a:r>
            <a:r>
              <a:rPr dirty="0" sz="1800" spc="50" b="0" i="1">
                <a:latin typeface="Bookman Old Style"/>
                <a:cs typeface="Bookman Old Style"/>
              </a:rPr>
              <a:t>и </a:t>
            </a:r>
            <a:r>
              <a:rPr dirty="0" sz="1800" spc="-25" b="0" i="1">
                <a:latin typeface="Bookman Old Style"/>
                <a:cs typeface="Bookman Old Style"/>
              </a:rPr>
              <a:t>технологических</a:t>
            </a:r>
            <a:r>
              <a:rPr dirty="0" sz="1800" spc="-10" b="0" i="1">
                <a:latin typeface="Bookman Old Style"/>
                <a:cs typeface="Bookman Old Style"/>
              </a:rPr>
              <a:t> </a:t>
            </a:r>
            <a:r>
              <a:rPr dirty="0" sz="1800" spc="25" b="0" i="1">
                <a:latin typeface="Bookman Old Style"/>
                <a:cs typeface="Bookman Old Style"/>
              </a:rPr>
              <a:t>ресурсов;</a:t>
            </a:r>
            <a:endParaRPr sz="1800">
              <a:latin typeface="Bookman Old Style"/>
              <a:cs typeface="Bookman Old Style"/>
            </a:endParaRPr>
          </a:p>
          <a:p>
            <a:pPr marL="654685" indent="-286385">
              <a:lnSpc>
                <a:spcPct val="100000"/>
              </a:lnSpc>
              <a:buFont typeface="Wingdings"/>
              <a:buChar char=""/>
              <a:tabLst>
                <a:tab pos="654685" algn="l"/>
                <a:tab pos="655320" algn="l"/>
              </a:tabLst>
            </a:pPr>
            <a:r>
              <a:rPr dirty="0" sz="1800" spc="50" b="0" i="1">
                <a:latin typeface="Bookman Old Style"/>
                <a:cs typeface="Bookman Old Style"/>
              </a:rPr>
              <a:t>высокий </a:t>
            </a:r>
            <a:r>
              <a:rPr dirty="0" sz="1800" spc="0" b="0" i="1">
                <a:latin typeface="Bookman Old Style"/>
                <a:cs typeface="Bookman Old Style"/>
              </a:rPr>
              <a:t>уровень</a:t>
            </a:r>
            <a:r>
              <a:rPr dirty="0" sz="1800" spc="15" b="0" i="1">
                <a:latin typeface="Bookman Old Style"/>
                <a:cs typeface="Bookman Old Style"/>
              </a:rPr>
              <a:t> конкуренции.</a:t>
            </a:r>
            <a:endParaRPr sz="18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Times New Roman"/>
              <a:cs typeface="Times New Roman"/>
            </a:endParaRPr>
          </a:p>
          <a:p>
            <a:pPr marL="368300" marR="1294765">
              <a:lnSpc>
                <a:spcPct val="100000"/>
              </a:lnSpc>
            </a:pPr>
            <a:r>
              <a:rPr dirty="0" sz="1800" b="1">
                <a:solidFill>
                  <a:srgbClr val="003399"/>
                </a:solidFill>
                <a:latin typeface="Bookman Old Style"/>
                <a:cs typeface="Bookman Old Style"/>
              </a:rPr>
              <a:t>Компаниям малого </a:t>
            </a:r>
            <a:r>
              <a:rPr dirty="0" sz="1800" spc="-5" b="1">
                <a:solidFill>
                  <a:srgbClr val="003399"/>
                </a:solidFill>
                <a:latin typeface="Bookman Old Style"/>
                <a:cs typeface="Bookman Old Style"/>
              </a:rPr>
              <a:t>бизнеса нужны инновации </a:t>
            </a:r>
            <a:r>
              <a:rPr dirty="0" sz="1800" b="1">
                <a:solidFill>
                  <a:srgbClr val="003399"/>
                </a:solidFill>
                <a:latin typeface="Bookman Old Style"/>
                <a:cs typeface="Bookman Old Style"/>
              </a:rPr>
              <a:t>и </a:t>
            </a:r>
            <a:r>
              <a:rPr dirty="0" sz="1800" spc="-5" b="1">
                <a:solidFill>
                  <a:srgbClr val="003399"/>
                </a:solidFill>
                <a:latin typeface="Bookman Old Style"/>
                <a:cs typeface="Bookman Old Style"/>
              </a:rPr>
              <a:t>новые  компетенции.</a:t>
            </a:r>
            <a:endParaRPr sz="1800">
              <a:latin typeface="Bookman Old Style"/>
              <a:cs typeface="Bookman Old Style"/>
            </a:endParaRPr>
          </a:p>
          <a:p>
            <a:pPr marL="368300">
              <a:lnSpc>
                <a:spcPct val="100000"/>
              </a:lnSpc>
              <a:spcBef>
                <a:spcPts val="5"/>
              </a:spcBef>
            </a:pPr>
            <a:r>
              <a:rPr dirty="0" sz="1800" b="1">
                <a:solidFill>
                  <a:srgbClr val="003399"/>
                </a:solidFill>
                <a:latin typeface="Bookman Old Style"/>
                <a:cs typeface="Bookman Old Style"/>
              </a:rPr>
              <a:t>Сегодня </a:t>
            </a:r>
            <a:r>
              <a:rPr dirty="0" sz="1800" spc="-5" b="1">
                <a:solidFill>
                  <a:srgbClr val="003399"/>
                </a:solidFill>
                <a:latin typeface="Bookman Old Style"/>
                <a:cs typeface="Bookman Old Style"/>
              </a:rPr>
              <a:t>они даже более значимы, чем</a:t>
            </a:r>
            <a:r>
              <a:rPr dirty="0" sz="1800" spc="5" b="1">
                <a:solidFill>
                  <a:srgbClr val="003399"/>
                </a:solidFill>
                <a:latin typeface="Bookman Old Style"/>
                <a:cs typeface="Bookman Old Style"/>
              </a:rPr>
              <a:t> </a:t>
            </a:r>
            <a:r>
              <a:rPr dirty="0" sz="1800" spc="-5" b="1">
                <a:solidFill>
                  <a:srgbClr val="003399"/>
                </a:solidFill>
                <a:latin typeface="Bookman Old Style"/>
                <a:cs typeface="Bookman Old Style"/>
              </a:rPr>
              <a:t>экономия.</a:t>
            </a:r>
            <a:endParaRPr sz="1800">
              <a:latin typeface="Bookman Old Style"/>
              <a:cs typeface="Bookman Old Style"/>
            </a:endParaRPr>
          </a:p>
          <a:p>
            <a:pPr marL="368300" marR="27940">
              <a:lnSpc>
                <a:spcPct val="100000"/>
              </a:lnSpc>
            </a:pPr>
            <a:r>
              <a:rPr dirty="0" sz="1800" b="1">
                <a:solidFill>
                  <a:srgbClr val="003399"/>
                </a:solidFill>
                <a:latin typeface="Bookman Old Style"/>
                <a:cs typeface="Bookman Old Style"/>
              </a:rPr>
              <a:t>Один </a:t>
            </a:r>
            <a:r>
              <a:rPr dirty="0" sz="1800" spc="-5" b="1">
                <a:solidFill>
                  <a:srgbClr val="003399"/>
                </a:solidFill>
                <a:latin typeface="Bookman Old Style"/>
                <a:cs typeface="Bookman Old Style"/>
              </a:rPr>
              <a:t>из способов прийти </a:t>
            </a:r>
            <a:r>
              <a:rPr dirty="0" sz="1800" b="1">
                <a:solidFill>
                  <a:srgbClr val="003399"/>
                </a:solidFill>
                <a:latin typeface="Bookman Old Style"/>
                <a:cs typeface="Bookman Old Style"/>
              </a:rPr>
              <a:t>к </a:t>
            </a:r>
            <a:r>
              <a:rPr dirty="0" sz="1800" spc="-5" b="1">
                <a:solidFill>
                  <a:srgbClr val="003399"/>
                </a:solidFill>
                <a:latin typeface="Bookman Old Style"/>
                <a:cs typeface="Bookman Old Style"/>
              </a:rPr>
              <a:t>ним </a:t>
            </a:r>
            <a:r>
              <a:rPr dirty="0" sz="1800" b="1">
                <a:solidFill>
                  <a:srgbClr val="003399"/>
                </a:solidFill>
                <a:latin typeface="Bookman Old Style"/>
                <a:cs typeface="Bookman Old Style"/>
              </a:rPr>
              <a:t>– воспользоваться </a:t>
            </a:r>
            <a:r>
              <a:rPr dirty="0" sz="1800" spc="-5" b="1">
                <a:solidFill>
                  <a:srgbClr val="003399"/>
                </a:solidFill>
                <a:latin typeface="Bookman Old Style"/>
                <a:cs typeface="Bookman Old Style"/>
              </a:rPr>
              <a:t>аутсорсингом  бизнес-процессов.</a:t>
            </a:r>
            <a:endParaRPr sz="1800">
              <a:latin typeface="Bookman Old Style"/>
              <a:cs typeface="Bookman Old Style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215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401" y="20827"/>
            <a:ext cx="5042535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5"/>
              <a:t>Аутсорсинг как </a:t>
            </a:r>
            <a:r>
              <a:rPr dirty="0" sz="2000"/>
              <a:t>форма </a:t>
            </a:r>
            <a:r>
              <a:rPr dirty="0" sz="2000" spc="-5"/>
              <a:t>партнерства  </a:t>
            </a:r>
            <a:r>
              <a:rPr dirty="0" sz="2000"/>
              <a:t>малого и малого</a:t>
            </a:r>
            <a:r>
              <a:rPr dirty="0" sz="2000" spc="-85"/>
              <a:t> </a:t>
            </a:r>
            <a:r>
              <a:rPr dirty="0" sz="2000" spc="-5"/>
              <a:t>бизнеса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32494" y="6309321"/>
            <a:ext cx="476884" cy="332740"/>
          </a:xfrm>
          <a:custGeom>
            <a:avLst/>
            <a:gdLst/>
            <a:ahLst/>
            <a:cxnLst/>
            <a:rect l="l" t="t" r="r" b="b"/>
            <a:pathLst>
              <a:path w="476884" h="332740">
                <a:moveTo>
                  <a:pt x="0" y="332651"/>
                </a:moveTo>
                <a:lnTo>
                  <a:pt x="476669" y="332651"/>
                </a:lnTo>
                <a:lnTo>
                  <a:pt x="476669" y="0"/>
                </a:lnTo>
                <a:lnTo>
                  <a:pt x="0" y="0"/>
                </a:lnTo>
                <a:lnTo>
                  <a:pt x="0" y="332651"/>
                </a:lnTo>
                <a:close/>
              </a:path>
            </a:pathLst>
          </a:custGeom>
          <a:ln w="25400">
            <a:solidFill>
              <a:srgbClr val="0000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9252" y="882522"/>
            <a:ext cx="8501380" cy="5408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3399"/>
                </a:solidFill>
                <a:latin typeface="Bookman Old Style"/>
                <a:cs typeface="Bookman Old Style"/>
              </a:rPr>
              <a:t>Аутсорсинг бизнес-процессов </a:t>
            </a:r>
            <a:r>
              <a:rPr dirty="0" sz="2400" b="1">
                <a:solidFill>
                  <a:srgbClr val="003399"/>
                </a:solidFill>
                <a:latin typeface="Bookman Old Style"/>
                <a:cs typeface="Bookman Old Style"/>
              </a:rPr>
              <a:t>малого</a:t>
            </a:r>
            <a:r>
              <a:rPr dirty="0" sz="2400" spc="-95" b="1">
                <a:solidFill>
                  <a:srgbClr val="003399"/>
                </a:solidFill>
                <a:latin typeface="Bookman Old Style"/>
                <a:cs typeface="Bookman Old Style"/>
              </a:rPr>
              <a:t> </a:t>
            </a:r>
            <a:r>
              <a:rPr dirty="0" sz="2400" spc="-5" b="1">
                <a:solidFill>
                  <a:srgbClr val="003399"/>
                </a:solidFill>
                <a:latin typeface="Bookman Old Style"/>
                <a:cs typeface="Bookman Old Style"/>
              </a:rPr>
              <a:t>бизнеса</a:t>
            </a:r>
            <a:endParaRPr sz="2400">
              <a:latin typeface="Bookman Old Style"/>
              <a:cs typeface="Bookman Old Style"/>
            </a:endParaRPr>
          </a:p>
          <a:p>
            <a:pPr marL="353060" marR="1052195">
              <a:lnSpc>
                <a:spcPct val="100000"/>
              </a:lnSpc>
              <a:spcBef>
                <a:spcPts val="1814"/>
              </a:spcBef>
            </a:pPr>
            <a:r>
              <a:rPr dirty="0" sz="1800" b="1">
                <a:solidFill>
                  <a:srgbClr val="003399"/>
                </a:solidFill>
                <a:latin typeface="Bookman Old Style"/>
                <a:cs typeface="Bookman Old Style"/>
              </a:rPr>
              <a:t>Сегодня </a:t>
            </a:r>
            <a:r>
              <a:rPr dirty="0" sz="1800" spc="-5" b="1">
                <a:solidFill>
                  <a:srgbClr val="003399"/>
                </a:solidFill>
                <a:latin typeface="Bookman Old Style"/>
                <a:cs typeface="Bookman Old Style"/>
              </a:rPr>
              <a:t>аутсорсинг для компаний </a:t>
            </a:r>
            <a:r>
              <a:rPr dirty="0" sz="1800" b="1">
                <a:solidFill>
                  <a:srgbClr val="003399"/>
                </a:solidFill>
                <a:latin typeface="Bookman Old Style"/>
                <a:cs typeface="Bookman Old Style"/>
              </a:rPr>
              <a:t>малого </a:t>
            </a:r>
            <a:r>
              <a:rPr dirty="0" sz="1800" spc="-5" b="1">
                <a:solidFill>
                  <a:srgbClr val="003399"/>
                </a:solidFill>
                <a:latin typeface="Bookman Old Style"/>
                <a:cs typeface="Bookman Old Style"/>
              </a:rPr>
              <a:t>бизнеса </a:t>
            </a:r>
            <a:r>
              <a:rPr dirty="0" sz="1800" b="1">
                <a:solidFill>
                  <a:srgbClr val="003399"/>
                </a:solidFill>
                <a:latin typeface="Bookman Old Style"/>
                <a:cs typeface="Bookman Old Style"/>
              </a:rPr>
              <a:t>– </a:t>
            </a:r>
            <a:r>
              <a:rPr dirty="0" sz="1800" spc="-5" b="1">
                <a:solidFill>
                  <a:srgbClr val="003399"/>
                </a:solidFill>
                <a:latin typeface="Bookman Old Style"/>
                <a:cs typeface="Bookman Old Style"/>
              </a:rPr>
              <a:t>это  процессы:</a:t>
            </a:r>
            <a:endParaRPr sz="1800">
              <a:latin typeface="Bookman Old Style"/>
              <a:cs typeface="Bookman Old Style"/>
            </a:endParaRPr>
          </a:p>
          <a:p>
            <a:pPr marL="639445" indent="-286385">
              <a:lnSpc>
                <a:spcPct val="100000"/>
              </a:lnSpc>
              <a:spcBef>
                <a:spcPts val="935"/>
              </a:spcBef>
              <a:buFont typeface="Wingdings"/>
              <a:buChar char=""/>
              <a:tabLst>
                <a:tab pos="639445" algn="l"/>
                <a:tab pos="640080" algn="l"/>
              </a:tabLst>
            </a:pPr>
            <a:r>
              <a:rPr dirty="0" sz="1800" spc="-40" b="0" i="1">
                <a:latin typeface="Bookman Old Style"/>
                <a:cs typeface="Bookman Old Style"/>
              </a:rPr>
              <a:t>сертификации</a:t>
            </a:r>
            <a:r>
              <a:rPr dirty="0" sz="1800" spc="50" b="0" i="1">
                <a:latin typeface="Bookman Old Style"/>
                <a:cs typeface="Bookman Old Style"/>
              </a:rPr>
              <a:t> </a:t>
            </a:r>
            <a:r>
              <a:rPr dirty="0" sz="1800" spc="25" b="0" i="1">
                <a:latin typeface="Bookman Old Style"/>
                <a:cs typeface="Bookman Old Style"/>
              </a:rPr>
              <a:t>продукции;</a:t>
            </a:r>
            <a:endParaRPr sz="1800">
              <a:latin typeface="Bookman Old Style"/>
              <a:cs typeface="Bookman Old Style"/>
            </a:endParaRPr>
          </a:p>
          <a:p>
            <a:pPr marL="639445" indent="-28638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639445" algn="l"/>
                <a:tab pos="640080" algn="l"/>
              </a:tabLst>
            </a:pPr>
            <a:r>
              <a:rPr dirty="0" sz="1800" spc="25" b="0" i="1">
                <a:latin typeface="Bookman Old Style"/>
                <a:cs typeface="Bookman Old Style"/>
              </a:rPr>
              <a:t>создания </a:t>
            </a:r>
            <a:r>
              <a:rPr dirty="0" sz="1800" spc="50" b="0" i="1">
                <a:latin typeface="Bookman Old Style"/>
                <a:cs typeface="Bookman Old Style"/>
              </a:rPr>
              <a:t>и </a:t>
            </a:r>
            <a:r>
              <a:rPr dirty="0" sz="1800" spc="-40" b="0" i="1">
                <a:latin typeface="Bookman Old Style"/>
                <a:cs typeface="Bookman Old Style"/>
              </a:rPr>
              <a:t>сертификации </a:t>
            </a:r>
            <a:r>
              <a:rPr dirty="0" sz="1800" spc="-100" b="0" i="1">
                <a:latin typeface="Bookman Old Style"/>
                <a:cs typeface="Bookman Old Style"/>
              </a:rPr>
              <a:t>систем</a:t>
            </a:r>
            <a:r>
              <a:rPr dirty="0" sz="1800" spc="165" b="0" i="1">
                <a:latin typeface="Bookman Old Style"/>
                <a:cs typeface="Bookman Old Style"/>
              </a:rPr>
              <a:t> </a:t>
            </a:r>
            <a:r>
              <a:rPr dirty="0" sz="1800" spc="-75" b="0" i="1">
                <a:latin typeface="Bookman Old Style"/>
                <a:cs typeface="Bookman Old Style"/>
              </a:rPr>
              <a:t>менеджмента;</a:t>
            </a:r>
            <a:endParaRPr sz="1800">
              <a:latin typeface="Bookman Old Style"/>
              <a:cs typeface="Bookman Old Style"/>
            </a:endParaRPr>
          </a:p>
          <a:p>
            <a:pPr marL="639445" indent="-286385">
              <a:lnSpc>
                <a:spcPct val="100000"/>
              </a:lnSpc>
              <a:buFont typeface="Wingdings"/>
              <a:buChar char=""/>
              <a:tabLst>
                <a:tab pos="639445" algn="l"/>
                <a:tab pos="640080" algn="l"/>
              </a:tabLst>
            </a:pPr>
            <a:r>
              <a:rPr dirty="0" sz="1800" spc="-10" b="0" i="1">
                <a:latin typeface="Bookman Old Style"/>
                <a:cs typeface="Bookman Old Style"/>
              </a:rPr>
              <a:t>подготовки </a:t>
            </a:r>
            <a:r>
              <a:rPr dirty="0" sz="1800" spc="50" b="0" i="1">
                <a:latin typeface="Bookman Old Style"/>
                <a:cs typeface="Bookman Old Style"/>
              </a:rPr>
              <a:t>и вывода </a:t>
            </a:r>
            <a:r>
              <a:rPr dirty="0" sz="1800" spc="25" b="0" i="1">
                <a:latin typeface="Bookman Old Style"/>
                <a:cs typeface="Bookman Old Style"/>
              </a:rPr>
              <a:t>продукции </a:t>
            </a:r>
            <a:r>
              <a:rPr dirty="0" sz="1800" spc="-15" b="0" i="1">
                <a:latin typeface="Bookman Old Style"/>
                <a:cs typeface="Bookman Old Style"/>
              </a:rPr>
              <a:t>на</a:t>
            </a:r>
            <a:r>
              <a:rPr dirty="0" sz="1800" spc="140" b="0" i="1">
                <a:latin typeface="Bookman Old Style"/>
                <a:cs typeface="Bookman Old Style"/>
              </a:rPr>
              <a:t> </a:t>
            </a:r>
            <a:r>
              <a:rPr dirty="0" sz="1800" spc="-50" b="0" i="1">
                <a:latin typeface="Bookman Old Style"/>
                <a:cs typeface="Bookman Old Style"/>
              </a:rPr>
              <a:t>экспорт;</a:t>
            </a:r>
            <a:endParaRPr sz="1800">
              <a:latin typeface="Bookman Old Style"/>
              <a:cs typeface="Bookman Old Style"/>
            </a:endParaRPr>
          </a:p>
          <a:p>
            <a:pPr marL="639445" indent="-286385">
              <a:lnSpc>
                <a:spcPct val="100000"/>
              </a:lnSpc>
              <a:buFont typeface="Wingdings"/>
              <a:buChar char=""/>
              <a:tabLst>
                <a:tab pos="639445" algn="l"/>
                <a:tab pos="640080" algn="l"/>
              </a:tabLst>
            </a:pPr>
            <a:r>
              <a:rPr dirty="0" sz="1800" spc="30" b="0" i="1">
                <a:latin typeface="Bookman Old Style"/>
                <a:cs typeface="Bookman Old Style"/>
              </a:rPr>
              <a:t>инжиниринг;</a:t>
            </a:r>
            <a:endParaRPr sz="1800">
              <a:latin typeface="Bookman Old Style"/>
              <a:cs typeface="Bookman Old Style"/>
            </a:endParaRPr>
          </a:p>
          <a:p>
            <a:pPr marL="639445" indent="-286385">
              <a:lnSpc>
                <a:spcPct val="100000"/>
              </a:lnSpc>
              <a:buFont typeface="Wingdings"/>
              <a:buChar char=""/>
              <a:tabLst>
                <a:tab pos="639445" algn="l"/>
                <a:tab pos="640080" algn="l"/>
              </a:tabLst>
            </a:pPr>
            <a:r>
              <a:rPr dirty="0" sz="1800" spc="-95" b="0" i="1">
                <a:latin typeface="Bookman Old Style"/>
                <a:cs typeface="Bookman Old Style"/>
              </a:rPr>
              <a:t>автоматизации</a:t>
            </a:r>
            <a:r>
              <a:rPr dirty="0" sz="1800" spc="75" b="0" i="1">
                <a:latin typeface="Bookman Old Style"/>
                <a:cs typeface="Bookman Old Style"/>
              </a:rPr>
              <a:t> </a:t>
            </a:r>
            <a:r>
              <a:rPr dirty="0" sz="1800" spc="-10" b="0" i="1">
                <a:latin typeface="Bookman Old Style"/>
                <a:cs typeface="Bookman Old Style"/>
              </a:rPr>
              <a:t>производства;</a:t>
            </a:r>
            <a:endParaRPr sz="1800">
              <a:latin typeface="Bookman Old Style"/>
              <a:cs typeface="Bookman Old Style"/>
            </a:endParaRPr>
          </a:p>
          <a:p>
            <a:pPr marL="639445" indent="-286385">
              <a:lnSpc>
                <a:spcPct val="100000"/>
              </a:lnSpc>
              <a:buFont typeface="Wingdings"/>
              <a:buChar char=""/>
              <a:tabLst>
                <a:tab pos="639445" algn="l"/>
                <a:tab pos="640080" algn="l"/>
              </a:tabLst>
            </a:pPr>
            <a:r>
              <a:rPr dirty="0" sz="1800" spc="15" b="0" i="1">
                <a:latin typeface="Bookman Old Style"/>
                <a:cs typeface="Bookman Old Style"/>
              </a:rPr>
              <a:t>усвоения </a:t>
            </a:r>
            <a:r>
              <a:rPr dirty="0" sz="1800" spc="-120" b="0" i="1">
                <a:latin typeface="Bookman Old Style"/>
                <a:cs typeface="Bookman Old Style"/>
              </a:rPr>
              <a:t>опыта </a:t>
            </a:r>
            <a:r>
              <a:rPr dirty="0" sz="1800" spc="-100" b="0" i="1">
                <a:latin typeface="Bookman Old Style"/>
                <a:cs typeface="Bookman Old Style"/>
              </a:rPr>
              <a:t>работы </a:t>
            </a:r>
            <a:r>
              <a:rPr dirty="0" sz="1800" spc="5" b="0" i="1">
                <a:latin typeface="Bookman Old Style"/>
                <a:cs typeface="Bookman Old Style"/>
              </a:rPr>
              <a:t>профессионалов </a:t>
            </a:r>
            <a:r>
              <a:rPr dirty="0" sz="1800" spc="-35" b="0" i="1">
                <a:latin typeface="Bookman Old Style"/>
                <a:cs typeface="Bookman Old Style"/>
              </a:rPr>
              <a:t>для </a:t>
            </a:r>
            <a:r>
              <a:rPr dirty="0" sz="1800" spc="35" b="0" i="1">
                <a:latin typeface="Bookman Old Style"/>
                <a:cs typeface="Bookman Old Style"/>
              </a:rPr>
              <a:t>его </a:t>
            </a:r>
            <a:r>
              <a:rPr dirty="0" sz="1800" spc="-65" b="0" i="1">
                <a:latin typeface="Bookman Old Style"/>
                <a:cs typeface="Bookman Old Style"/>
              </a:rPr>
              <a:t>адаптации</a:t>
            </a:r>
            <a:r>
              <a:rPr dirty="0" sz="1800" spc="-340" b="0" i="1">
                <a:latin typeface="Bookman Old Style"/>
                <a:cs typeface="Bookman Old Style"/>
              </a:rPr>
              <a:t> </a:t>
            </a:r>
            <a:r>
              <a:rPr dirty="0" sz="1800" spc="50" b="0" i="1">
                <a:latin typeface="Bookman Old Style"/>
                <a:cs typeface="Bookman Old Style"/>
              </a:rPr>
              <a:t>и</a:t>
            </a:r>
            <a:endParaRPr sz="1800">
              <a:latin typeface="Bookman Old Style"/>
              <a:cs typeface="Bookman Old Style"/>
            </a:endParaRPr>
          </a:p>
          <a:p>
            <a:pPr marL="639445">
              <a:lnSpc>
                <a:spcPct val="100000"/>
              </a:lnSpc>
            </a:pPr>
            <a:r>
              <a:rPr dirty="0" sz="1800" spc="-85" b="0" i="1">
                <a:latin typeface="Bookman Old Style"/>
                <a:cs typeface="Bookman Old Style"/>
              </a:rPr>
              <a:t>самостоятельного </a:t>
            </a:r>
            <a:r>
              <a:rPr dirty="0" sz="1800" spc="-5" b="0" i="1">
                <a:latin typeface="Bookman Old Style"/>
                <a:cs typeface="Bookman Old Style"/>
              </a:rPr>
              <a:t>дальнейшего</a:t>
            </a:r>
            <a:r>
              <a:rPr dirty="0" sz="1800" spc="-280" b="0" i="1">
                <a:latin typeface="Bookman Old Style"/>
                <a:cs typeface="Bookman Old Style"/>
              </a:rPr>
              <a:t> </a:t>
            </a:r>
            <a:r>
              <a:rPr dirty="0" sz="1800" spc="10" b="0" i="1">
                <a:latin typeface="Bookman Old Style"/>
                <a:cs typeface="Bookman Old Style"/>
              </a:rPr>
              <a:t>использования;</a:t>
            </a:r>
            <a:endParaRPr sz="1800">
              <a:latin typeface="Bookman Old Style"/>
              <a:cs typeface="Bookman Old Style"/>
            </a:endParaRPr>
          </a:p>
          <a:p>
            <a:pPr marL="639445" marR="558800" indent="-286385">
              <a:lnSpc>
                <a:spcPct val="100000"/>
              </a:lnSpc>
              <a:buFont typeface="Wingdings"/>
              <a:buChar char=""/>
              <a:tabLst>
                <a:tab pos="639445" algn="l"/>
                <a:tab pos="640080" algn="l"/>
              </a:tabLst>
            </a:pPr>
            <a:r>
              <a:rPr dirty="0" sz="1800" spc="5" b="0" i="1">
                <a:latin typeface="Bookman Old Style"/>
                <a:cs typeface="Bookman Old Style"/>
              </a:rPr>
              <a:t>использования </a:t>
            </a:r>
            <a:r>
              <a:rPr dirty="0" sz="1800" spc="-35" b="0" i="1">
                <a:latin typeface="Bookman Old Style"/>
                <a:cs typeface="Bookman Old Style"/>
              </a:rPr>
              <a:t>возможностей </a:t>
            </a:r>
            <a:r>
              <a:rPr dirty="0" sz="1800" spc="5" b="0" i="1">
                <a:latin typeface="Bookman Old Style"/>
                <a:cs typeface="Bookman Old Style"/>
              </a:rPr>
              <a:t>компаний, </a:t>
            </a:r>
            <a:r>
              <a:rPr dirty="0" sz="1800" spc="0" b="0" i="1">
                <a:latin typeface="Bookman Old Style"/>
                <a:cs typeface="Bookman Old Style"/>
              </a:rPr>
              <a:t>имеющих </a:t>
            </a:r>
            <a:r>
              <a:rPr dirty="0" sz="1800" spc="50" b="0" i="1">
                <a:latin typeface="Bookman Old Style"/>
                <a:cs typeface="Bookman Old Style"/>
              </a:rPr>
              <a:t>выходы </a:t>
            </a:r>
            <a:r>
              <a:rPr dirty="0" sz="1800" spc="-15" b="0" i="1">
                <a:latin typeface="Bookman Old Style"/>
                <a:cs typeface="Bookman Old Style"/>
              </a:rPr>
              <a:t>на  </a:t>
            </a:r>
            <a:r>
              <a:rPr dirty="0" sz="1800" b="0" i="1">
                <a:latin typeface="Bookman Old Style"/>
                <a:cs typeface="Bookman Old Style"/>
              </a:rPr>
              <a:t>крупные</a:t>
            </a:r>
            <a:r>
              <a:rPr dirty="0" sz="1800" spc="35" b="0" i="1">
                <a:latin typeface="Bookman Old Style"/>
                <a:cs typeface="Bookman Old Style"/>
              </a:rPr>
              <a:t> </a:t>
            </a:r>
            <a:r>
              <a:rPr dirty="0" sz="1800" spc="25" b="0" i="1">
                <a:latin typeface="Bookman Old Style"/>
                <a:cs typeface="Bookman Old Style"/>
              </a:rPr>
              <a:t>организации.</a:t>
            </a:r>
            <a:endParaRPr sz="18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marL="353060" marR="5080">
              <a:lnSpc>
                <a:spcPct val="100000"/>
              </a:lnSpc>
              <a:spcBef>
                <a:spcPts val="5"/>
              </a:spcBef>
            </a:pPr>
            <a:r>
              <a:rPr dirty="0" sz="1800" b="1">
                <a:solidFill>
                  <a:srgbClr val="003399"/>
                </a:solidFill>
                <a:latin typeface="Bookman Old Style"/>
                <a:cs typeface="Bookman Old Style"/>
              </a:rPr>
              <a:t>Перечисленные </a:t>
            </a:r>
            <a:r>
              <a:rPr dirty="0" sz="1800" spc="-5" b="1">
                <a:solidFill>
                  <a:srgbClr val="003399"/>
                </a:solidFill>
                <a:latin typeface="Bookman Old Style"/>
                <a:cs typeface="Bookman Old Style"/>
              </a:rPr>
              <a:t>бизнес-процессы </a:t>
            </a:r>
            <a:r>
              <a:rPr dirty="0" sz="1800" b="1">
                <a:solidFill>
                  <a:srgbClr val="003399"/>
                </a:solidFill>
                <a:latin typeface="Bookman Old Style"/>
                <a:cs typeface="Bookman Old Style"/>
              </a:rPr>
              <a:t>– </a:t>
            </a:r>
            <a:r>
              <a:rPr dirty="0" sz="1800" spc="-5" b="1">
                <a:solidFill>
                  <a:srgbClr val="003399"/>
                </a:solidFill>
                <a:latin typeface="Bookman Old Style"/>
                <a:cs typeface="Bookman Old Style"/>
              </a:rPr>
              <a:t>инновационные, их  необходимо поддерживать </a:t>
            </a:r>
            <a:r>
              <a:rPr dirty="0" sz="1800" b="1">
                <a:solidFill>
                  <a:srgbClr val="003399"/>
                </a:solidFill>
                <a:latin typeface="Bookman Old Style"/>
                <a:cs typeface="Bookman Old Style"/>
              </a:rPr>
              <a:t>и </a:t>
            </a:r>
            <a:r>
              <a:rPr dirty="0" sz="1800" spc="-5" b="1">
                <a:solidFill>
                  <a:srgbClr val="003399"/>
                </a:solidFill>
                <a:latin typeface="Bookman Old Style"/>
                <a:cs typeface="Bookman Old Style"/>
              </a:rPr>
              <a:t>развивать. </a:t>
            </a:r>
            <a:r>
              <a:rPr dirty="0" sz="1800" b="1">
                <a:solidFill>
                  <a:srgbClr val="003399"/>
                </a:solidFill>
                <a:latin typeface="Bookman Old Style"/>
                <a:cs typeface="Bookman Old Style"/>
              </a:rPr>
              <a:t>Они </a:t>
            </a:r>
            <a:r>
              <a:rPr dirty="0" sz="1800" spc="-5" b="1">
                <a:solidFill>
                  <a:srgbClr val="003399"/>
                </a:solidFill>
                <a:latin typeface="Bookman Old Style"/>
                <a:cs typeface="Bookman Old Style"/>
              </a:rPr>
              <a:t>требуют от </a:t>
            </a:r>
            <a:r>
              <a:rPr dirty="0" sz="1800" b="1">
                <a:solidFill>
                  <a:srgbClr val="003399"/>
                </a:solidFill>
                <a:latin typeface="Bookman Old Style"/>
                <a:cs typeface="Bookman Old Style"/>
              </a:rPr>
              <a:t>малого  </a:t>
            </a:r>
            <a:r>
              <a:rPr dirty="0" sz="1800" spc="-5" b="1">
                <a:solidFill>
                  <a:srgbClr val="003399"/>
                </a:solidFill>
                <a:latin typeface="Bookman Old Style"/>
                <a:cs typeface="Bookman Old Style"/>
              </a:rPr>
              <a:t>бизнеса специализации, </a:t>
            </a:r>
            <a:r>
              <a:rPr dirty="0" sz="1800" spc="-10" b="1">
                <a:solidFill>
                  <a:srgbClr val="003399"/>
                </a:solidFill>
                <a:latin typeface="Bookman Old Style"/>
                <a:cs typeface="Bookman Old Style"/>
              </a:rPr>
              <a:t>квалификации, </a:t>
            </a:r>
            <a:r>
              <a:rPr dirty="0" sz="1800" spc="-5" b="1">
                <a:solidFill>
                  <a:srgbClr val="003399"/>
                </a:solidFill>
                <a:latin typeface="Bookman Old Style"/>
                <a:cs typeface="Bookman Old Style"/>
              </a:rPr>
              <a:t>значительных</a:t>
            </a:r>
            <a:r>
              <a:rPr dirty="0" sz="1800" spc="35" b="1">
                <a:solidFill>
                  <a:srgbClr val="003399"/>
                </a:solidFill>
                <a:latin typeface="Bookman Old Style"/>
                <a:cs typeface="Bookman Old Style"/>
              </a:rPr>
              <a:t> </a:t>
            </a:r>
            <a:r>
              <a:rPr dirty="0" sz="1800" spc="-5" b="1">
                <a:solidFill>
                  <a:srgbClr val="003399"/>
                </a:solidFill>
                <a:latin typeface="Bookman Old Style"/>
                <a:cs typeface="Bookman Old Style"/>
              </a:rPr>
              <a:t>затрат.</a:t>
            </a:r>
            <a:endParaRPr sz="1800">
              <a:latin typeface="Bookman Old Style"/>
              <a:cs typeface="Bookman Old Style"/>
            </a:endParaRPr>
          </a:p>
          <a:p>
            <a:pPr marL="353060">
              <a:lnSpc>
                <a:spcPct val="100000"/>
              </a:lnSpc>
            </a:pPr>
            <a:r>
              <a:rPr dirty="0" sz="1800" b="1">
                <a:solidFill>
                  <a:srgbClr val="003399"/>
                </a:solidFill>
                <a:latin typeface="Bookman Old Style"/>
                <a:cs typeface="Bookman Old Style"/>
              </a:rPr>
              <a:t>Поэтому в </a:t>
            </a:r>
            <a:r>
              <a:rPr dirty="0" sz="1800" spc="-5" b="1">
                <a:solidFill>
                  <a:srgbClr val="003399"/>
                </a:solidFill>
                <a:latin typeface="Bookman Old Style"/>
                <a:cs typeface="Bookman Old Style"/>
              </a:rPr>
              <a:t>оперативных целях, для снижения затрат</a:t>
            </a:r>
            <a:r>
              <a:rPr dirty="0" sz="1800" spc="-50" b="1">
                <a:solidFill>
                  <a:srgbClr val="003399"/>
                </a:solidFill>
                <a:latin typeface="Bookman Old Style"/>
                <a:cs typeface="Bookman Old Style"/>
              </a:rPr>
              <a:t> </a:t>
            </a:r>
            <a:r>
              <a:rPr dirty="0" sz="1800" spc="-5" b="1">
                <a:solidFill>
                  <a:srgbClr val="003399"/>
                </a:solidFill>
                <a:latin typeface="Bookman Old Style"/>
                <a:cs typeface="Bookman Old Style"/>
              </a:rPr>
              <a:t>подлежат</a:t>
            </a:r>
            <a:endParaRPr sz="1800">
              <a:latin typeface="Bookman Old Style"/>
              <a:cs typeface="Bookman Old Style"/>
            </a:endParaRPr>
          </a:p>
          <a:p>
            <a:pPr marL="353060">
              <a:lnSpc>
                <a:spcPct val="100000"/>
              </a:lnSpc>
            </a:pPr>
            <a:r>
              <a:rPr dirty="0" sz="1800" spc="-5" b="1">
                <a:solidFill>
                  <a:srgbClr val="003399"/>
                </a:solidFill>
                <a:latin typeface="Bookman Old Style"/>
                <a:cs typeface="Bookman Old Style"/>
              </a:rPr>
              <a:t>аутсорсингу.</a:t>
            </a:r>
            <a:endParaRPr sz="1800">
              <a:latin typeface="Bookman Old Style"/>
              <a:cs typeface="Bookman Old Style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215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9031" y="27559"/>
            <a:ext cx="5042535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5"/>
              <a:t>Аутсорсинг как </a:t>
            </a:r>
            <a:r>
              <a:rPr dirty="0" sz="2000"/>
              <a:t>форма </a:t>
            </a:r>
            <a:r>
              <a:rPr dirty="0" sz="2000" spc="-5"/>
              <a:t>партнерства  </a:t>
            </a:r>
            <a:r>
              <a:rPr dirty="0" sz="2000"/>
              <a:t>малого и малого</a:t>
            </a:r>
            <a:r>
              <a:rPr dirty="0" sz="2000" spc="-85"/>
              <a:t> </a:t>
            </a:r>
            <a:r>
              <a:rPr dirty="0" sz="2000" spc="-5"/>
              <a:t>бизнеса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198" y="985215"/>
            <a:ext cx="4378325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3399"/>
                </a:solidFill>
              </a:rPr>
              <a:t>Инновации </a:t>
            </a:r>
            <a:r>
              <a:rPr dirty="0" sz="2400">
                <a:solidFill>
                  <a:srgbClr val="003399"/>
                </a:solidFill>
              </a:rPr>
              <a:t>в</a:t>
            </a:r>
            <a:r>
              <a:rPr dirty="0" sz="2400" spc="-90">
                <a:solidFill>
                  <a:srgbClr val="003399"/>
                </a:solidFill>
              </a:rPr>
              <a:t> </a:t>
            </a:r>
            <a:r>
              <a:rPr dirty="0" sz="2400" spc="-5">
                <a:solidFill>
                  <a:srgbClr val="003399"/>
                </a:solidFill>
              </a:rPr>
              <a:t>аутсорсинге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8532494" y="6309321"/>
            <a:ext cx="476884" cy="332740"/>
          </a:xfrm>
          <a:custGeom>
            <a:avLst/>
            <a:gdLst/>
            <a:ahLst/>
            <a:cxnLst/>
            <a:rect l="l" t="t" r="r" b="b"/>
            <a:pathLst>
              <a:path w="476884" h="332740">
                <a:moveTo>
                  <a:pt x="0" y="332651"/>
                </a:moveTo>
                <a:lnTo>
                  <a:pt x="476669" y="332651"/>
                </a:lnTo>
                <a:lnTo>
                  <a:pt x="476669" y="0"/>
                </a:lnTo>
                <a:lnTo>
                  <a:pt x="0" y="0"/>
                </a:lnTo>
                <a:lnTo>
                  <a:pt x="0" y="332651"/>
                </a:lnTo>
                <a:close/>
              </a:path>
            </a:pathLst>
          </a:custGeom>
          <a:ln w="25400">
            <a:solidFill>
              <a:srgbClr val="0000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6040" marR="8255">
              <a:lnSpc>
                <a:spcPct val="100000"/>
              </a:lnSpc>
              <a:spcBef>
                <a:spcPts val="100"/>
              </a:spcBef>
            </a:pPr>
            <a:r>
              <a:rPr dirty="0" spc="-110"/>
              <a:t>Чтобы </a:t>
            </a:r>
            <a:r>
              <a:rPr dirty="0" spc="-60"/>
              <a:t>способствовать </a:t>
            </a:r>
            <a:r>
              <a:rPr dirty="0" spc="15"/>
              <a:t>инновациям, </a:t>
            </a:r>
            <a:r>
              <a:rPr dirty="0" spc="0"/>
              <a:t>компании </a:t>
            </a:r>
            <a:r>
              <a:rPr dirty="0" spc="-10"/>
              <a:t>должны </a:t>
            </a:r>
            <a:r>
              <a:rPr dirty="0" spc="-175"/>
              <a:t>работать </a:t>
            </a:r>
            <a:r>
              <a:rPr dirty="0" spc="-85"/>
              <a:t>вместе,  </a:t>
            </a:r>
            <a:r>
              <a:rPr dirty="0" spc="0" i="1"/>
              <a:t>обе </a:t>
            </a:r>
            <a:r>
              <a:rPr dirty="0" spc="-60" i="1"/>
              <a:t>стороны </a:t>
            </a:r>
            <a:r>
              <a:rPr dirty="0" spc="-10" i="1"/>
              <a:t>должны </a:t>
            </a:r>
            <a:r>
              <a:rPr dirty="0" spc="-55" i="1"/>
              <a:t>развивать </a:t>
            </a:r>
            <a:r>
              <a:rPr dirty="0" spc="-50" i="1"/>
              <a:t>совместную</a:t>
            </a:r>
            <a:r>
              <a:rPr dirty="0" spc="310" i="1"/>
              <a:t> </a:t>
            </a:r>
            <a:r>
              <a:rPr dirty="0" spc="-125" i="1"/>
              <a:t>культуру.</a:t>
            </a:r>
          </a:p>
          <a:p>
            <a:pPr marL="53340"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66040" marR="5080">
              <a:lnSpc>
                <a:spcPct val="100000"/>
              </a:lnSpc>
            </a:pPr>
            <a:r>
              <a:rPr dirty="0" spc="30"/>
              <a:t>Инновации </a:t>
            </a:r>
            <a:r>
              <a:rPr dirty="0" spc="125"/>
              <a:t>в </a:t>
            </a:r>
            <a:r>
              <a:rPr dirty="0" spc="-45"/>
              <a:t>аутсорсинге </a:t>
            </a:r>
            <a:r>
              <a:rPr dirty="0"/>
              <a:t>— </a:t>
            </a:r>
            <a:r>
              <a:rPr dirty="0" spc="-190"/>
              <a:t>это </a:t>
            </a:r>
            <a:r>
              <a:rPr dirty="0" spc="-30"/>
              <a:t>любая </a:t>
            </a:r>
            <a:r>
              <a:rPr dirty="0" spc="-105"/>
              <a:t>деятельность, </a:t>
            </a:r>
            <a:r>
              <a:rPr dirty="0" spc="-85"/>
              <a:t>которая </a:t>
            </a:r>
            <a:r>
              <a:rPr dirty="0" spc="-65"/>
              <a:t>повышает  </a:t>
            </a:r>
            <a:r>
              <a:rPr dirty="0" spc="-55" i="1"/>
              <a:t>производительность </a:t>
            </a:r>
            <a:r>
              <a:rPr dirty="0" spc="0" i="1"/>
              <a:t>заказчика, </a:t>
            </a:r>
            <a:r>
              <a:rPr dirty="0" spc="-140" i="1"/>
              <a:t>улучшает </a:t>
            </a:r>
            <a:r>
              <a:rPr dirty="0" spc="-55" i="1"/>
              <a:t>качество </a:t>
            </a:r>
            <a:r>
              <a:rPr dirty="0" spc="35" i="1"/>
              <a:t>его</a:t>
            </a:r>
            <a:r>
              <a:rPr dirty="0" spc="10" i="1"/>
              <a:t> </a:t>
            </a:r>
            <a:r>
              <a:rPr dirty="0" spc="-35" i="1"/>
              <a:t>услуг,</a:t>
            </a:r>
          </a:p>
          <a:p>
            <a:pPr marL="66040" marR="930275">
              <a:lnSpc>
                <a:spcPct val="100000"/>
              </a:lnSpc>
              <a:spcBef>
                <a:spcPts val="5"/>
              </a:spcBef>
            </a:pPr>
            <a:r>
              <a:rPr dirty="0" spc="-105"/>
              <a:t>оптимизирует </a:t>
            </a:r>
            <a:r>
              <a:rPr dirty="0" spc="-35"/>
              <a:t>или </a:t>
            </a:r>
            <a:r>
              <a:rPr dirty="0" spc="-95"/>
              <a:t>снижает </a:t>
            </a:r>
            <a:r>
              <a:rPr dirty="0" spc="35"/>
              <a:t>его </a:t>
            </a:r>
            <a:r>
              <a:rPr dirty="0" spc="-165"/>
              <a:t>затраты, </a:t>
            </a:r>
            <a:r>
              <a:rPr dirty="0" spc="10"/>
              <a:t>независимо </a:t>
            </a:r>
            <a:r>
              <a:rPr dirty="0" spc="-300"/>
              <a:t>от </a:t>
            </a:r>
            <a:r>
              <a:rPr dirty="0" spc="50"/>
              <a:t>новизны  </a:t>
            </a:r>
            <a:r>
              <a:rPr dirty="0" spc="30" i="1"/>
              <a:t>данного</a:t>
            </a:r>
            <a:r>
              <a:rPr dirty="0" spc="60" i="1"/>
              <a:t> </a:t>
            </a:r>
            <a:r>
              <a:rPr dirty="0" spc="-35" i="1"/>
              <a:t>действия.</a:t>
            </a:r>
          </a:p>
          <a:p>
            <a:pPr marL="53340">
              <a:lnSpc>
                <a:spcPct val="100000"/>
              </a:lnSpc>
              <a:spcBef>
                <a:spcPts val="50"/>
              </a:spcBef>
            </a:pPr>
            <a:endParaRPr sz="1850">
              <a:latin typeface="Times New Roman"/>
              <a:cs typeface="Times New Roman"/>
            </a:endParaRPr>
          </a:p>
          <a:p>
            <a:pPr marL="66040">
              <a:lnSpc>
                <a:spcPct val="100000"/>
              </a:lnSpc>
            </a:pPr>
            <a:r>
              <a:rPr dirty="0" sz="2000" b="1" i="0">
                <a:solidFill>
                  <a:srgbClr val="003399"/>
                </a:solidFill>
                <a:latin typeface="Bookman Old Style"/>
                <a:cs typeface="Bookman Old Style"/>
              </a:rPr>
              <a:t>Как показывает </a:t>
            </a:r>
            <a:r>
              <a:rPr dirty="0" sz="2000" spc="-5" b="1" i="0">
                <a:solidFill>
                  <a:srgbClr val="003399"/>
                </a:solidFill>
                <a:latin typeface="Bookman Old Style"/>
                <a:cs typeface="Bookman Old Style"/>
              </a:rPr>
              <a:t>практика, инновации </a:t>
            </a:r>
            <a:r>
              <a:rPr dirty="0" sz="2000" b="1" i="0">
                <a:solidFill>
                  <a:srgbClr val="003399"/>
                </a:solidFill>
                <a:latin typeface="Bookman Old Style"/>
                <a:cs typeface="Bookman Old Style"/>
              </a:rPr>
              <a:t>возможны</a:t>
            </a:r>
            <a:r>
              <a:rPr dirty="0" sz="2000" spc="-160" b="1" i="0">
                <a:solidFill>
                  <a:srgbClr val="003399"/>
                </a:solidFill>
                <a:latin typeface="Bookman Old Style"/>
                <a:cs typeface="Bookman Old Style"/>
              </a:rPr>
              <a:t> </a:t>
            </a:r>
            <a:r>
              <a:rPr dirty="0" sz="2000" spc="-5" b="1" i="0">
                <a:solidFill>
                  <a:srgbClr val="003399"/>
                </a:solidFill>
                <a:latin typeface="Bookman Old Style"/>
                <a:cs typeface="Bookman Old Style"/>
              </a:rPr>
              <a:t>только</a:t>
            </a:r>
            <a:endParaRPr sz="2000">
              <a:latin typeface="Bookman Old Style"/>
              <a:cs typeface="Bookman Old Style"/>
            </a:endParaRPr>
          </a:p>
          <a:p>
            <a:pPr marL="66040">
              <a:lnSpc>
                <a:spcPct val="100000"/>
              </a:lnSpc>
            </a:pPr>
            <a:r>
              <a:rPr dirty="0" sz="2000" b="1" i="0">
                <a:solidFill>
                  <a:srgbClr val="003399"/>
                </a:solidFill>
                <a:latin typeface="Bookman Old Style"/>
                <a:cs typeface="Bookman Old Style"/>
              </a:rPr>
              <a:t>после </a:t>
            </a:r>
            <a:r>
              <a:rPr dirty="0" sz="2000" spc="-5" b="1" i="0">
                <a:solidFill>
                  <a:srgbClr val="003399"/>
                </a:solidFill>
                <a:latin typeface="Bookman Old Style"/>
                <a:cs typeface="Bookman Old Style"/>
              </a:rPr>
              <a:t>налаживания хороших, партнерских</a:t>
            </a:r>
            <a:r>
              <a:rPr dirty="0" sz="2000" spc="-100" b="1" i="0">
                <a:solidFill>
                  <a:srgbClr val="003399"/>
                </a:solidFill>
                <a:latin typeface="Bookman Old Style"/>
                <a:cs typeface="Bookman Old Style"/>
              </a:rPr>
              <a:t> </a:t>
            </a:r>
            <a:r>
              <a:rPr dirty="0" sz="2000" spc="-5" b="1" i="0">
                <a:solidFill>
                  <a:srgbClr val="003399"/>
                </a:solidFill>
                <a:latin typeface="Bookman Old Style"/>
                <a:cs typeface="Bookman Old Style"/>
              </a:rPr>
              <a:t>отношений.</a:t>
            </a:r>
            <a:endParaRPr sz="2000">
              <a:latin typeface="Bookman Old Style"/>
              <a:cs typeface="Bookman Old Style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215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/>
          <p:cNvSpPr txBox="1"/>
          <p:nvPr/>
        </p:nvSpPr>
        <p:spPr>
          <a:xfrm>
            <a:off x="129031" y="27559"/>
            <a:ext cx="5042535" cy="635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FFFFFF"/>
                </a:solidFill>
                <a:latin typeface="Bookman Old Style"/>
                <a:cs typeface="Bookman Old Style"/>
              </a:rPr>
              <a:t>Аутсорсинг как </a:t>
            </a:r>
            <a:r>
              <a:rPr dirty="0" sz="2000" b="1">
                <a:solidFill>
                  <a:srgbClr val="FFFFFF"/>
                </a:solidFill>
                <a:latin typeface="Bookman Old Style"/>
                <a:cs typeface="Bookman Old Style"/>
              </a:rPr>
              <a:t>форма </a:t>
            </a:r>
            <a:r>
              <a:rPr dirty="0" sz="2000" spc="-5" b="1">
                <a:solidFill>
                  <a:srgbClr val="FFFFFF"/>
                </a:solidFill>
                <a:latin typeface="Bookman Old Style"/>
                <a:cs typeface="Bookman Old Style"/>
              </a:rPr>
              <a:t>партнерства  </a:t>
            </a:r>
            <a:r>
              <a:rPr dirty="0" sz="2000" b="1">
                <a:solidFill>
                  <a:srgbClr val="FFFFFF"/>
                </a:solidFill>
                <a:latin typeface="Bookman Old Style"/>
                <a:cs typeface="Bookman Old Style"/>
              </a:rPr>
              <a:t>малого и малого</a:t>
            </a:r>
            <a:r>
              <a:rPr dirty="0" sz="2000" spc="-85" b="1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Bookman Old Style"/>
                <a:cs typeface="Bookman Old Style"/>
              </a:rPr>
              <a:t>бизнеса</a:t>
            </a:r>
            <a:endParaRPr sz="200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32494" y="6309321"/>
            <a:ext cx="476884" cy="332740"/>
          </a:xfrm>
          <a:custGeom>
            <a:avLst/>
            <a:gdLst/>
            <a:ahLst/>
            <a:cxnLst/>
            <a:rect l="l" t="t" r="r" b="b"/>
            <a:pathLst>
              <a:path w="476884" h="332740">
                <a:moveTo>
                  <a:pt x="0" y="332651"/>
                </a:moveTo>
                <a:lnTo>
                  <a:pt x="476669" y="332651"/>
                </a:lnTo>
                <a:lnTo>
                  <a:pt x="476669" y="0"/>
                </a:lnTo>
                <a:lnTo>
                  <a:pt x="0" y="0"/>
                </a:lnTo>
                <a:lnTo>
                  <a:pt x="0" y="332651"/>
                </a:lnTo>
                <a:close/>
              </a:path>
            </a:pathLst>
          </a:custGeom>
          <a:ln w="25400">
            <a:solidFill>
              <a:srgbClr val="0000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2755" y="4374260"/>
            <a:ext cx="784796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003399"/>
                </a:solidFill>
                <a:latin typeface="Bookman Old Style"/>
                <a:cs typeface="Bookman Old Style"/>
              </a:rPr>
              <a:t>Партнерство – </a:t>
            </a:r>
            <a:r>
              <a:rPr dirty="0" sz="2400" spc="-5" b="1">
                <a:solidFill>
                  <a:srgbClr val="003399"/>
                </a:solidFill>
                <a:latin typeface="Bookman Old Style"/>
                <a:cs typeface="Bookman Old Style"/>
              </a:rPr>
              <a:t>лучшая </a:t>
            </a:r>
            <a:r>
              <a:rPr dirty="0" sz="2400" b="1">
                <a:solidFill>
                  <a:srgbClr val="003399"/>
                </a:solidFill>
                <a:latin typeface="Bookman Old Style"/>
                <a:cs typeface="Bookman Old Style"/>
              </a:rPr>
              <a:t>форма </a:t>
            </a:r>
            <a:r>
              <a:rPr dirty="0" sz="2400" spc="-10" b="1">
                <a:solidFill>
                  <a:srgbClr val="003399"/>
                </a:solidFill>
                <a:latin typeface="Bookman Old Style"/>
                <a:cs typeface="Bookman Old Style"/>
              </a:rPr>
              <a:t>взаимодействия  </a:t>
            </a:r>
            <a:r>
              <a:rPr dirty="0" sz="2400" b="1">
                <a:solidFill>
                  <a:srgbClr val="003399"/>
                </a:solidFill>
                <a:latin typeface="Bookman Old Style"/>
                <a:cs typeface="Bookman Old Style"/>
              </a:rPr>
              <a:t>в малом</a:t>
            </a:r>
            <a:r>
              <a:rPr dirty="0" sz="2400" spc="-20" b="1">
                <a:solidFill>
                  <a:srgbClr val="003399"/>
                </a:solidFill>
                <a:latin typeface="Bookman Old Style"/>
                <a:cs typeface="Bookman Old Style"/>
              </a:rPr>
              <a:t> </a:t>
            </a:r>
            <a:r>
              <a:rPr dirty="0" sz="2400" spc="-5" b="1">
                <a:solidFill>
                  <a:srgbClr val="003399"/>
                </a:solidFill>
                <a:latin typeface="Bookman Old Style"/>
                <a:cs typeface="Bookman Old Style"/>
              </a:rPr>
              <a:t>бизнесе.</a:t>
            </a:r>
            <a:endParaRPr sz="2400">
              <a:latin typeface="Bookman Old Style"/>
              <a:cs typeface="Bookman Old Style"/>
            </a:endParaRPr>
          </a:p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003399"/>
                </a:solidFill>
                <a:latin typeface="Bookman Old Style"/>
                <a:cs typeface="Bookman Old Style"/>
              </a:rPr>
              <a:t>Коммуникации – </a:t>
            </a:r>
            <a:r>
              <a:rPr dirty="0" sz="2400" spc="-5" b="1">
                <a:solidFill>
                  <a:srgbClr val="003399"/>
                </a:solidFill>
                <a:latin typeface="Bookman Old Style"/>
                <a:cs typeface="Bookman Old Style"/>
              </a:rPr>
              <a:t>основа</a:t>
            </a:r>
            <a:r>
              <a:rPr dirty="0" sz="2400" spc="-85" b="1">
                <a:solidFill>
                  <a:srgbClr val="003399"/>
                </a:solidFill>
                <a:latin typeface="Bookman Old Style"/>
                <a:cs typeface="Bookman Old Style"/>
              </a:rPr>
              <a:t> </a:t>
            </a:r>
            <a:r>
              <a:rPr dirty="0" sz="2400" spc="-5" b="1">
                <a:solidFill>
                  <a:srgbClr val="003399"/>
                </a:solidFill>
                <a:latin typeface="Bookman Old Style"/>
                <a:cs typeface="Bookman Old Style"/>
              </a:rPr>
              <a:t>партнерства.</a:t>
            </a:r>
            <a:endParaRPr sz="2400">
              <a:latin typeface="Bookman Old Style"/>
              <a:cs typeface="Bookman Old Style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215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9031" y="27559"/>
            <a:ext cx="5042535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5"/>
              <a:t>Аутсорсинг как </a:t>
            </a:r>
            <a:r>
              <a:rPr dirty="0" sz="2000"/>
              <a:t>форма </a:t>
            </a:r>
            <a:r>
              <a:rPr dirty="0" sz="2000" spc="-5"/>
              <a:t>партнерства  </a:t>
            </a:r>
            <a:r>
              <a:rPr dirty="0" sz="2000"/>
              <a:t>малого и малого</a:t>
            </a:r>
            <a:r>
              <a:rPr dirty="0" sz="2000" spc="-85"/>
              <a:t> </a:t>
            </a:r>
            <a:r>
              <a:rPr dirty="0" sz="2000" spc="-5"/>
              <a:t>бизнеса</a:t>
            </a:r>
            <a:endParaRPr sz="2000"/>
          </a:p>
        </p:txBody>
      </p:sp>
      <p:sp>
        <p:nvSpPr>
          <p:cNvPr id="5" name="object 5"/>
          <p:cNvSpPr txBox="1"/>
          <p:nvPr/>
        </p:nvSpPr>
        <p:spPr>
          <a:xfrm>
            <a:off x="155244" y="903859"/>
            <a:ext cx="5227320" cy="267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003399"/>
                </a:solidFill>
                <a:latin typeface="Bookman Old Style"/>
                <a:cs typeface="Bookman Old Style"/>
              </a:rPr>
              <a:t>Партнерство в малом</a:t>
            </a:r>
            <a:r>
              <a:rPr dirty="0" sz="2400" spc="-120" b="1">
                <a:solidFill>
                  <a:srgbClr val="003399"/>
                </a:solidFill>
                <a:latin typeface="Bookman Old Style"/>
                <a:cs typeface="Bookman Old Style"/>
              </a:rPr>
              <a:t> </a:t>
            </a:r>
            <a:r>
              <a:rPr dirty="0" sz="2400" spc="-5" b="1">
                <a:solidFill>
                  <a:srgbClr val="003399"/>
                </a:solidFill>
                <a:latin typeface="Bookman Old Style"/>
                <a:cs typeface="Bookman Old Style"/>
              </a:rPr>
              <a:t>бизнесе</a:t>
            </a:r>
            <a:endParaRPr sz="24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</a:pPr>
            <a:endParaRPr sz="3900">
              <a:latin typeface="Times New Roman"/>
              <a:cs typeface="Times New Roman"/>
            </a:endParaRPr>
          </a:p>
          <a:p>
            <a:pPr marL="187325">
              <a:lnSpc>
                <a:spcPct val="100000"/>
              </a:lnSpc>
              <a:spcBef>
                <a:spcPts val="5"/>
              </a:spcBef>
            </a:pPr>
            <a:r>
              <a:rPr dirty="0" sz="2000" b="1">
                <a:solidFill>
                  <a:srgbClr val="003399"/>
                </a:solidFill>
                <a:latin typeface="Bookman Old Style"/>
                <a:cs typeface="Bookman Old Style"/>
              </a:rPr>
              <a:t>Способы </a:t>
            </a:r>
            <a:r>
              <a:rPr dirty="0" sz="2000" spc="-5" b="1">
                <a:solidFill>
                  <a:srgbClr val="003399"/>
                </a:solidFill>
                <a:latin typeface="Bookman Old Style"/>
                <a:cs typeface="Bookman Old Style"/>
              </a:rPr>
              <a:t>организации</a:t>
            </a:r>
            <a:r>
              <a:rPr dirty="0" sz="2000" spc="-105" b="1">
                <a:solidFill>
                  <a:srgbClr val="003399"/>
                </a:solidFill>
                <a:latin typeface="Bookman Old Style"/>
                <a:cs typeface="Bookman Old Style"/>
              </a:rPr>
              <a:t> </a:t>
            </a:r>
            <a:r>
              <a:rPr dirty="0" sz="2000" b="1">
                <a:solidFill>
                  <a:srgbClr val="003399"/>
                </a:solidFill>
                <a:latin typeface="Bookman Old Style"/>
                <a:cs typeface="Bookman Old Style"/>
              </a:rPr>
              <a:t>партнерства:</a:t>
            </a:r>
            <a:endParaRPr sz="2000">
              <a:latin typeface="Bookman Old Style"/>
              <a:cs typeface="Bookman Old Style"/>
            </a:endParaRPr>
          </a:p>
          <a:p>
            <a:pPr marL="496570" indent="-286385">
              <a:lnSpc>
                <a:spcPct val="100000"/>
              </a:lnSpc>
              <a:spcBef>
                <a:spcPts val="270"/>
              </a:spcBef>
              <a:buFont typeface="Wingdings"/>
              <a:buChar char=""/>
              <a:tabLst>
                <a:tab pos="496570" algn="l"/>
                <a:tab pos="497205" algn="l"/>
              </a:tabLst>
            </a:pPr>
            <a:r>
              <a:rPr dirty="0" sz="1800" spc="-5" b="0" i="1">
                <a:latin typeface="Bookman Old Style"/>
                <a:cs typeface="Bookman Old Style"/>
              </a:rPr>
              <a:t>коммуникации;</a:t>
            </a:r>
            <a:endParaRPr sz="1800">
              <a:latin typeface="Bookman Old Style"/>
              <a:cs typeface="Bookman Old Style"/>
            </a:endParaRPr>
          </a:p>
          <a:p>
            <a:pPr marL="496570" indent="-286385">
              <a:lnSpc>
                <a:spcPct val="100000"/>
              </a:lnSpc>
              <a:buFont typeface="Wingdings"/>
              <a:buChar char=""/>
              <a:tabLst>
                <a:tab pos="496570" algn="l"/>
                <a:tab pos="497205" algn="l"/>
              </a:tabLst>
            </a:pPr>
            <a:r>
              <a:rPr dirty="0" sz="1800" spc="-90" b="0" i="1">
                <a:latin typeface="Bookman Old Style"/>
                <a:cs typeface="Bookman Old Style"/>
              </a:rPr>
              <a:t>готовность </a:t>
            </a:r>
            <a:r>
              <a:rPr dirty="0" sz="1800" spc="-105" b="0" i="1">
                <a:latin typeface="Bookman Old Style"/>
                <a:cs typeface="Bookman Old Style"/>
              </a:rPr>
              <a:t>искать </a:t>
            </a:r>
            <a:r>
              <a:rPr dirty="0" sz="1800" b="0" i="1">
                <a:latin typeface="Bookman Old Style"/>
                <a:cs typeface="Bookman Old Style"/>
              </a:rPr>
              <a:t>общие</a:t>
            </a:r>
            <a:r>
              <a:rPr dirty="0" sz="1800" spc="340" b="0" i="1">
                <a:latin typeface="Bookman Old Style"/>
                <a:cs typeface="Bookman Old Style"/>
              </a:rPr>
              <a:t> </a:t>
            </a:r>
            <a:r>
              <a:rPr dirty="0" sz="1800" spc="-50" b="0" i="1">
                <a:latin typeface="Bookman Old Style"/>
                <a:cs typeface="Bookman Old Style"/>
              </a:rPr>
              <a:t>интересы;</a:t>
            </a:r>
            <a:endParaRPr sz="1800">
              <a:latin typeface="Bookman Old Style"/>
              <a:cs typeface="Bookman Old Style"/>
            </a:endParaRPr>
          </a:p>
          <a:p>
            <a:pPr marL="496570" indent="-286385">
              <a:lnSpc>
                <a:spcPct val="100000"/>
              </a:lnSpc>
              <a:buFont typeface="Wingdings"/>
              <a:buChar char=""/>
              <a:tabLst>
                <a:tab pos="496570" algn="l"/>
                <a:tab pos="497205" algn="l"/>
              </a:tabLst>
            </a:pPr>
            <a:r>
              <a:rPr dirty="0" sz="1800" spc="-35" b="0" i="1">
                <a:latin typeface="Bookman Old Style"/>
                <a:cs typeface="Bookman Old Style"/>
              </a:rPr>
              <a:t>прозрачность</a:t>
            </a:r>
            <a:r>
              <a:rPr dirty="0" sz="1800" spc="40" b="0" i="1">
                <a:latin typeface="Bookman Old Style"/>
                <a:cs typeface="Bookman Old Style"/>
              </a:rPr>
              <a:t> </a:t>
            </a:r>
            <a:r>
              <a:rPr dirty="0" sz="1800" spc="-40" b="0" i="1">
                <a:latin typeface="Bookman Old Style"/>
                <a:cs typeface="Bookman Old Style"/>
              </a:rPr>
              <a:t>отношений;</a:t>
            </a:r>
            <a:endParaRPr sz="1800">
              <a:latin typeface="Bookman Old Style"/>
              <a:cs typeface="Bookman Old Style"/>
            </a:endParaRPr>
          </a:p>
          <a:p>
            <a:pPr marL="496570" indent="-28638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496570" algn="l"/>
                <a:tab pos="497205" algn="l"/>
              </a:tabLst>
            </a:pPr>
            <a:r>
              <a:rPr dirty="0" sz="1800" spc="-25" b="0" i="1">
                <a:latin typeface="Bookman Old Style"/>
                <a:cs typeface="Bookman Old Style"/>
              </a:rPr>
              <a:t>способность</a:t>
            </a:r>
            <a:r>
              <a:rPr dirty="0" sz="1800" spc="65" b="0" i="1">
                <a:latin typeface="Bookman Old Style"/>
                <a:cs typeface="Bookman Old Style"/>
              </a:rPr>
              <a:t> </a:t>
            </a:r>
            <a:r>
              <a:rPr dirty="0" sz="1800" spc="-15" b="0" i="1">
                <a:latin typeface="Bookman Old Style"/>
                <a:cs typeface="Bookman Old Style"/>
              </a:rPr>
              <a:t>договариваться;</a:t>
            </a:r>
            <a:endParaRPr sz="1800">
              <a:latin typeface="Bookman Old Style"/>
              <a:cs typeface="Bookman Old Style"/>
            </a:endParaRPr>
          </a:p>
          <a:p>
            <a:pPr marL="496570" indent="-286385">
              <a:lnSpc>
                <a:spcPct val="100000"/>
              </a:lnSpc>
              <a:buFont typeface="Wingdings"/>
              <a:buChar char=""/>
              <a:tabLst>
                <a:tab pos="496570" algn="l"/>
                <a:tab pos="497205" algn="l"/>
              </a:tabLst>
            </a:pPr>
            <a:r>
              <a:rPr dirty="0" sz="1800" spc="-60" b="0" i="1">
                <a:latin typeface="Bookman Old Style"/>
                <a:cs typeface="Bookman Old Style"/>
              </a:rPr>
              <a:t>экосистема </a:t>
            </a:r>
            <a:r>
              <a:rPr dirty="0" sz="1800" spc="-35" b="0" i="1">
                <a:latin typeface="Bookman Old Style"/>
                <a:cs typeface="Bookman Old Style"/>
              </a:rPr>
              <a:t>для </a:t>
            </a:r>
            <a:r>
              <a:rPr dirty="0" sz="1800" spc="-95" b="0" i="1">
                <a:latin typeface="Bookman Old Style"/>
                <a:cs typeface="Bookman Old Style"/>
              </a:rPr>
              <a:t>партнерства,</a:t>
            </a:r>
            <a:r>
              <a:rPr dirty="0" sz="1800" spc="229" b="0" i="1">
                <a:latin typeface="Bookman Old Style"/>
                <a:cs typeface="Bookman Old Style"/>
              </a:rPr>
              <a:t> </a:t>
            </a:r>
            <a:r>
              <a:rPr dirty="0" sz="1800" spc="-10" b="0" i="1">
                <a:latin typeface="Bookman Old Style"/>
                <a:cs typeface="Bookman Old Style"/>
              </a:rPr>
              <a:t>диалога.</a:t>
            </a:r>
            <a:endParaRPr sz="180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334" y="47625"/>
            <a:ext cx="25781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Контакты</a:t>
            </a:r>
          </a:p>
        </p:txBody>
      </p:sp>
      <p:sp>
        <p:nvSpPr>
          <p:cNvPr id="3" name="object 3"/>
          <p:cNvSpPr/>
          <p:nvPr/>
        </p:nvSpPr>
        <p:spPr>
          <a:xfrm>
            <a:off x="592754" y="4437151"/>
            <a:ext cx="366823" cy="521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6839" y="2238258"/>
            <a:ext cx="576770" cy="3286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82688" y="3716985"/>
            <a:ext cx="442391" cy="4423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41577" y="2169667"/>
            <a:ext cx="6517005" cy="2923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24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aramond"/>
                <a:cs typeface="Garamond"/>
                <a:hlinkClick r:id="rId5"/>
              </a:rPr>
              <a:t>zda@kipmet.ru</a:t>
            </a:r>
            <a:endParaRPr sz="24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00">
              <a:latin typeface="Times New Roman"/>
              <a:cs typeface="Times New Roman"/>
            </a:endParaRPr>
          </a:p>
          <a:p>
            <a:pPr marL="108585">
              <a:lnSpc>
                <a:spcPct val="100000"/>
              </a:lnSpc>
            </a:pPr>
            <a:r>
              <a:rPr dirty="0" u="heavy" sz="2400" b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Garamond"/>
                <a:cs typeface="Garamond"/>
              </a:rPr>
              <a:t>www:</a:t>
            </a:r>
            <a:r>
              <a:rPr dirty="0" u="heavy" sz="2400" spc="-20" b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Garamond"/>
                <a:cs typeface="Garamond"/>
              </a:rPr>
              <a:t> </a:t>
            </a:r>
            <a:r>
              <a:rPr dirty="0" u="heavy" sz="2400" spc="0" b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Garamond"/>
                <a:cs typeface="Garamond"/>
              </a:rPr>
              <a:t>kipmet.ru</a:t>
            </a:r>
            <a:endParaRPr sz="24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>
              <a:latin typeface="Times New Roman"/>
              <a:cs typeface="Times New Roman"/>
            </a:endParaRPr>
          </a:p>
          <a:p>
            <a:pPr marL="36195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(</a:t>
            </a:r>
            <a:r>
              <a:rPr dirty="0" sz="2400" spc="-5" b="1">
                <a:latin typeface="Garamond"/>
                <a:cs typeface="Garamond"/>
              </a:rPr>
              <a:t>8202) </a:t>
            </a:r>
            <a:r>
              <a:rPr dirty="0" sz="2400" b="1">
                <a:latin typeface="Garamond"/>
                <a:cs typeface="Garamond"/>
              </a:rPr>
              <a:t>49-04-74 –</a:t>
            </a:r>
            <a:r>
              <a:rPr dirty="0" sz="2400" spc="-25" b="1">
                <a:latin typeface="Garamond"/>
                <a:cs typeface="Garamond"/>
              </a:rPr>
              <a:t> </a:t>
            </a:r>
            <a:r>
              <a:rPr dirty="0" sz="2400" spc="-5" b="1">
                <a:latin typeface="Garamond"/>
                <a:cs typeface="Garamond"/>
              </a:rPr>
              <a:t>приёмная</a:t>
            </a:r>
            <a:endParaRPr sz="2400">
              <a:latin typeface="Garamond"/>
              <a:cs typeface="Garamond"/>
            </a:endParaRPr>
          </a:p>
          <a:p>
            <a:pPr marL="106680" marR="5080">
              <a:lnSpc>
                <a:spcPct val="100000"/>
              </a:lnSpc>
              <a:spcBef>
                <a:spcPts val="2150"/>
              </a:spcBef>
            </a:pPr>
            <a:r>
              <a:rPr dirty="0" sz="2400" b="1">
                <a:latin typeface="Garamond"/>
                <a:cs typeface="Garamond"/>
              </a:rPr>
              <a:t>162610, РФ, </a:t>
            </a:r>
            <a:r>
              <a:rPr dirty="0" sz="2400" spc="-5" b="1">
                <a:latin typeface="Garamond"/>
                <a:cs typeface="Garamond"/>
              </a:rPr>
              <a:t>Вологодская область, </a:t>
            </a:r>
            <a:r>
              <a:rPr dirty="0" sz="2400" b="1">
                <a:latin typeface="Garamond"/>
                <a:cs typeface="Garamond"/>
              </a:rPr>
              <a:t>г. </a:t>
            </a:r>
            <a:r>
              <a:rPr dirty="0" sz="2400" spc="-5" b="1">
                <a:latin typeface="Garamond"/>
                <a:cs typeface="Garamond"/>
              </a:rPr>
              <a:t>Череповец,  </a:t>
            </a:r>
            <a:r>
              <a:rPr dirty="0" sz="2400" b="1">
                <a:latin typeface="Garamond"/>
                <a:cs typeface="Garamond"/>
              </a:rPr>
              <a:t>ул. </a:t>
            </a:r>
            <a:r>
              <a:rPr dirty="0" sz="2400" spc="-5" b="1">
                <a:latin typeface="Garamond"/>
                <a:cs typeface="Garamond"/>
              </a:rPr>
              <a:t>50-летия Октября,</a:t>
            </a:r>
            <a:r>
              <a:rPr dirty="0" sz="2400" spc="-25" b="1">
                <a:latin typeface="Garamond"/>
                <a:cs typeface="Garamond"/>
              </a:rPr>
              <a:t> </a:t>
            </a:r>
            <a:r>
              <a:rPr dirty="0" sz="2400" spc="-5" b="1">
                <a:latin typeface="Garamond"/>
                <a:cs typeface="Garamond"/>
              </a:rPr>
              <a:t>1/33.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93344" y="2996958"/>
            <a:ext cx="544944" cy="5449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86892" y="1141222"/>
            <a:ext cx="8243570" cy="589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700" spc="-5" b="1">
                <a:solidFill>
                  <a:srgbClr val="003399"/>
                </a:solidFill>
                <a:latin typeface="Bookman Old Style"/>
                <a:cs typeface="Bookman Old Style"/>
              </a:rPr>
              <a:t>Приглашаем к</a:t>
            </a:r>
            <a:r>
              <a:rPr dirty="0" sz="3700" b="1">
                <a:solidFill>
                  <a:srgbClr val="003399"/>
                </a:solidFill>
                <a:latin typeface="Bookman Old Style"/>
                <a:cs typeface="Bookman Old Style"/>
              </a:rPr>
              <a:t> </a:t>
            </a:r>
            <a:r>
              <a:rPr dirty="0" sz="3700" spc="-10" b="1">
                <a:solidFill>
                  <a:srgbClr val="003399"/>
                </a:solidFill>
                <a:latin typeface="Bookman Old Style"/>
                <a:cs typeface="Bookman Old Style"/>
              </a:rPr>
              <a:t>сотрудничеству!</a:t>
            </a:r>
            <a:endParaRPr sz="3700">
              <a:latin typeface="Bookman Old Style"/>
              <a:cs typeface="Bookman Old Styl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474329" y="6309321"/>
            <a:ext cx="535305" cy="332740"/>
          </a:xfrm>
          <a:custGeom>
            <a:avLst/>
            <a:gdLst/>
            <a:ahLst/>
            <a:cxnLst/>
            <a:rect l="l" t="t" r="r" b="b"/>
            <a:pathLst>
              <a:path w="535304" h="332740">
                <a:moveTo>
                  <a:pt x="0" y="332651"/>
                </a:moveTo>
                <a:lnTo>
                  <a:pt x="534835" y="332651"/>
                </a:lnTo>
                <a:lnTo>
                  <a:pt x="534835" y="0"/>
                </a:lnTo>
                <a:lnTo>
                  <a:pt x="0" y="0"/>
                </a:lnTo>
                <a:lnTo>
                  <a:pt x="0" y="332651"/>
                </a:lnTo>
                <a:close/>
              </a:path>
            </a:pathLst>
          </a:custGeom>
          <a:ln w="25400">
            <a:solidFill>
              <a:srgbClr val="0000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2155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Максим</dc:creator>
  <dc:title>Презентация PowerPoint</dc:title>
  <dcterms:created xsi:type="dcterms:W3CDTF">2017-12-13T07:58:46Z</dcterms:created>
  <dcterms:modified xsi:type="dcterms:W3CDTF">2017-12-13T07:58:46Z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2017-12-11T00:00:00Z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2017-12-13T00:00:00Z</vt:filetime>
  </property>
</Properties>
</file>