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1" r:id="rId4"/>
    <p:sldId id="275" r:id="rId5"/>
    <p:sldId id="277" r:id="rId6"/>
  </p:sldIdLst>
  <p:sldSz cx="9144000" cy="6858000" type="screen4x3"/>
  <p:notesSz cx="6797675" cy="9926638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7" autoAdjust="0"/>
    <p:restoredTop sz="90563" autoAdjust="0"/>
  </p:normalViewPr>
  <p:slideViewPr>
    <p:cSldViewPr snapToGrid="0" snapToObjects="1">
      <p:cViewPr>
        <p:scale>
          <a:sx n="60" d="100"/>
          <a:sy n="60" d="100"/>
        </p:scale>
        <p:origin x="-167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0900-51C9-1A4B-BE5D-B0B0C406DBF6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76A-60E7-1140-8F6A-551208746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29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0900-51C9-1A4B-BE5D-B0B0C406DBF6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76A-60E7-1140-8F6A-551208746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79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0900-51C9-1A4B-BE5D-B0B0C406DBF6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76A-60E7-1140-8F6A-551208746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54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0900-51C9-1A4B-BE5D-B0B0C406DBF6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76A-60E7-1140-8F6A-551208746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4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0900-51C9-1A4B-BE5D-B0B0C406DBF6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76A-60E7-1140-8F6A-551208746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2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0900-51C9-1A4B-BE5D-B0B0C406DBF6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76A-60E7-1140-8F6A-551208746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58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0900-51C9-1A4B-BE5D-B0B0C406DBF6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76A-60E7-1140-8F6A-551208746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54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0900-51C9-1A4B-BE5D-B0B0C406DBF6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76A-60E7-1140-8F6A-551208746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69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0900-51C9-1A4B-BE5D-B0B0C406DBF6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76A-60E7-1140-8F6A-551208746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13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0900-51C9-1A4B-BE5D-B0B0C406DBF6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76A-60E7-1140-8F6A-551208746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3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E0900-51C9-1A4B-BE5D-B0B0C406DBF6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A676A-60E7-1140-8F6A-551208746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22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E0900-51C9-1A4B-BE5D-B0B0C406DBF6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A676A-60E7-1140-8F6A-551208746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14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747" y="2943483"/>
            <a:ext cx="8818539" cy="1411007"/>
          </a:xfrm>
        </p:spPr>
        <p:txBody>
          <a:bodyPr>
            <a:normAutofit/>
          </a:bodyPr>
          <a:lstStyle/>
          <a:p>
            <a:pPr marL="1588"/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Профиль инвестиционного проекта</a:t>
            </a:r>
          </a:p>
          <a:p>
            <a:pPr marL="1588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«Череповецкий гипсовый комбинат»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1" y="235564"/>
            <a:ext cx="1569000" cy="17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3730223" y="6055376"/>
            <a:ext cx="1952297" cy="555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г. Череповец,</a:t>
            </a:r>
          </a:p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прель, 2013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601890" y="40915"/>
            <a:ext cx="4982936" cy="73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3F72"/>
                </a:solidFill>
                <a:cs typeface="Arial" pitchFamily="34" charset="0"/>
              </a:rPr>
              <a:t>ООО «ЧГК»</a:t>
            </a:r>
            <a:endParaRPr lang="ru-RU" sz="2200" b="1" dirty="0" smtClean="0">
              <a:solidFill>
                <a:srgbClr val="003F72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90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01950" y="686713"/>
            <a:ext cx="8807981" cy="423426"/>
          </a:xfrm>
        </p:spPr>
        <p:txBody>
          <a:bodyPr>
            <a:noAutofit/>
          </a:bodyPr>
          <a:lstStyle/>
          <a:p>
            <a:r>
              <a:rPr lang="ru-RU" sz="1600" b="1" dirty="0"/>
              <a:t>Стоимость, характеристика и сроки </a:t>
            </a:r>
            <a:r>
              <a:rPr lang="ru-RU" sz="1600" b="1" dirty="0" smtClean="0"/>
              <a:t>реализации проекта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932" y="1020198"/>
            <a:ext cx="8875986" cy="5701277"/>
          </a:xfrm>
        </p:spPr>
        <p:txBody>
          <a:bodyPr>
            <a:noAutofit/>
          </a:bodyPr>
          <a:lstStyle/>
          <a:p>
            <a:pPr lvl="0" algn="just">
              <a:buAutoNum type="arabicPeriod"/>
            </a:pPr>
            <a:r>
              <a:rPr lang="ru-RU" sz="1250" b="1" dirty="0" smtClean="0"/>
              <a:t>Цель проекта:</a:t>
            </a:r>
          </a:p>
          <a:p>
            <a:pPr algn="just"/>
            <a:r>
              <a:rPr lang="ru-RU" sz="1250" dirty="0" smtClean="0"/>
              <a:t>создание </a:t>
            </a:r>
            <a:r>
              <a:rPr lang="ru-RU" sz="1250" dirty="0"/>
              <a:t>современного, высокотехнологичного предприятия, специализирующегося на </a:t>
            </a:r>
            <a:r>
              <a:rPr lang="ru-RU" sz="1250" dirty="0" smtClean="0"/>
              <a:t>производстве высокопрочного гипса путем </a:t>
            </a:r>
            <a:r>
              <a:rPr lang="ru-RU" sz="1250" dirty="0"/>
              <a:t>комплексной </a:t>
            </a:r>
            <a:r>
              <a:rPr lang="ru-RU" sz="1250" dirty="0" smtClean="0"/>
              <a:t>переработки </a:t>
            </a:r>
            <a:r>
              <a:rPr lang="ru-RU" sz="1250" dirty="0"/>
              <a:t>фосфогипса ОАО «ФосАгро-Череповец</a:t>
            </a:r>
            <a:r>
              <a:rPr lang="ru-RU" sz="1250" dirty="0" smtClean="0"/>
              <a:t>»; а также производства </a:t>
            </a:r>
            <a:r>
              <a:rPr lang="ru-RU" sz="1250" dirty="0" err="1" smtClean="0"/>
              <a:t>гипсокартона</a:t>
            </a:r>
            <a:r>
              <a:rPr lang="ru-RU" sz="1250" dirty="0" smtClean="0"/>
              <a:t> </a:t>
            </a:r>
            <a:r>
              <a:rPr lang="ru-RU" sz="1250" dirty="0"/>
              <a:t>из природного </a:t>
            </a:r>
            <a:r>
              <a:rPr lang="ru-RU" sz="1250" dirty="0" smtClean="0"/>
              <a:t>гипса.</a:t>
            </a:r>
          </a:p>
          <a:p>
            <a:pPr marL="0" indent="0" algn="just">
              <a:buNone/>
            </a:pPr>
            <a:r>
              <a:rPr lang="ru-RU" sz="1250" b="1" dirty="0" smtClean="0"/>
              <a:t>2. Задача проекта:</a:t>
            </a:r>
          </a:p>
          <a:p>
            <a:pPr algn="just"/>
            <a:r>
              <a:rPr lang="ru-RU" sz="1250" dirty="0" smtClean="0"/>
              <a:t>строительство производственного участка высокопрочного гипса;</a:t>
            </a:r>
          </a:p>
          <a:p>
            <a:pPr algn="just"/>
            <a:r>
              <a:rPr lang="ru-RU" sz="1250" dirty="0"/>
              <a:t>строительство производственного участка </a:t>
            </a:r>
            <a:r>
              <a:rPr lang="ru-RU" sz="1250" dirty="0" err="1"/>
              <a:t>гипсокартона</a:t>
            </a:r>
            <a:r>
              <a:rPr lang="ru-RU" sz="1250" dirty="0" smtClean="0"/>
              <a:t>.</a:t>
            </a:r>
            <a:endParaRPr lang="ru-RU" sz="1250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sz="1250" b="1" dirty="0" smtClean="0"/>
              <a:t>3. Показатели проекта:</a:t>
            </a:r>
          </a:p>
          <a:p>
            <a:pPr algn="just">
              <a:tabLst>
                <a:tab pos="355600" algn="l"/>
              </a:tabLst>
            </a:pPr>
            <a:r>
              <a:rPr lang="ru-RU" sz="1250" dirty="0" smtClean="0"/>
              <a:t>Продукт </a:t>
            </a:r>
            <a:r>
              <a:rPr lang="ru-RU" sz="1250" dirty="0"/>
              <a:t>-</a:t>
            </a:r>
            <a:r>
              <a:rPr lang="ru-RU" sz="1250" dirty="0" smtClean="0"/>
              <a:t> </a:t>
            </a:r>
            <a:r>
              <a:rPr lang="ru-RU" sz="1250" dirty="0"/>
              <a:t>в</a:t>
            </a:r>
            <a:r>
              <a:rPr lang="ru-RU" sz="1250" dirty="0" smtClean="0"/>
              <a:t>ысокопрочный гипс альфа-модификации и </a:t>
            </a:r>
            <a:r>
              <a:rPr lang="ru-RU" sz="1250" dirty="0" err="1" smtClean="0"/>
              <a:t>гипсокартон</a:t>
            </a:r>
            <a:endParaRPr lang="ru-RU" sz="1250" dirty="0"/>
          </a:p>
          <a:p>
            <a:pPr algn="just">
              <a:tabLst>
                <a:tab pos="355600" algn="l"/>
              </a:tabLst>
            </a:pPr>
            <a:r>
              <a:rPr lang="ru-RU" sz="1250" dirty="0"/>
              <a:t>Площадь застраиваемого участка </a:t>
            </a:r>
            <a:r>
              <a:rPr lang="ru-RU" sz="1250" dirty="0" smtClean="0"/>
              <a:t>– 3,0 Га</a:t>
            </a:r>
          </a:p>
          <a:p>
            <a:pPr algn="just">
              <a:tabLst>
                <a:tab pos="355600" algn="l"/>
              </a:tabLst>
            </a:pPr>
            <a:r>
              <a:rPr lang="ru-RU" sz="1250" dirty="0" smtClean="0"/>
              <a:t>Объем инвестиций </a:t>
            </a:r>
            <a:r>
              <a:rPr lang="ru-RU" sz="1250" dirty="0"/>
              <a:t>-</a:t>
            </a:r>
            <a:r>
              <a:rPr lang="ru-RU" sz="1250" dirty="0" smtClean="0"/>
              <a:t> 115 </a:t>
            </a:r>
            <a:r>
              <a:rPr lang="ru-RU" sz="1250" dirty="0"/>
              <a:t>млн. </a:t>
            </a:r>
            <a:r>
              <a:rPr lang="ru-RU" sz="1250" dirty="0" smtClean="0"/>
              <a:t>руб. (инвестиции в течение 2 лет; 75% - собственные средства</a:t>
            </a:r>
            <a:r>
              <a:rPr lang="ru-RU" sz="1250" dirty="0"/>
              <a:t>, 25% - привлеченные средства</a:t>
            </a:r>
            <a:r>
              <a:rPr lang="ru-RU" sz="1250" dirty="0" smtClean="0"/>
              <a:t>)</a:t>
            </a:r>
          </a:p>
          <a:p>
            <a:pPr algn="just">
              <a:tabLst>
                <a:tab pos="355600" algn="l"/>
              </a:tabLst>
            </a:pPr>
            <a:r>
              <a:rPr lang="ru-RU" sz="1250" dirty="0" smtClean="0"/>
              <a:t>Рабочие места – более 90 человек</a:t>
            </a:r>
          </a:p>
          <a:p>
            <a:pPr algn="just">
              <a:tabLst>
                <a:tab pos="355600" algn="l"/>
              </a:tabLst>
            </a:pPr>
            <a:r>
              <a:rPr lang="ru-RU" sz="1250" dirty="0" smtClean="0"/>
              <a:t>Ввод </a:t>
            </a:r>
            <a:r>
              <a:rPr lang="ru-RU" sz="1250" dirty="0"/>
              <a:t>в </a:t>
            </a:r>
            <a:r>
              <a:rPr lang="ru-RU" sz="1250" dirty="0" smtClean="0"/>
              <a:t>эксплуатацию - 18 месяцев</a:t>
            </a:r>
            <a:endParaRPr lang="ru-RU" sz="1250" dirty="0"/>
          </a:p>
          <a:p>
            <a:r>
              <a:rPr lang="ru-RU" sz="1250" dirty="0"/>
              <a:t>Выход на проектную </a:t>
            </a:r>
            <a:r>
              <a:rPr lang="ru-RU" sz="1250" dirty="0" smtClean="0"/>
              <a:t>мощность</a:t>
            </a:r>
            <a:r>
              <a:rPr lang="ru-RU" sz="1250" dirty="0"/>
              <a:t> </a:t>
            </a:r>
            <a:r>
              <a:rPr lang="ru-RU" sz="1250" dirty="0" smtClean="0"/>
              <a:t>- </a:t>
            </a:r>
            <a:r>
              <a:rPr lang="ru-RU" sz="1250" dirty="0"/>
              <a:t>24 </a:t>
            </a:r>
            <a:r>
              <a:rPr lang="ru-RU" sz="1250" dirty="0" smtClean="0"/>
              <a:t>месяца</a:t>
            </a:r>
          </a:p>
          <a:p>
            <a:r>
              <a:rPr lang="ru-RU" sz="1250" dirty="0" smtClean="0"/>
              <a:t>Срок </a:t>
            </a:r>
            <a:r>
              <a:rPr lang="ru-RU" sz="1250" dirty="0"/>
              <a:t>окупаемости проекта </a:t>
            </a:r>
            <a:r>
              <a:rPr lang="ru-RU" sz="1250" dirty="0" smtClean="0"/>
              <a:t>- </a:t>
            </a:r>
            <a:r>
              <a:rPr lang="ru-RU" sz="1250" dirty="0"/>
              <a:t>3</a:t>
            </a:r>
            <a:r>
              <a:rPr lang="ru-RU" sz="1250" dirty="0" smtClean="0"/>
              <a:t> года</a:t>
            </a:r>
          </a:p>
          <a:p>
            <a:r>
              <a:rPr lang="ru-RU" sz="1250" dirty="0" smtClean="0"/>
              <a:t>Мощность завода - 20 тыс. тонн в год </a:t>
            </a:r>
            <a:r>
              <a:rPr lang="ru-RU" sz="1250" dirty="0"/>
              <a:t> </a:t>
            </a:r>
            <a:r>
              <a:rPr lang="ru-RU" sz="1250" dirty="0" smtClean="0"/>
              <a:t>высокопрочного гипса и </a:t>
            </a:r>
            <a:r>
              <a:rPr lang="ru-RU" sz="1250" dirty="0"/>
              <a:t>2 млн. </a:t>
            </a:r>
            <a:r>
              <a:rPr lang="ru-RU" sz="1250" dirty="0" smtClean="0"/>
              <a:t>куб. м </a:t>
            </a:r>
            <a:r>
              <a:rPr lang="ru-RU" sz="1250" dirty="0"/>
              <a:t>в год </a:t>
            </a:r>
            <a:r>
              <a:rPr lang="ru-RU" sz="1250" dirty="0" err="1" smtClean="0"/>
              <a:t>гипсокартона</a:t>
            </a:r>
            <a:r>
              <a:rPr lang="ru-RU" sz="1250" dirty="0" smtClean="0"/>
              <a:t>;</a:t>
            </a:r>
          </a:p>
          <a:p>
            <a:pPr algn="just">
              <a:tabLst>
                <a:tab pos="355600" algn="l"/>
              </a:tabLst>
            </a:pPr>
            <a:r>
              <a:rPr lang="ru-RU" sz="1250" dirty="0"/>
              <a:t>Годовой </a:t>
            </a:r>
            <a:r>
              <a:rPr lang="ru-RU" sz="1250" dirty="0" smtClean="0"/>
              <a:t>оборот</a:t>
            </a:r>
            <a:r>
              <a:rPr lang="ru-RU" sz="1250" dirty="0"/>
              <a:t> </a:t>
            </a:r>
            <a:r>
              <a:rPr lang="ru-RU" sz="1250" dirty="0" smtClean="0"/>
              <a:t>- 240 </a:t>
            </a:r>
            <a:r>
              <a:rPr lang="ru-RU" sz="1250" dirty="0"/>
              <a:t>млн. руб</a:t>
            </a:r>
            <a:r>
              <a:rPr lang="ru-RU" sz="1250" dirty="0" smtClean="0"/>
              <a:t>. в год</a:t>
            </a:r>
          </a:p>
          <a:p>
            <a:pPr algn="just">
              <a:tabLst>
                <a:tab pos="355600" algn="l"/>
              </a:tabLst>
            </a:pPr>
            <a:r>
              <a:rPr lang="ru-RU" sz="1250" b="1" dirty="0" smtClean="0"/>
              <a:t>Отчисления НДФЛ в бюджет – 2551 тыс. руб. </a:t>
            </a:r>
            <a:r>
              <a:rPr lang="ru-RU" sz="1250" b="1" dirty="0"/>
              <a:t>в </a:t>
            </a:r>
            <a:r>
              <a:rPr lang="ru-RU" sz="1250" b="1" dirty="0" smtClean="0"/>
              <a:t>год</a:t>
            </a:r>
          </a:p>
          <a:p>
            <a:pPr marL="0" indent="0" algn="just">
              <a:buNone/>
              <a:tabLst>
                <a:tab pos="355600" algn="l"/>
              </a:tabLst>
            </a:pPr>
            <a:r>
              <a:rPr lang="ru-RU" sz="1250" b="1" dirty="0" smtClean="0"/>
              <a:t>4. Принятые решения:</a:t>
            </a:r>
          </a:p>
          <a:p>
            <a:pPr algn="just">
              <a:tabLst>
                <a:tab pos="355600" algn="l"/>
              </a:tabLst>
            </a:pPr>
            <a:r>
              <a:rPr lang="ru-RU" sz="1250" dirty="0"/>
              <a:t>Проекту присвоен статус приоритетного проекта для г. Череповца в промышленной сфере на Инвестиционном совете </a:t>
            </a:r>
            <a:r>
              <a:rPr lang="ru-RU" sz="1250" dirty="0" smtClean="0"/>
              <a:t>от 12.04.2013.</a:t>
            </a:r>
          </a:p>
          <a:p>
            <a:pPr algn="just">
              <a:tabLst>
                <a:tab pos="355600" algn="l"/>
              </a:tabLst>
            </a:pPr>
            <a:r>
              <a:rPr lang="ru-RU" sz="1250" dirty="0"/>
              <a:t>Заявителю оказана поддержка по  предоставлению земельного участка в соответствии со статьей 31 Земельного Кодекса  РФ  с  предварительным  согласованием  места размещения  объекта  под строительство завода по производству высокопрочного гипса</a:t>
            </a:r>
            <a:r>
              <a:rPr lang="ru-RU" sz="1250" dirty="0" smtClean="0"/>
              <a:t> </a:t>
            </a:r>
            <a:r>
              <a:rPr lang="ru-RU" sz="1250" dirty="0"/>
              <a:t>на Северном </a:t>
            </a:r>
            <a:r>
              <a:rPr lang="ru-RU" sz="1250" dirty="0" smtClean="0"/>
              <a:t>шоссе площадью 3 Га.</a:t>
            </a:r>
          </a:p>
          <a:p>
            <a:pPr algn="just">
              <a:tabLst>
                <a:tab pos="355600" algn="l"/>
              </a:tabLst>
            </a:pPr>
            <a:r>
              <a:rPr lang="ru-RU" sz="1250" dirty="0" smtClean="0"/>
              <a:t>На текущий момент вопрос о предоставлении земельного участка вынесен на Земельную комиссию.</a:t>
            </a:r>
            <a:endParaRPr lang="ru-RU" sz="1250" dirty="0"/>
          </a:p>
        </p:txBody>
      </p:sp>
      <p:pic>
        <p:nvPicPr>
          <p:cNvPr id="4" name="Picture 19" descr="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-26988"/>
            <a:ext cx="796925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06388" y="755214"/>
            <a:ext cx="763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74856" y="75982"/>
            <a:ext cx="7848600" cy="5746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3F72"/>
                </a:solidFill>
                <a:latin typeface="+mn-lt"/>
                <a:cs typeface="Arial" pitchFamily="34" charset="0"/>
              </a:rPr>
              <a:t>Проект «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Череповецкий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гипсовый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комбинат»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3A125AD-CB0C-462E-9E8E-B2ED635EA20C}" type="slidenum">
              <a:rPr lang="ru-RU" smtClean="0">
                <a:solidFill>
                  <a:schemeClr val="tx1"/>
                </a:solidFill>
              </a:r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21987" y="508262"/>
            <a:ext cx="8729926" cy="441928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Участок, планируемый для строительства завода по производству высокопрочного гипса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872" y="3779054"/>
            <a:ext cx="52897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Характеристика земельного участка: </a:t>
            </a:r>
          </a:p>
          <a:p>
            <a:r>
              <a:rPr lang="ru-RU" sz="1100" b="1" dirty="0" smtClean="0"/>
              <a:t>1. Производственный участок «Высокопрочный гипс»</a:t>
            </a:r>
          </a:p>
          <a:p>
            <a:r>
              <a:rPr lang="ru-RU" sz="1100" dirty="0" smtClean="0"/>
              <a:t>Планируемые производственные </a:t>
            </a:r>
            <a:r>
              <a:rPr lang="ru-RU" sz="1100" dirty="0"/>
              <a:t>здания, сооружения: </a:t>
            </a:r>
          </a:p>
          <a:p>
            <a:pPr marL="285750" indent="-285750">
              <a:buFont typeface="Arial"/>
              <a:buChar char="•"/>
            </a:pPr>
            <a:r>
              <a:rPr lang="ru-RU" sz="1100" dirty="0"/>
              <a:t>Цех </a:t>
            </a:r>
            <a:r>
              <a:rPr lang="ru-RU" sz="1100" dirty="0" smtClean="0"/>
              <a:t>- </a:t>
            </a:r>
            <a:r>
              <a:rPr lang="en-US" sz="1100" dirty="0" smtClean="0"/>
              <a:t>1</a:t>
            </a:r>
            <a:r>
              <a:rPr lang="ru-RU" sz="1100" dirty="0" smtClean="0"/>
              <a:t>000 </a:t>
            </a:r>
            <a:r>
              <a:rPr lang="ru-RU" sz="1100" dirty="0"/>
              <a:t>м</a:t>
            </a:r>
            <a:r>
              <a:rPr lang="ru-RU" sz="1100" baseline="30000" dirty="0"/>
              <a:t>2</a:t>
            </a:r>
            <a:r>
              <a:rPr lang="ru-RU" sz="1100" dirty="0"/>
              <a:t>, </a:t>
            </a:r>
          </a:p>
          <a:p>
            <a:pPr marL="285750" indent="-285750">
              <a:buFont typeface="Arial"/>
              <a:buChar char="•"/>
            </a:pPr>
            <a:r>
              <a:rPr lang="ru-RU" sz="1100" dirty="0"/>
              <a:t>Склад </a:t>
            </a:r>
            <a:r>
              <a:rPr lang="ru-RU" sz="1100" dirty="0" smtClean="0"/>
              <a:t>- </a:t>
            </a:r>
            <a:r>
              <a:rPr lang="ru-RU" sz="1100" dirty="0"/>
              <a:t>500 </a:t>
            </a:r>
            <a:r>
              <a:rPr lang="ru-RU" sz="1100" dirty="0" smtClean="0"/>
              <a:t>м</a:t>
            </a:r>
            <a:r>
              <a:rPr lang="ru-RU" sz="1100" baseline="30000" dirty="0" smtClean="0"/>
              <a:t>2</a:t>
            </a:r>
          </a:p>
          <a:p>
            <a:pPr marL="285750" indent="-285750">
              <a:buFont typeface="Arial"/>
              <a:buChar char="•"/>
            </a:pPr>
            <a:r>
              <a:rPr lang="ru-RU" sz="1100" dirty="0" smtClean="0"/>
              <a:t>АБК – 200 м</a:t>
            </a:r>
            <a:r>
              <a:rPr lang="ru-RU" sz="1100" baseline="30000" dirty="0" smtClean="0"/>
              <a:t>2</a:t>
            </a:r>
            <a:endParaRPr lang="ru-RU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100" dirty="0"/>
              <a:t>КПП, ограждение </a:t>
            </a:r>
            <a:r>
              <a:rPr lang="ru-RU" sz="1100" dirty="0" smtClean="0"/>
              <a:t>периметра</a:t>
            </a:r>
            <a:endParaRPr lang="ru-RU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100" dirty="0" smtClean="0"/>
              <a:t>Внутренняя инфраструктура (места открытого складирования,</a:t>
            </a:r>
          </a:p>
          <a:p>
            <a:r>
              <a:rPr lang="ru-RU" sz="1100" dirty="0" smtClean="0"/>
              <a:t>дороги, разворотные площадки, цистерны)</a:t>
            </a:r>
          </a:p>
          <a:p>
            <a:pPr algn="just"/>
            <a:r>
              <a:rPr lang="ru-RU" sz="1100" b="1" dirty="0" smtClean="0"/>
              <a:t>2</a:t>
            </a:r>
            <a:r>
              <a:rPr lang="ru-RU" sz="1100" b="1" dirty="0"/>
              <a:t>. Производственный </a:t>
            </a:r>
            <a:r>
              <a:rPr lang="ru-RU" sz="1100" b="1" dirty="0" smtClean="0"/>
              <a:t>участок «</a:t>
            </a:r>
            <a:r>
              <a:rPr lang="ru-RU" sz="1100" b="1" dirty="0" err="1" smtClean="0"/>
              <a:t>Гипсокартон</a:t>
            </a:r>
            <a:r>
              <a:rPr lang="ru-RU" sz="1100" b="1" dirty="0" smtClean="0"/>
              <a:t>»</a:t>
            </a:r>
          </a:p>
          <a:p>
            <a:r>
              <a:rPr lang="ru-RU" sz="1100" dirty="0" smtClean="0"/>
              <a:t>Планируемые </a:t>
            </a:r>
            <a:r>
              <a:rPr lang="ru-RU" sz="1100" dirty="0"/>
              <a:t>производственные здания, сооружения: </a:t>
            </a:r>
          </a:p>
          <a:p>
            <a:pPr marL="285750" indent="-285750">
              <a:buFont typeface="Arial"/>
              <a:buChar char="•"/>
            </a:pPr>
            <a:r>
              <a:rPr lang="ru-RU" sz="1100" dirty="0"/>
              <a:t>Цех - </a:t>
            </a:r>
            <a:r>
              <a:rPr lang="en-US" sz="1100" dirty="0"/>
              <a:t>1</a:t>
            </a:r>
            <a:r>
              <a:rPr lang="ru-RU" sz="1100" dirty="0"/>
              <a:t>500 м</a:t>
            </a:r>
            <a:r>
              <a:rPr lang="ru-RU" sz="1100" baseline="30000" dirty="0"/>
              <a:t>2</a:t>
            </a:r>
            <a:r>
              <a:rPr lang="ru-RU" sz="1100" dirty="0"/>
              <a:t>, </a:t>
            </a:r>
          </a:p>
          <a:p>
            <a:pPr marL="285750" indent="-285750">
              <a:buFont typeface="Arial"/>
              <a:buChar char="•"/>
            </a:pPr>
            <a:r>
              <a:rPr lang="ru-RU" sz="1100" dirty="0"/>
              <a:t>Склад - 800 м</a:t>
            </a:r>
            <a:r>
              <a:rPr lang="ru-RU" sz="1100" baseline="30000" dirty="0"/>
              <a:t>2</a:t>
            </a:r>
          </a:p>
          <a:p>
            <a:pPr marL="285750" indent="-285750">
              <a:buFont typeface="Arial"/>
              <a:buChar char="•"/>
            </a:pPr>
            <a:r>
              <a:rPr lang="ru-RU" sz="1100" dirty="0"/>
              <a:t>АБК – 200 м</a:t>
            </a:r>
            <a:r>
              <a:rPr lang="ru-RU" sz="1100" baseline="30000" dirty="0"/>
              <a:t>2</a:t>
            </a:r>
            <a:endParaRPr lang="ru-RU" sz="11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100" dirty="0"/>
              <a:t>КПП, ограждение периметра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100" dirty="0"/>
              <a:t>Внутренняя инфраструктура (места открытого </a:t>
            </a:r>
            <a:r>
              <a:rPr lang="ru-RU" sz="1100" dirty="0" smtClean="0"/>
              <a:t>складирования,</a:t>
            </a:r>
          </a:p>
          <a:p>
            <a:r>
              <a:rPr lang="ru-RU" sz="1100" dirty="0" smtClean="0"/>
              <a:t>дороги</a:t>
            </a:r>
            <a:r>
              <a:rPr lang="ru-RU" sz="1100" dirty="0"/>
              <a:t>, разворотные площадки, цистерны)</a:t>
            </a:r>
          </a:p>
          <a:p>
            <a:pPr algn="just"/>
            <a:r>
              <a:rPr lang="ru-RU" sz="1100" b="1" dirty="0" smtClean="0"/>
              <a:t>3. Парковка на 50 </a:t>
            </a:r>
            <a:r>
              <a:rPr lang="ru-RU" sz="1100" b="1" dirty="0" err="1" smtClean="0"/>
              <a:t>машиномест</a:t>
            </a:r>
            <a:endParaRPr lang="ru-RU" sz="1100" b="1" dirty="0" smtClean="0"/>
          </a:p>
        </p:txBody>
      </p:sp>
      <p:pic>
        <p:nvPicPr>
          <p:cNvPr id="10" name="Picture 19" descr="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415" y="-9654"/>
            <a:ext cx="679088" cy="73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06388" y="550256"/>
            <a:ext cx="763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3A125AD-CB0C-462E-9E8E-B2ED635EA20C}" type="slidenum">
              <a:rPr lang="ru-RU" smtClean="0">
                <a:solidFill>
                  <a:schemeClr val="tx1"/>
                </a:solidFill>
              </a:r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одержимое 2"/>
          <p:cNvSpPr txBox="1">
            <a:spLocks/>
          </p:cNvSpPr>
          <p:nvPr/>
        </p:nvSpPr>
        <p:spPr>
          <a:xfrm>
            <a:off x="4736596" y="4593971"/>
            <a:ext cx="4180531" cy="1509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1100" b="1" dirty="0" smtClean="0"/>
              <a:t>Преимущество расположения завода на выбранном участке</a:t>
            </a:r>
          </a:p>
          <a:p>
            <a:pPr marL="0" indent="0" algn="just">
              <a:buFont typeface="Arial"/>
              <a:buNone/>
            </a:pPr>
            <a:r>
              <a:rPr lang="ru-RU" sz="1100" b="1" dirty="0" smtClean="0"/>
              <a:t>1. Близость к коммуникациям:</a:t>
            </a:r>
          </a:p>
          <a:p>
            <a:pPr algn="just"/>
            <a:r>
              <a:rPr lang="ru-RU" sz="1100" dirty="0" smtClean="0"/>
              <a:t>Рядом с участком имеется электроэнергия, газоснабжение.</a:t>
            </a:r>
          </a:p>
          <a:p>
            <a:pPr algn="just"/>
            <a:r>
              <a:rPr lang="ru-RU" sz="1100" dirty="0" smtClean="0"/>
              <a:t>Имеется доступ к воде, канализации</a:t>
            </a:r>
          </a:p>
          <a:p>
            <a:pPr marL="0" indent="0" algn="just">
              <a:buFont typeface="Arial"/>
              <a:buNone/>
            </a:pPr>
            <a:r>
              <a:rPr lang="ru-RU" sz="1100" b="1" dirty="0" smtClean="0"/>
              <a:t>2. Близость к сырью и пункту отгрузки готовой продукции:</a:t>
            </a:r>
          </a:p>
          <a:p>
            <a:pPr algn="just"/>
            <a:r>
              <a:rPr lang="ru-RU" sz="1100" dirty="0" smtClean="0"/>
              <a:t>ОАО «</a:t>
            </a:r>
            <a:r>
              <a:rPr lang="ru-RU" sz="1100" dirty="0" err="1" smtClean="0"/>
              <a:t>Фосагро</a:t>
            </a:r>
            <a:r>
              <a:rPr lang="ru-RU" sz="1100" dirty="0" smtClean="0"/>
              <a:t>»</a:t>
            </a:r>
          </a:p>
          <a:p>
            <a:pPr algn="just"/>
            <a:r>
              <a:rPr lang="ru-RU" sz="1100" dirty="0" smtClean="0"/>
              <a:t>Контейнерная </a:t>
            </a:r>
            <a:r>
              <a:rPr lang="ru-RU" sz="1100" dirty="0"/>
              <a:t>площадка  ЖД станции «Череповец – 2</a:t>
            </a:r>
            <a:r>
              <a:rPr lang="ru-RU" sz="1100" dirty="0" smtClean="0"/>
              <a:t>»</a:t>
            </a:r>
            <a:endParaRPr lang="ru-RU" sz="11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2" t="23222" r="31134" b="6250"/>
          <a:stretch/>
        </p:blipFill>
        <p:spPr bwMode="auto">
          <a:xfrm>
            <a:off x="4878602" y="918657"/>
            <a:ext cx="3971241" cy="2899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 descr="I:\Общий доступ\ГКЛ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7502" r="3443" b="7042"/>
          <a:stretch/>
        </p:blipFill>
        <p:spPr bwMode="auto">
          <a:xfrm>
            <a:off x="206997" y="937669"/>
            <a:ext cx="4443275" cy="28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206997" y="918657"/>
            <a:ext cx="4443275" cy="2892415"/>
          </a:xfrm>
          <a:prstGeom prst="wedgeRectCallout">
            <a:avLst>
              <a:gd name="adj1" fmla="val 64225"/>
              <a:gd name="adj2" fmla="val -38622"/>
            </a:avLst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4182698">
            <a:off x="368556" y="2956670"/>
            <a:ext cx="2104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Северное шоссе</a:t>
            </a:r>
            <a:endParaRPr lang="ru-RU" sz="1400" b="1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227466" y="-1597"/>
            <a:ext cx="7848600" cy="5746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3F72"/>
                </a:solidFill>
                <a:latin typeface="+mn-lt"/>
                <a:cs typeface="Arial" pitchFamily="34" charset="0"/>
              </a:rPr>
              <a:t>Проект «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Череповецкий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гипсовый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комбинат»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2641600" y="2849301"/>
            <a:ext cx="1233714" cy="899885"/>
          </a:xfrm>
          <a:custGeom>
            <a:avLst/>
            <a:gdLst>
              <a:gd name="connsiteX0" fmla="*/ 1088571 w 1233714"/>
              <a:gd name="connsiteY0" fmla="*/ 0 h 899885"/>
              <a:gd name="connsiteX1" fmla="*/ 1233714 w 1233714"/>
              <a:gd name="connsiteY1" fmla="*/ 275771 h 899885"/>
              <a:gd name="connsiteX2" fmla="*/ 145143 w 1233714"/>
              <a:gd name="connsiteY2" fmla="*/ 899885 h 899885"/>
              <a:gd name="connsiteX3" fmla="*/ 0 w 1233714"/>
              <a:gd name="connsiteY3" fmla="*/ 638628 h 899885"/>
              <a:gd name="connsiteX4" fmla="*/ 1088571 w 1233714"/>
              <a:gd name="connsiteY4" fmla="*/ 0 h 89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3714" h="899885">
                <a:moveTo>
                  <a:pt x="1088571" y="0"/>
                </a:moveTo>
                <a:lnTo>
                  <a:pt x="1233714" y="275771"/>
                </a:lnTo>
                <a:lnTo>
                  <a:pt x="145143" y="899885"/>
                </a:lnTo>
                <a:lnTo>
                  <a:pt x="0" y="638628"/>
                </a:lnTo>
                <a:lnTo>
                  <a:pt x="1088571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3088532" y="3084000"/>
            <a:ext cx="408562" cy="398834"/>
          </a:xfrm>
          <a:custGeom>
            <a:avLst/>
            <a:gdLst>
              <a:gd name="connsiteX0" fmla="*/ 0 w 408562"/>
              <a:gd name="connsiteY0" fmla="*/ 141051 h 398834"/>
              <a:gd name="connsiteX1" fmla="*/ 150779 w 408562"/>
              <a:gd name="connsiteY1" fmla="*/ 398834 h 398834"/>
              <a:gd name="connsiteX2" fmla="*/ 408562 w 408562"/>
              <a:gd name="connsiteY2" fmla="*/ 252919 h 398834"/>
              <a:gd name="connsiteX3" fmla="*/ 262647 w 408562"/>
              <a:gd name="connsiteY3" fmla="*/ 0 h 398834"/>
              <a:gd name="connsiteX4" fmla="*/ 0 w 408562"/>
              <a:gd name="connsiteY4" fmla="*/ 141051 h 39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562" h="398834">
                <a:moveTo>
                  <a:pt x="0" y="141051"/>
                </a:moveTo>
                <a:lnTo>
                  <a:pt x="150779" y="398834"/>
                </a:lnTo>
                <a:lnTo>
                  <a:pt x="408562" y="252919"/>
                </a:lnTo>
                <a:lnTo>
                  <a:pt x="262647" y="0"/>
                </a:lnTo>
                <a:lnTo>
                  <a:pt x="0" y="141051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543942" y="2945500"/>
            <a:ext cx="186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1</a:t>
            </a:r>
            <a:endParaRPr lang="ru-RU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859763" y="3344334"/>
            <a:ext cx="186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99505" y="3160743"/>
            <a:ext cx="186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442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" y="732459"/>
            <a:ext cx="8951912" cy="464908"/>
          </a:xfrm>
        </p:spPr>
        <p:txBody>
          <a:bodyPr>
            <a:noAutofit/>
          </a:bodyPr>
          <a:lstStyle/>
          <a:p>
            <a:r>
              <a:rPr lang="ru-RU" sz="1600" b="1" dirty="0"/>
              <a:t>Расчет показателей </a:t>
            </a:r>
            <a:r>
              <a:rPr lang="ru-RU" sz="1600" b="1" dirty="0" smtClean="0"/>
              <a:t>эффективности производства высокопрочного гипса</a:t>
            </a:r>
            <a:endParaRPr lang="ru-RU" sz="1600" b="1" dirty="0"/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50" r="-1471"/>
          <a:stretch/>
        </p:blipFill>
        <p:spPr>
          <a:xfrm>
            <a:off x="1644533" y="1215497"/>
            <a:ext cx="5790572" cy="3455583"/>
          </a:xfrm>
        </p:spPr>
      </p:pic>
      <p:pic>
        <p:nvPicPr>
          <p:cNvPr id="4" name="Picture 19" descr="00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-26988"/>
            <a:ext cx="796925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06388" y="723682"/>
            <a:ext cx="763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3A125AD-CB0C-462E-9E8E-B2ED635EA20C}" type="slidenum">
              <a:rPr lang="ru-RU" smtClean="0">
                <a:solidFill>
                  <a:schemeClr val="tx1"/>
                </a:solidFill>
              </a:r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Название 1"/>
          <p:cNvSpPr txBox="1">
            <a:spLocks/>
          </p:cNvSpPr>
          <p:nvPr/>
        </p:nvSpPr>
        <p:spPr>
          <a:xfrm>
            <a:off x="141890" y="4623314"/>
            <a:ext cx="8810023" cy="464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График реализации </a:t>
            </a:r>
            <a:r>
              <a:rPr lang="ru-RU" sz="1600" b="1" dirty="0"/>
              <a:t>производственного </a:t>
            </a:r>
            <a:r>
              <a:rPr lang="ru-RU" sz="1600" b="1" dirty="0" smtClean="0"/>
              <a:t>участка по выпуску </a:t>
            </a:r>
            <a:r>
              <a:rPr lang="ru-RU" sz="1600" b="1" dirty="0"/>
              <a:t>высокопрочного гипса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27466" y="61467"/>
            <a:ext cx="7848600" cy="5746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3F72"/>
                </a:solidFill>
                <a:latin typeface="+mn-lt"/>
                <a:cs typeface="Arial" pitchFamily="34" charset="0"/>
              </a:rPr>
              <a:t>Проект «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Череповецкий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гипсовый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комбинат»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73" y="4996307"/>
            <a:ext cx="7839456" cy="17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" y="732459"/>
            <a:ext cx="8951912" cy="464908"/>
          </a:xfrm>
        </p:spPr>
        <p:txBody>
          <a:bodyPr>
            <a:noAutofit/>
          </a:bodyPr>
          <a:lstStyle/>
          <a:p>
            <a:r>
              <a:rPr lang="ru-RU" sz="1600" b="1" dirty="0"/>
              <a:t>Расчет показателей эффективности </a:t>
            </a:r>
            <a:r>
              <a:rPr lang="ru-RU" sz="1600" b="1" dirty="0" smtClean="0"/>
              <a:t>производства </a:t>
            </a:r>
            <a:r>
              <a:rPr lang="ru-RU" sz="1600" b="1" dirty="0" err="1"/>
              <a:t>гипсокартона</a:t>
            </a:r>
            <a:endParaRPr lang="ru-RU" sz="1600" b="1" dirty="0"/>
          </a:p>
        </p:txBody>
      </p:sp>
      <p:pic>
        <p:nvPicPr>
          <p:cNvPr id="4" name="Picture 19" descr="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-26988"/>
            <a:ext cx="796925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06388" y="723682"/>
            <a:ext cx="7632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3A125AD-CB0C-462E-9E8E-B2ED635EA20C}" type="slidenum">
              <a:rPr lang="ru-RU" smtClean="0">
                <a:solidFill>
                  <a:schemeClr val="tx1"/>
                </a:solidFill>
              </a:r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Название 1"/>
          <p:cNvSpPr txBox="1">
            <a:spLocks/>
          </p:cNvSpPr>
          <p:nvPr/>
        </p:nvSpPr>
        <p:spPr>
          <a:xfrm>
            <a:off x="141890" y="4623314"/>
            <a:ext cx="8810023" cy="464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/>
              <a:t>График реализации </a:t>
            </a:r>
            <a:r>
              <a:rPr lang="ru-RU" sz="1600" b="1" dirty="0"/>
              <a:t>производственного участка по </a:t>
            </a:r>
            <a:r>
              <a:rPr lang="ru-RU" sz="1600" b="1" dirty="0" smtClean="0"/>
              <a:t>выпуску </a:t>
            </a:r>
            <a:r>
              <a:rPr lang="ru-RU" sz="1600" b="1" dirty="0" err="1" smtClean="0"/>
              <a:t>гипсокартона</a:t>
            </a:r>
            <a:endParaRPr lang="ru-RU" sz="1600" b="1" dirty="0"/>
          </a:p>
        </p:txBody>
      </p:sp>
      <p:pic>
        <p:nvPicPr>
          <p:cNvPr id="11" name="Содержимое 9" descr="Расчет эфективности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0" r="-1959"/>
          <a:stretch/>
        </p:blipFill>
        <p:spPr>
          <a:xfrm>
            <a:off x="2328041" y="1135638"/>
            <a:ext cx="4225159" cy="3487676"/>
          </a:xfrm>
        </p:spPr>
      </p:pic>
      <p:pic>
        <p:nvPicPr>
          <p:cNvPr id="12" name="Содержимое 4" descr="Календарный План Гипсокартон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" b="-4033"/>
          <a:stretch/>
        </p:blipFill>
        <p:spPr>
          <a:xfrm>
            <a:off x="441434" y="5005444"/>
            <a:ext cx="8229600" cy="1789492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27466" y="61467"/>
            <a:ext cx="7848600" cy="5746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3F72"/>
                </a:solidFill>
                <a:latin typeface="+mn-lt"/>
                <a:cs typeface="Arial" pitchFamily="34" charset="0"/>
              </a:rPr>
              <a:t>Проект «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Череповецкий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гипсовый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комбинат»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3790</TotalTime>
  <Words>477</Words>
  <Application>Microsoft Office PowerPoint</Application>
  <PresentationFormat>Экран (4:3)</PresentationFormat>
  <Paragraphs>68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Стоимость, характеристика и сроки реализации проекта</vt:lpstr>
      <vt:lpstr>Участок, планируемый для строительства завода по производству высокопрочного гипса</vt:lpstr>
      <vt:lpstr>Расчет показателей эффективности производства высокопрочного гипса</vt:lpstr>
      <vt:lpstr>Расчет показателей эффективности производства гипсокартона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Предприятие «Агротара»</dc:title>
  <dc:creator>sergey kulevskiy</dc:creator>
  <cp:lastModifiedBy>GRESSER</cp:lastModifiedBy>
  <cp:revision>107</cp:revision>
  <dcterms:created xsi:type="dcterms:W3CDTF">2012-12-21T12:17:26Z</dcterms:created>
  <dcterms:modified xsi:type="dcterms:W3CDTF">2014-10-22T12:04:14Z</dcterms:modified>
</cp:coreProperties>
</file>