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6" r:id="rId3"/>
    <p:sldId id="267" r:id="rId4"/>
    <p:sldId id="268" r:id="rId5"/>
    <p:sldId id="262" r:id="rId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BF65-2EF9-4359-868A-57212D2C58E5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58B1-1EC8-4F35-B44E-C3ECF82C3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23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F3877-3295-466A-9F6A-1F663AE6DD0B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715951"/>
            <a:ext cx="5335893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0814C-CC99-4434-9E32-47290DA52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6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0814C-CC99-4434-9E32-47290DA526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7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7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5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7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5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4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5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8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8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8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2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1B4E-AD7B-47A1-872B-1D201F4FEEAF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A799-0507-4BE3-A12B-6D6490BD70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1" y="957868"/>
            <a:ext cx="8676455" cy="2353405"/>
          </a:xfrm>
          <a:prstGeom prst="rect">
            <a:avLst/>
          </a:prstGeom>
          <a:gradFill flip="none" rotWithShape="1">
            <a:gsLst>
              <a:gs pos="41000">
                <a:schemeClr val="bg1">
                  <a:lumMod val="0"/>
                  <a:lumOff val="100000"/>
                  <a:alpha val="42000"/>
                </a:schemeClr>
              </a:gs>
              <a:gs pos="96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251520" y="3311273"/>
            <a:ext cx="8676456" cy="3286079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002060"/>
              </a:gs>
              <a:gs pos="54000">
                <a:srgbClr val="0070C0"/>
              </a:gs>
              <a:gs pos="54000">
                <a:srgbClr val="0070C0"/>
              </a:gs>
              <a:gs pos="86000">
                <a:srgbClr val="0070C0"/>
              </a:gs>
              <a:gs pos="100000">
                <a:srgbClr val="92CCD4"/>
              </a:gs>
              <a:gs pos="95000">
                <a:schemeClr val="tx2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863001"/>
            <a:ext cx="8853188" cy="94867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5" name="Picture 5" descr="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205"/>
            <a:ext cx="1728192" cy="187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755576" y="4007386"/>
            <a:ext cx="767733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Инвестиционный проект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«МНОГОФУНКЦИОНАЛЬНЫЙ </a:t>
            </a:r>
            <a:r>
              <a:rPr lang="ru-RU" sz="2400" b="1" dirty="0">
                <a:solidFill>
                  <a:schemeClr val="bg1"/>
                </a:solidFill>
              </a:rPr>
              <a:t>ГОСТИНИЧНО-РАЗВЛЕКАТЕЛЬНЫЙ  КОМПЛЕКС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на территории </a:t>
            </a:r>
            <a:r>
              <a:rPr lang="ru-RU" sz="2400" b="1" dirty="0" smtClean="0">
                <a:solidFill>
                  <a:schemeClr val="bg1"/>
                </a:solidFill>
              </a:rPr>
              <a:t>Набережной»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3528" y="6284059"/>
            <a:ext cx="853244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Февраль 2015 года</a:t>
            </a:r>
            <a:endParaRPr lang="en-GB" sz="11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95536" y="3045366"/>
            <a:ext cx="4237756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038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None/>
              <a:defRPr sz="16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879" indent="-182808" algn="l" defTabSz="914038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686" indent="-182808" algn="l" defTabSz="91403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2478" indent="-182491" algn="l" defTabSz="914038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7161" indent="-182808" algn="l" defTabSz="914038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03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22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39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61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Попутный ветер для Вашего бизнеса</a:t>
            </a:r>
            <a:endParaRPr kumimoji="0" lang="en-GB" sz="1400" b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3" b="6454"/>
          <a:stretch>
            <a:fillRect/>
          </a:stretch>
        </p:blipFill>
        <p:spPr bwMode="auto">
          <a:xfrm>
            <a:off x="7309006" y="155476"/>
            <a:ext cx="1727490" cy="6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2921"/>
            <a:ext cx="548804" cy="6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 txBox="1">
            <a:spLocks noChangeArrowheads="1"/>
          </p:cNvSpPr>
          <p:nvPr/>
        </p:nvSpPr>
        <p:spPr>
          <a:xfrm>
            <a:off x="5527856" y="135998"/>
            <a:ext cx="1478786" cy="1246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914038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None/>
              <a:defRPr sz="16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879" indent="-182808" algn="l" defTabSz="914038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686" indent="-182808" algn="l" defTabSz="91403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2478" indent="-182491" algn="l" defTabSz="914038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7161" indent="-182808" algn="l" defTabSz="914038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03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22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39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61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Bef>
                <a:spcPct val="0"/>
              </a:spcBef>
              <a:buClrTx/>
              <a:defRPr/>
            </a:pPr>
            <a:r>
              <a:rPr lang="ru-RU" altLang="ru-RU" sz="900" b="1" i="0" dirty="0">
                <a:solidFill>
                  <a:prstClr val="white">
                    <a:lumMod val="75000"/>
                  </a:prstClr>
                </a:solidFill>
                <a:cs typeface="Tahoma" pitchFamily="34" charset="0"/>
              </a:rPr>
              <a:t>УЧРЕДИТЕЛИ:</a:t>
            </a:r>
          </a:p>
        </p:txBody>
      </p:sp>
    </p:spTree>
    <p:extLst>
      <p:ext uri="{BB962C8B-B14F-4D97-AF65-F5344CB8AC3E}">
        <p14:creationId xmlns:p14="http://schemas.microsoft.com/office/powerpoint/2010/main" val="32635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97345" y="501247"/>
            <a:ext cx="8280920" cy="47433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1640" y="183065"/>
            <a:ext cx="8401299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dirty="0">
                <a:solidFill>
                  <a:srgbClr val="003F72"/>
                </a:solidFill>
                <a:latin typeface="Calibri"/>
                <a:ea typeface="+mn-ea"/>
              </a:rPr>
              <a:t>МНОГОФУНКЦИОНАЛЬНЫЙ ГОСТИНИЧНО-РАЗВЛЕКАТЕЛЬНЫЙ  КОМПЛЕКС</a:t>
            </a:r>
          </a:p>
        </p:txBody>
      </p:sp>
      <p:pic>
        <p:nvPicPr>
          <p:cNvPr id="40" name="Picture 5" descr="0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2"/>
            <a:ext cx="761849" cy="8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389045" y="1482441"/>
            <a:ext cx="8424936" cy="506399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19425" y="1537047"/>
            <a:ext cx="8473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cs typeface="Arial" pitchFamily="34" charset="0"/>
              </a:rPr>
              <a:t>строительство многофункционального </a:t>
            </a:r>
            <a:r>
              <a:rPr lang="ru-RU" sz="1400" dirty="0" err="1">
                <a:cs typeface="Arial" pitchFamily="34" charset="0"/>
              </a:rPr>
              <a:t>гостинично</a:t>
            </a:r>
            <a:r>
              <a:rPr lang="ru-RU" sz="1400" dirty="0">
                <a:cs typeface="Arial" pitchFamily="34" charset="0"/>
              </a:rPr>
              <a:t>-развлекательного   комплекса на территории Набережной в районе пляжа «Строитель»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72277" y="962347"/>
            <a:ext cx="8424936" cy="36004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Идея проекта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1288" y="2613225"/>
            <a:ext cx="8462693" cy="2278323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lvl="0" indent="-1968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2132856"/>
            <a:ext cx="8424936" cy="36004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Укрупненная инфраструктура Комплекса: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666023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A125AD-CB0C-462E-9E8E-B2ED635EA20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1325" y="2644779"/>
            <a:ext cx="8432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1400" b="1" dirty="0">
                <a:solidFill>
                  <a:prstClr val="black"/>
                </a:solidFill>
              </a:rPr>
              <a:t>1. Досугово-развлекательный центр</a:t>
            </a: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1.1. Состав:  Зал для проведения культурно-массовых мероприятий, </a:t>
            </a:r>
            <a:r>
              <a:rPr lang="ru-RU" sz="1400" dirty="0" smtClean="0">
                <a:solidFill>
                  <a:prstClr val="black"/>
                </a:solidFill>
              </a:rPr>
              <a:t>кафе;</a:t>
            </a:r>
            <a:endParaRPr lang="ru-RU" sz="1400" dirty="0">
              <a:solidFill>
                <a:prstClr val="black"/>
              </a:solidFill>
            </a:endParaRP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Общая площадь </a:t>
            </a:r>
            <a:r>
              <a:rPr lang="ru-RU" sz="1400" dirty="0" smtClean="0">
                <a:solidFill>
                  <a:prstClr val="black"/>
                </a:solidFill>
              </a:rPr>
              <a:t>– 1500 </a:t>
            </a:r>
            <a:r>
              <a:rPr lang="ru-RU" sz="1400" dirty="0" err="1">
                <a:solidFill>
                  <a:prstClr val="black"/>
                </a:solidFill>
              </a:rPr>
              <a:t>кв.м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1.2. Этажность –  </a:t>
            </a:r>
            <a:r>
              <a:rPr lang="ru-RU" sz="1400" dirty="0" smtClean="0">
                <a:solidFill>
                  <a:prstClr val="black"/>
                </a:solidFill>
              </a:rPr>
              <a:t>до 3 этажей</a:t>
            </a:r>
            <a:endParaRPr lang="ru-RU" sz="1400" dirty="0">
              <a:solidFill>
                <a:prstClr val="black"/>
              </a:solidFill>
            </a:endParaRP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1.3 Тип строительства – капитальный </a:t>
            </a:r>
          </a:p>
          <a:p>
            <a:pPr marL="88900"/>
            <a:r>
              <a:rPr lang="ru-RU" sz="1400" b="1" dirty="0">
                <a:solidFill>
                  <a:prstClr val="black"/>
                </a:solidFill>
              </a:rPr>
              <a:t>2. </a:t>
            </a:r>
            <a:r>
              <a:rPr lang="ru-RU" sz="1400" b="1" dirty="0" err="1">
                <a:solidFill>
                  <a:prstClr val="black"/>
                </a:solidFill>
              </a:rPr>
              <a:t>Гостинично</a:t>
            </a:r>
            <a:r>
              <a:rPr lang="ru-RU" sz="1400" b="1" dirty="0">
                <a:solidFill>
                  <a:prstClr val="black"/>
                </a:solidFill>
              </a:rPr>
              <a:t>-рекреационный центр</a:t>
            </a: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2.1. Состав: отель, </a:t>
            </a:r>
            <a:r>
              <a:rPr lang="ru-RU" sz="1400" dirty="0" smtClean="0">
                <a:solidFill>
                  <a:prstClr val="black"/>
                </a:solidFill>
              </a:rPr>
              <a:t>зона рекреации, кафе-ресторан</a:t>
            </a:r>
            <a:endParaRPr lang="ru-RU" sz="1400" dirty="0">
              <a:solidFill>
                <a:prstClr val="black"/>
              </a:solidFill>
            </a:endParaRP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2.2. Этажность – </a:t>
            </a:r>
            <a:r>
              <a:rPr lang="ru-RU" sz="1400" dirty="0" smtClean="0">
                <a:solidFill>
                  <a:prstClr val="black"/>
                </a:solidFill>
              </a:rPr>
              <a:t>до 3 этажей</a:t>
            </a:r>
            <a:endParaRPr lang="ru-RU" sz="1400" dirty="0">
              <a:solidFill>
                <a:prstClr val="black"/>
              </a:solidFill>
            </a:endParaRP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2.3. Общая площадь </a:t>
            </a:r>
            <a:r>
              <a:rPr lang="ru-RU" sz="1400" dirty="0" smtClean="0">
                <a:solidFill>
                  <a:prstClr val="black"/>
                </a:solidFill>
              </a:rPr>
              <a:t>– 2000 </a:t>
            </a:r>
            <a:r>
              <a:rPr lang="ru-RU" sz="1400" dirty="0" err="1">
                <a:solidFill>
                  <a:prstClr val="black"/>
                </a:solidFill>
              </a:rPr>
              <a:t>кв.м</a:t>
            </a:r>
            <a:r>
              <a:rPr lang="ru-RU" sz="1400" dirty="0">
                <a:solidFill>
                  <a:prstClr val="black"/>
                </a:solidFill>
              </a:rPr>
              <a:t>. </a:t>
            </a:r>
          </a:p>
          <a:p>
            <a:pPr marL="88900"/>
            <a:r>
              <a:rPr lang="ru-RU" sz="1400" dirty="0">
                <a:solidFill>
                  <a:prstClr val="black"/>
                </a:solidFill>
              </a:rPr>
              <a:t>2.4.  тип строительства: капитальный.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5421537"/>
            <a:ext cx="8462693" cy="110380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lvl="0" indent="-1968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7776" y="4941168"/>
            <a:ext cx="8424936" cy="36004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кономические </a:t>
            </a:r>
            <a:r>
              <a:rPr lang="ru-RU" sz="2000" b="1" dirty="0">
                <a:solidFill>
                  <a:schemeClr val="bg1"/>
                </a:solidFill>
              </a:rPr>
              <a:t>показатели </a:t>
            </a:r>
            <a:r>
              <a:rPr lang="ru-RU" sz="2000" b="1" dirty="0" smtClean="0">
                <a:solidFill>
                  <a:schemeClr val="bg1"/>
                </a:solidFill>
              </a:rPr>
              <a:t>проекта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171" y="5438414"/>
            <a:ext cx="8378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объем инвестиций </a:t>
            </a:r>
            <a:r>
              <a:rPr lang="ru-RU" sz="1400" b="1" dirty="0">
                <a:solidFill>
                  <a:prstClr val="black"/>
                </a:solidFill>
              </a:rPr>
              <a:t>160 </a:t>
            </a:r>
            <a:r>
              <a:rPr lang="ru-RU" sz="1400" dirty="0">
                <a:solidFill>
                  <a:prstClr val="black"/>
                </a:solidFill>
              </a:rPr>
              <a:t>млн. рублей;</a:t>
            </a:r>
          </a:p>
          <a:p>
            <a:pPr marL="37465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источники и доли финансирования: собственные средства инвестора 30%, заемные средства 70%;</a:t>
            </a:r>
          </a:p>
          <a:p>
            <a:pPr marL="37465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сроки реализации проекта:  </a:t>
            </a:r>
            <a:r>
              <a:rPr lang="ru-RU" sz="1400" b="1" dirty="0" smtClean="0">
                <a:solidFill>
                  <a:prstClr val="black"/>
                </a:solidFill>
              </a:rPr>
              <a:t>36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месяцев с даты заключения </a:t>
            </a:r>
            <a:r>
              <a:rPr lang="ru-RU" sz="1400" dirty="0" smtClean="0">
                <a:solidFill>
                  <a:prstClr val="black"/>
                </a:solidFill>
              </a:rPr>
              <a:t>договоров </a:t>
            </a:r>
            <a:r>
              <a:rPr lang="ru-RU" sz="1400" dirty="0">
                <a:solidFill>
                  <a:prstClr val="black"/>
                </a:solidFill>
              </a:rPr>
              <a:t>аренды </a:t>
            </a:r>
            <a:r>
              <a:rPr lang="ru-RU" sz="1400" dirty="0" smtClean="0">
                <a:solidFill>
                  <a:prstClr val="black"/>
                </a:solidFill>
              </a:rPr>
              <a:t>земельных участков;</a:t>
            </a:r>
            <a:endParaRPr lang="ru-RU" sz="1400" dirty="0">
              <a:solidFill>
                <a:prstClr val="black"/>
              </a:solidFill>
            </a:endParaRPr>
          </a:p>
          <a:p>
            <a:pPr marL="3746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</a:rPr>
              <a:t>50 </a:t>
            </a:r>
            <a:r>
              <a:rPr lang="ru-RU" sz="1400" dirty="0">
                <a:solidFill>
                  <a:prstClr val="black"/>
                </a:solidFill>
              </a:rPr>
              <a:t>млн. руб. ежегодный оборот предприятия после выхода на целевой уровень продаж.</a:t>
            </a:r>
          </a:p>
        </p:txBody>
      </p:sp>
    </p:spTree>
    <p:extLst>
      <p:ext uri="{BB962C8B-B14F-4D97-AF65-F5344CB8AC3E}">
        <p14:creationId xmlns:p14="http://schemas.microsoft.com/office/powerpoint/2010/main" val="31884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97345" y="501247"/>
            <a:ext cx="8280920" cy="47433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Picture 5" descr="00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42"/>
            <a:ext cx="761849" cy="8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71231" y="908720"/>
            <a:ext cx="8424936" cy="36004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Социально-экономические </a:t>
            </a:r>
            <a:r>
              <a:rPr lang="ru-RU" sz="2000" b="1" dirty="0" smtClean="0">
                <a:solidFill>
                  <a:schemeClr val="bg1"/>
                </a:solidFill>
              </a:rPr>
              <a:t>эффекты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6173" y="1340768"/>
            <a:ext cx="8479994" cy="165618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51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/>
              <a:t>Диверсификация городской экономики, развитие сферы </a:t>
            </a:r>
            <a:r>
              <a:rPr lang="ru-RU" sz="1400" dirty="0" smtClean="0"/>
              <a:t>услуг и туризма;</a:t>
            </a:r>
          </a:p>
          <a:p>
            <a:pPr marL="2651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/>
              <a:t>Ф</a:t>
            </a:r>
            <a:r>
              <a:rPr lang="ru-RU" sz="1400" dirty="0" smtClean="0"/>
              <a:t>ормирование </a:t>
            </a:r>
            <a:r>
              <a:rPr lang="ru-RU" sz="1400" dirty="0"/>
              <a:t>благоустроенной </a:t>
            </a:r>
            <a:r>
              <a:rPr lang="ru-RU" sz="1400" dirty="0" smtClean="0"/>
              <a:t>набережной центрального района;</a:t>
            </a:r>
            <a:endParaRPr lang="ru-RU" sz="1400" dirty="0"/>
          </a:p>
          <a:p>
            <a:pPr marL="2651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b="1" dirty="0" smtClean="0"/>
              <a:t>60</a:t>
            </a:r>
            <a:r>
              <a:rPr lang="ru-RU" sz="1400" dirty="0" smtClean="0"/>
              <a:t> </a:t>
            </a:r>
            <a:r>
              <a:rPr lang="ru-RU" sz="1400" dirty="0"/>
              <a:t>новых рабочих мест в сфере услуг и туризма;</a:t>
            </a:r>
          </a:p>
          <a:p>
            <a:pPr marL="2651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срок </a:t>
            </a:r>
            <a:r>
              <a:rPr lang="ru-RU" sz="1400" dirty="0"/>
              <a:t>окупаемости проекта  - </a:t>
            </a:r>
            <a:r>
              <a:rPr lang="ru-RU" sz="1400" b="1" dirty="0" smtClean="0"/>
              <a:t>11</a:t>
            </a:r>
            <a:r>
              <a:rPr lang="ru-RU" sz="1400" dirty="0" smtClean="0"/>
              <a:t> </a:t>
            </a:r>
            <a:r>
              <a:rPr lang="ru-RU" sz="1400" dirty="0"/>
              <a:t>лет с даты заключения </a:t>
            </a:r>
            <a:r>
              <a:rPr lang="ru-RU" sz="1400" dirty="0" smtClean="0"/>
              <a:t>договоров  аренды земельных участков</a:t>
            </a:r>
            <a:endParaRPr lang="ru-RU" sz="1400" dirty="0"/>
          </a:p>
        </p:txBody>
      </p:sp>
      <p:sp>
        <p:nvSpPr>
          <p:cNvPr id="21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1640" y="183065"/>
            <a:ext cx="8401299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dirty="0">
                <a:solidFill>
                  <a:srgbClr val="003F72"/>
                </a:solidFill>
                <a:latin typeface="Calibri"/>
                <a:ea typeface="+mn-ea"/>
              </a:rPr>
              <a:t>МНОГОФУНКЦИОНАЛЬНЫЙ ГОСТИНИЧНО-РАЗВЛЕКАТЕЛЬНЫЙ  КОМПЛЕКС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0594" y="3068960"/>
            <a:ext cx="8424936" cy="36004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Бюджетная эффективность проекта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3573016"/>
            <a:ext cx="8479994" cy="1728192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651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69 </a:t>
            </a:r>
            <a:r>
              <a:rPr lang="ru-RU" sz="1400" dirty="0"/>
              <a:t>млн. руб. – поступления в региональный бюджет за </a:t>
            </a:r>
            <a:r>
              <a:rPr lang="ru-RU" sz="1400" dirty="0" smtClean="0"/>
              <a:t>11 </a:t>
            </a:r>
            <a:r>
              <a:rPr lang="ru-RU" sz="1400" dirty="0"/>
              <a:t>лет (региональные налоги с учетом инфляции: налог на имущество, региональная часть налога на прибыль, региональная часть отчислений по НДФЛ); </a:t>
            </a:r>
          </a:p>
          <a:p>
            <a:pPr marL="2651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5,5 </a:t>
            </a:r>
            <a:r>
              <a:rPr lang="ru-RU" sz="1400" dirty="0"/>
              <a:t>млн. руб. – поступления в местный бюджет за </a:t>
            </a:r>
            <a:r>
              <a:rPr lang="ru-RU" sz="1400" dirty="0" smtClean="0"/>
              <a:t>11 </a:t>
            </a:r>
            <a:r>
              <a:rPr lang="ru-RU" sz="1400" dirty="0"/>
              <a:t>лет (арендные платежи и местные налоги с учетом инфляции (часть отчислений по НДФЛ);</a:t>
            </a:r>
          </a:p>
          <a:p>
            <a:pPr marL="2651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/>
              <a:t>40  </a:t>
            </a:r>
            <a:r>
              <a:rPr lang="ru-RU" sz="1400" dirty="0"/>
              <a:t>млн. руб. - экономия городского бюджета по </a:t>
            </a:r>
            <a:r>
              <a:rPr lang="ru-RU" sz="1400" dirty="0" smtClean="0"/>
              <a:t>статье </a:t>
            </a:r>
            <a:r>
              <a:rPr lang="ru-RU" sz="1400" dirty="0"/>
              <a:t>затрат </a:t>
            </a:r>
            <a:r>
              <a:rPr lang="ru-RU" sz="1400" dirty="0" smtClean="0"/>
              <a:t> </a:t>
            </a:r>
            <a:r>
              <a:rPr lang="ru-RU" sz="1400" dirty="0"/>
              <a:t>«Строительство транспортной и инженерной инфраструктуры, благоустройство</a:t>
            </a:r>
            <a:r>
              <a:rPr lang="ru-RU" sz="1400" dirty="0" smtClean="0"/>
              <a:t>» в рамках развития Кластера.</a:t>
            </a:r>
            <a:endParaRPr lang="ru-RU" sz="1400" dirty="0"/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666023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A125AD-CB0C-462E-9E8E-B2ED635EA20C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57" y="5385627"/>
            <a:ext cx="2208560" cy="147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48" y="5335918"/>
            <a:ext cx="2229102" cy="147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ozpp.ru/netcat_files/Image/a6962b471e7511f5a10924dbd0a3f6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53362"/>
            <a:ext cx="2208049" cy="14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97345" y="501247"/>
            <a:ext cx="8280920" cy="47433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1640" y="183065"/>
            <a:ext cx="8401299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dirty="0">
                <a:solidFill>
                  <a:srgbClr val="003F72"/>
                </a:solidFill>
                <a:latin typeface="Calibri"/>
                <a:ea typeface="+mn-ea"/>
              </a:rPr>
              <a:t>МНОГОФУНКЦИОНАЛЬНЫЙ ГОСТИНИЧНО-РАЗВЛЕКАТЕЛЬНЫЙ  КОМПЛЕКС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7503" y="620688"/>
            <a:ext cx="8970761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1913" indent="-2601913"/>
            <a:r>
              <a:rPr lang="ru-RU" sz="1400" b="1" dirty="0" smtClean="0">
                <a:cs typeface="Arial" pitchFamily="34" charset="0"/>
              </a:rPr>
              <a:t>Земельные ресурсы проекта</a:t>
            </a:r>
            <a:r>
              <a:rPr lang="ru-RU" sz="1400" dirty="0" smtClean="0"/>
              <a:t>:</a:t>
            </a:r>
            <a:endParaRPr lang="ru-RU" sz="1400" dirty="0"/>
          </a:p>
          <a:p>
            <a:pPr marL="342900" indent="-342900">
              <a:buFontTx/>
              <a:buAutoNum type="arabicPeriod"/>
            </a:pPr>
            <a:r>
              <a:rPr lang="ru-RU" sz="1400" dirty="0"/>
              <a:t>Досугово-развлекательный </a:t>
            </a:r>
            <a:r>
              <a:rPr lang="ru-RU" sz="1400" dirty="0" smtClean="0"/>
              <a:t>центр, </a:t>
            </a:r>
            <a:r>
              <a:rPr lang="ru-RU" sz="1400" dirty="0"/>
              <a:t>з</a:t>
            </a:r>
            <a:r>
              <a:rPr lang="ru-RU" sz="1400" dirty="0" smtClean="0"/>
              <a:t>емельный </a:t>
            </a:r>
            <a:r>
              <a:rPr lang="ru-RU" sz="1400" dirty="0"/>
              <a:t>участок №</a:t>
            </a:r>
            <a:r>
              <a:rPr lang="ru-RU" sz="1400" dirty="0" smtClean="0"/>
              <a:t>1 площадью </a:t>
            </a:r>
            <a:r>
              <a:rPr lang="ru-RU" sz="1400" dirty="0"/>
              <a:t>0,22 </a:t>
            </a:r>
            <a:r>
              <a:rPr lang="ru-RU" sz="1400" dirty="0" smtClean="0"/>
              <a:t>га </a:t>
            </a:r>
          </a:p>
          <a:p>
            <a:r>
              <a:rPr lang="ru-RU" sz="1400" dirty="0" smtClean="0"/>
              <a:t>1.1</a:t>
            </a:r>
            <a:r>
              <a:rPr lang="ru-RU" sz="1400" dirty="0"/>
              <a:t>. Градостроительная зона Р-1 городские парки, скверы, бульвары. </a:t>
            </a:r>
          </a:p>
          <a:p>
            <a:r>
              <a:rPr lang="ru-RU" sz="1400" dirty="0"/>
              <a:t>1.2. Предлагаемый вид разрешенного использования</a:t>
            </a:r>
            <a:r>
              <a:rPr lang="ru-RU" sz="1400" dirty="0" smtClean="0"/>
              <a:t>:* спортивно-развлекательный комплекс.</a:t>
            </a:r>
            <a:endParaRPr lang="ru-RU" sz="1400" dirty="0"/>
          </a:p>
          <a:p>
            <a:pPr marL="2601913" indent="-2601913"/>
            <a:endParaRPr lang="ru-RU" sz="135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139952" y="6567155"/>
            <a:ext cx="3169457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/>
              <a:t>* Правила землепользования и застройки Череповца</a:t>
            </a:r>
            <a:endParaRPr lang="ru-RU" sz="1000" dirty="0"/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>
          <a:xfrm>
            <a:off x="6660232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A125AD-CB0C-462E-9E8E-B2ED635EA20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34954" y="4704601"/>
            <a:ext cx="294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971675" algn="l"/>
              </a:tabLst>
            </a:pPr>
            <a:r>
              <a:rPr lang="ru-RU" sz="1400" dirty="0" smtClean="0">
                <a:solidFill>
                  <a:prstClr val="black"/>
                </a:solidFill>
              </a:rPr>
              <a:t>* В соответствии с Правилами землепользования и застройки г. Череповца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8818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2. </a:t>
            </a:r>
            <a:r>
              <a:rPr lang="ru-RU" sz="1400" dirty="0" err="1"/>
              <a:t>Гостинично</a:t>
            </a:r>
            <a:r>
              <a:rPr lang="ru-RU" sz="1400" dirty="0"/>
              <a:t>-рекреационный </a:t>
            </a:r>
            <a:r>
              <a:rPr lang="ru-RU" sz="1400" dirty="0" smtClean="0"/>
              <a:t>центр,  земельный </a:t>
            </a:r>
            <a:r>
              <a:rPr lang="ru-RU" sz="1400" dirty="0"/>
              <a:t>участок №2 площадью 0,22 </a:t>
            </a:r>
            <a:r>
              <a:rPr lang="ru-RU" sz="1400" dirty="0" smtClean="0"/>
              <a:t>га</a:t>
            </a:r>
            <a:endParaRPr lang="ru-RU" sz="1400" dirty="0"/>
          </a:p>
          <a:p>
            <a:r>
              <a:rPr lang="ru-RU" sz="1400" dirty="0"/>
              <a:t>2.1. Градостроительная зона Р-1 городские парки, скверы, бульвары. </a:t>
            </a:r>
          </a:p>
          <a:p>
            <a:r>
              <a:rPr lang="ru-RU" sz="1400" dirty="0"/>
              <a:t>2.2. Предлагаемый вид разрешенного </a:t>
            </a:r>
            <a:r>
              <a:rPr lang="ru-RU" sz="1400" dirty="0" smtClean="0"/>
              <a:t>использования*:  </a:t>
            </a:r>
            <a:r>
              <a:rPr lang="ru-RU" sz="1400" dirty="0"/>
              <a:t>гостиницы, объекты общественного питания, спортивные </a:t>
            </a:r>
            <a:r>
              <a:rPr lang="ru-RU" sz="1400" dirty="0" smtClean="0"/>
              <a:t>комплексы</a:t>
            </a:r>
            <a:r>
              <a:rPr lang="ru-RU" sz="1400" dirty="0"/>
              <a:t>, </a:t>
            </a:r>
            <a:r>
              <a:rPr lang="ru-RU" sz="1400" dirty="0" smtClean="0"/>
              <a:t>дискотеки</a:t>
            </a:r>
            <a:r>
              <a:rPr lang="ru-RU" sz="1400" dirty="0"/>
              <a:t>, игровые </a:t>
            </a:r>
            <a:r>
              <a:rPr lang="ru-RU" sz="1400" dirty="0" smtClean="0"/>
              <a:t>залы</a:t>
            </a:r>
            <a:r>
              <a:rPr lang="ru-RU" sz="1400" dirty="0"/>
              <a:t>.</a:t>
            </a:r>
          </a:p>
        </p:txBody>
      </p:sp>
      <p:pic>
        <p:nvPicPr>
          <p:cNvPr id="28" name="Рисунок 2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53" r="448" b="1"/>
          <a:stretch/>
        </p:blipFill>
        <p:spPr>
          <a:xfrm>
            <a:off x="4162726" y="2492896"/>
            <a:ext cx="4873770" cy="4011905"/>
          </a:xfrm>
          <a:prstGeom prst="rect">
            <a:avLst/>
          </a:prstGeom>
          <a:ln>
            <a:noFill/>
          </a:ln>
        </p:spPr>
      </p:pic>
      <p:sp>
        <p:nvSpPr>
          <p:cNvPr id="29" name="Полилиния 28"/>
          <p:cNvSpPr/>
          <p:nvPr/>
        </p:nvSpPr>
        <p:spPr>
          <a:xfrm>
            <a:off x="6115458" y="5286867"/>
            <a:ext cx="572877" cy="374573"/>
          </a:xfrm>
          <a:custGeom>
            <a:avLst/>
            <a:gdLst>
              <a:gd name="connsiteX0" fmla="*/ 0 w 572877"/>
              <a:gd name="connsiteY0" fmla="*/ 0 h 374573"/>
              <a:gd name="connsiteX1" fmla="*/ 0 w 572877"/>
              <a:gd name="connsiteY1" fmla="*/ 363556 h 374573"/>
              <a:gd name="connsiteX2" fmla="*/ 561860 w 572877"/>
              <a:gd name="connsiteY2" fmla="*/ 374573 h 374573"/>
              <a:gd name="connsiteX3" fmla="*/ 572877 w 572877"/>
              <a:gd name="connsiteY3" fmla="*/ 0 h 374573"/>
              <a:gd name="connsiteX4" fmla="*/ 0 w 572877"/>
              <a:gd name="connsiteY4" fmla="*/ 0 h 37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877" h="374573">
                <a:moveTo>
                  <a:pt x="0" y="0"/>
                </a:moveTo>
                <a:lnTo>
                  <a:pt x="0" y="363556"/>
                </a:lnTo>
                <a:lnTo>
                  <a:pt x="561860" y="374573"/>
                </a:lnTo>
                <a:lnTo>
                  <a:pt x="5728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5295567" y="5280665"/>
            <a:ext cx="572877" cy="374573"/>
          </a:xfrm>
          <a:custGeom>
            <a:avLst/>
            <a:gdLst>
              <a:gd name="connsiteX0" fmla="*/ 0 w 572877"/>
              <a:gd name="connsiteY0" fmla="*/ 0 h 374573"/>
              <a:gd name="connsiteX1" fmla="*/ 0 w 572877"/>
              <a:gd name="connsiteY1" fmla="*/ 363556 h 374573"/>
              <a:gd name="connsiteX2" fmla="*/ 561860 w 572877"/>
              <a:gd name="connsiteY2" fmla="*/ 374573 h 374573"/>
              <a:gd name="connsiteX3" fmla="*/ 572877 w 572877"/>
              <a:gd name="connsiteY3" fmla="*/ 0 h 374573"/>
              <a:gd name="connsiteX4" fmla="*/ 0 w 572877"/>
              <a:gd name="connsiteY4" fmla="*/ 0 h 37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877" h="374573">
                <a:moveTo>
                  <a:pt x="0" y="0"/>
                </a:moveTo>
                <a:lnTo>
                  <a:pt x="0" y="363556"/>
                </a:lnTo>
                <a:lnTo>
                  <a:pt x="561860" y="374573"/>
                </a:lnTo>
                <a:lnTo>
                  <a:pt x="5728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1000"/>
            </a:srgb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/>
          <a:stretch/>
        </p:blipFill>
        <p:spPr bwMode="auto">
          <a:xfrm>
            <a:off x="251520" y="2709796"/>
            <a:ext cx="3636032" cy="3032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Овал 34"/>
          <p:cNvSpPr/>
          <p:nvPr/>
        </p:nvSpPr>
        <p:spPr>
          <a:xfrm>
            <a:off x="1763688" y="5000391"/>
            <a:ext cx="228809" cy="22880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4139952" y="2492896"/>
            <a:ext cx="4896544" cy="4011905"/>
          </a:xfrm>
          <a:prstGeom prst="wedgeRectCallout">
            <a:avLst>
              <a:gd name="adj1" fmla="val -93534"/>
              <a:gd name="adj2" fmla="val 15871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97345" y="501247"/>
            <a:ext cx="8280920" cy="47433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71231" y="4250587"/>
            <a:ext cx="8424936" cy="36004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График мероприятий </a:t>
            </a:r>
            <a:r>
              <a:rPr lang="ru-RU" sz="2000" b="1" dirty="0">
                <a:solidFill>
                  <a:schemeClr val="bg1"/>
                </a:solidFill>
              </a:rPr>
              <a:t>в рамках реализации </a:t>
            </a:r>
            <a:r>
              <a:rPr lang="ru-RU" sz="2000" b="1" dirty="0" smtClean="0">
                <a:solidFill>
                  <a:schemeClr val="bg1"/>
                </a:solidFill>
              </a:rPr>
              <a:t>проекта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392" y="1628800"/>
            <a:ext cx="801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7544" y="4610276"/>
            <a:ext cx="8428623" cy="219913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lvl="0" indent="-285750" algn="just">
              <a:buFont typeface="Arial" pitchFamily="34" charset="0"/>
              <a:buChar char="•"/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666023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A125AD-CB0C-462E-9E8E-B2ED635EA20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7584" y="183065"/>
            <a:ext cx="8401299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dirty="0">
                <a:solidFill>
                  <a:srgbClr val="003F72"/>
                </a:solidFill>
                <a:latin typeface="Calibri"/>
                <a:ea typeface="+mn-ea"/>
              </a:rPr>
              <a:t>МНОГОФУНКЦИОНАЛЬНЫЙ ГОСТИНИЧНО-РАЗВЛЕКАТЕЛЬНЫЙ  КОМПЛЕКС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231" y="620688"/>
            <a:ext cx="8424936" cy="36004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Предлагаемая правовая форма реализации </a:t>
            </a:r>
            <a:r>
              <a:rPr lang="ru-RU" sz="2000" b="1" dirty="0" smtClean="0">
                <a:solidFill>
                  <a:schemeClr val="bg1"/>
                </a:solidFill>
              </a:rPr>
              <a:t>проекта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124744"/>
            <a:ext cx="8428623" cy="241912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just">
              <a:lnSpc>
                <a:spcPct val="120000"/>
              </a:lnSpc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3463958"/>
            <a:ext cx="84286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b="1" dirty="0">
                <a:cs typeface="Arial" pitchFamily="34" charset="0"/>
              </a:rPr>
              <a:t>Предлагается принять к реализации инвестиционный проект путем утверждения профиля </a:t>
            </a:r>
            <a:r>
              <a:rPr lang="ru-RU" b="1" dirty="0" smtClean="0">
                <a:cs typeface="Arial" pitchFamily="34" charset="0"/>
              </a:rPr>
              <a:t>инвестиционного проекта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391" y="1124744"/>
            <a:ext cx="83777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cs typeface="Arial" pitchFamily="34" charset="0"/>
              </a:rPr>
              <a:t>Трехстороннее </a:t>
            </a:r>
            <a:r>
              <a:rPr lang="ru-RU" sz="1400" dirty="0">
                <a:cs typeface="Arial" pitchFamily="34" charset="0"/>
              </a:rPr>
              <a:t>ГЧП - </a:t>
            </a:r>
            <a:r>
              <a:rPr lang="ru-RU" sz="1400" dirty="0" smtClean="0">
                <a:cs typeface="Arial" pitchFamily="34" charset="0"/>
              </a:rPr>
              <a:t>соглашение </a:t>
            </a:r>
            <a:r>
              <a:rPr lang="ru-RU" sz="1400" dirty="0">
                <a:cs typeface="Arial" pitchFamily="34" charset="0"/>
              </a:rPr>
              <a:t>(регион – муниципалитет – инвестор) о реализации проекта в составе ТРК «Центральная городская набережная</a:t>
            </a:r>
            <a:r>
              <a:rPr lang="ru-RU" sz="1400" dirty="0" smtClean="0">
                <a:cs typeface="Arial" pitchFamily="34" charset="0"/>
              </a:rPr>
              <a:t>» и </a:t>
            </a:r>
            <a:r>
              <a:rPr lang="ru-RU" sz="1400" dirty="0">
                <a:cs typeface="Arial" pitchFamily="34" charset="0"/>
              </a:rPr>
              <a:t>договоры аренды 2-х земельных участков для целей капитального строительства, заключаемые по результатам </a:t>
            </a:r>
            <a:r>
              <a:rPr lang="ru-RU" sz="1400" dirty="0" smtClean="0">
                <a:cs typeface="Arial" pitchFamily="34" charset="0"/>
              </a:rPr>
              <a:t>торгов в форме открытого </a:t>
            </a:r>
            <a:r>
              <a:rPr lang="ru-RU" sz="1400" dirty="0">
                <a:cs typeface="Arial" pitchFamily="34" charset="0"/>
              </a:rPr>
              <a:t>конкурса. Два земельных участка выставляются на конкурс одним лотом.</a:t>
            </a:r>
          </a:p>
          <a:p>
            <a:pPr lvl="0" algn="just">
              <a:lnSpc>
                <a:spcPct val="120000"/>
              </a:lnSpc>
            </a:pPr>
            <a:r>
              <a:rPr lang="ru-RU" sz="1400" dirty="0" smtClean="0">
                <a:cs typeface="Arial" pitchFamily="34" charset="0"/>
              </a:rPr>
              <a:t>Основные </a:t>
            </a:r>
            <a:r>
              <a:rPr lang="ru-RU" sz="1400" dirty="0">
                <a:cs typeface="Arial" pitchFamily="34" charset="0"/>
              </a:rPr>
              <a:t>конкурсные условия: </a:t>
            </a:r>
          </a:p>
          <a:p>
            <a:pPr marL="285750" lvl="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>
                <a:cs typeface="Arial" pitchFamily="34" charset="0"/>
              </a:rPr>
              <a:t>заключение трехстороннего ГЧП - соглашения (регион – муниципалитет – инвестор) о реализации проекта в составе ТРК «Центральная городская набережная»;</a:t>
            </a:r>
          </a:p>
          <a:p>
            <a:pPr marL="285750" lvl="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>
                <a:cs typeface="Arial" pitchFamily="34" charset="0"/>
              </a:rPr>
              <a:t>сроки реализации проекта – не </a:t>
            </a:r>
            <a:r>
              <a:rPr lang="ru-RU" sz="1400" dirty="0" smtClean="0">
                <a:cs typeface="Arial" pitchFamily="34" charset="0"/>
              </a:rPr>
              <a:t>более 36 </a:t>
            </a:r>
            <a:r>
              <a:rPr lang="ru-RU" sz="1400" dirty="0">
                <a:cs typeface="Arial" pitchFamily="34" charset="0"/>
              </a:rPr>
              <a:t>мес.;</a:t>
            </a:r>
          </a:p>
          <a:p>
            <a:pPr marL="285750" lvl="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>
                <a:cs typeface="Arial" pitchFamily="34" charset="0"/>
              </a:rPr>
              <a:t>объем инвестиций – не менее </a:t>
            </a:r>
            <a:r>
              <a:rPr lang="ru-RU" sz="1400" dirty="0" smtClean="0">
                <a:cs typeface="Arial" pitchFamily="34" charset="0"/>
              </a:rPr>
              <a:t>160 </a:t>
            </a:r>
            <a:r>
              <a:rPr lang="ru-RU" sz="1400" dirty="0">
                <a:cs typeface="Arial" pitchFamily="34" charset="0"/>
              </a:rPr>
              <a:t>млн. руб</a:t>
            </a:r>
            <a:r>
              <a:rPr lang="ru-RU" sz="1400" dirty="0" smtClean="0">
                <a:cs typeface="Arial" pitchFamily="34" charset="0"/>
              </a:rPr>
              <a:t>.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037" y="4682284"/>
            <a:ext cx="836532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>
                <a:cs typeface="Arial" pitchFamily="34" charset="0"/>
              </a:rPr>
              <a:t>Подготовка ГЧП - соглашения </a:t>
            </a:r>
            <a:r>
              <a:rPr lang="ru-RU" sz="1400" dirty="0" smtClean="0">
                <a:cs typeface="Arial" pitchFamily="34" charset="0"/>
              </a:rPr>
              <a:t>о </a:t>
            </a:r>
            <a:r>
              <a:rPr lang="ru-RU" sz="1400" dirty="0">
                <a:cs typeface="Arial" pitchFamily="34" charset="0"/>
              </a:rPr>
              <a:t>реализации проекта в составе ТРК «Центральная городская набережная</a:t>
            </a:r>
            <a:r>
              <a:rPr lang="ru-RU" sz="1400" dirty="0" smtClean="0">
                <a:cs typeface="Arial" pitchFamily="34" charset="0"/>
              </a:rPr>
              <a:t>», 20.01.15;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cs typeface="Arial" pitchFamily="34" charset="0"/>
              </a:rPr>
              <a:t>Формирование 2-х земельных участков </a:t>
            </a:r>
            <a:r>
              <a:rPr lang="ru-RU" sz="1400" dirty="0">
                <a:cs typeface="Arial" pitchFamily="34" charset="0"/>
              </a:rPr>
              <a:t>и подготовка </a:t>
            </a:r>
            <a:r>
              <a:rPr lang="ru-RU" sz="1400" dirty="0" smtClean="0">
                <a:cs typeface="Arial" pitchFamily="34" charset="0"/>
              </a:rPr>
              <a:t>градостроительных планов,  10.02.15;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cs typeface="Arial" pitchFamily="34" charset="0"/>
              </a:rPr>
              <a:t>Утверждение </a:t>
            </a:r>
            <a:r>
              <a:rPr lang="ru-RU" sz="1400" dirty="0">
                <a:cs typeface="Arial" pitchFamily="34" charset="0"/>
              </a:rPr>
              <a:t>Постановления мэрии о проведении конкурса, публикация извещения </a:t>
            </a:r>
            <a:r>
              <a:rPr lang="ru-RU" sz="1400" dirty="0" smtClean="0">
                <a:cs typeface="Arial" pitchFamily="34" charset="0"/>
              </a:rPr>
              <a:t>, 28.02.15;</a:t>
            </a:r>
            <a:endParaRPr lang="ru-RU" sz="1400" dirty="0">
              <a:cs typeface="Arial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cs typeface="Arial" pitchFamily="34" charset="0"/>
              </a:rPr>
              <a:t>Проведение открытого конкурса, заключение договоров аренды 2-х земельных участков </a:t>
            </a:r>
            <a:r>
              <a:rPr lang="ru-RU" sz="1400" dirty="0">
                <a:cs typeface="Arial" pitchFamily="34" charset="0"/>
              </a:rPr>
              <a:t>и ГЧП – </a:t>
            </a:r>
            <a:r>
              <a:rPr lang="ru-RU" sz="1400" dirty="0" smtClean="0">
                <a:cs typeface="Arial" pitchFamily="34" charset="0"/>
              </a:rPr>
              <a:t>соглашения </a:t>
            </a:r>
            <a:r>
              <a:rPr lang="ru-RU" sz="1400" dirty="0">
                <a:cs typeface="Arial" pitchFamily="34" charset="0"/>
              </a:rPr>
              <a:t>реализации проекта в составе ТРК «Центральная городская набережная</a:t>
            </a:r>
            <a:r>
              <a:rPr lang="ru-RU" sz="1400" dirty="0" smtClean="0">
                <a:cs typeface="Arial" pitchFamily="34" charset="0"/>
              </a:rPr>
              <a:t>»,  10.04.15;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>
                <a:cs typeface="Arial" pitchFamily="34" charset="0"/>
              </a:rPr>
              <a:t>Проектирование и </a:t>
            </a:r>
            <a:r>
              <a:rPr lang="ru-RU" sz="1400" dirty="0" smtClean="0">
                <a:cs typeface="Arial" pitchFamily="34" charset="0"/>
              </a:rPr>
              <a:t>получение разрешения на строительство, 01.10.15;</a:t>
            </a:r>
          </a:p>
          <a:p>
            <a:pPr marL="285750" indent="-28575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dirty="0" smtClean="0">
                <a:cs typeface="Arial" pitchFamily="34" charset="0"/>
              </a:rPr>
              <a:t>Строительство и ввод объектов Комплекса  в эксплуатацию</a:t>
            </a:r>
            <a:r>
              <a:rPr lang="ru-RU" sz="1400" smtClean="0">
                <a:cs typeface="Arial" pitchFamily="34" charset="0"/>
              </a:rPr>
              <a:t>,  10.04.18</a:t>
            </a:r>
            <a:r>
              <a:rPr lang="ru-RU" sz="1400" dirty="0" smtClean="0">
                <a:cs typeface="Arial" pitchFamily="34" charset="0"/>
              </a:rPr>
              <a:t>.</a:t>
            </a:r>
            <a:endParaRPr lang="ru-RU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oVMqA1z0q5UU41_uhj1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618</Words>
  <Application>Microsoft Office PowerPoint</Application>
  <PresentationFormat>Экран (4:3)</PresentationFormat>
  <Paragraphs>67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GRESSER</dc:creator>
  <cp:lastModifiedBy>Игорь</cp:lastModifiedBy>
  <cp:revision>111</cp:revision>
  <cp:lastPrinted>2015-02-05T11:10:02Z</cp:lastPrinted>
  <dcterms:created xsi:type="dcterms:W3CDTF">2014-09-04T15:50:59Z</dcterms:created>
  <dcterms:modified xsi:type="dcterms:W3CDTF">2015-07-22T10:35:06Z</dcterms:modified>
</cp:coreProperties>
</file>